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90" r:id="rId2"/>
    <p:sldId id="591" r:id="rId3"/>
    <p:sldId id="592" r:id="rId4"/>
    <p:sldId id="593" r:id="rId5"/>
    <p:sldId id="256" r:id="rId6"/>
    <p:sldId id="556" r:id="rId7"/>
    <p:sldId id="557" r:id="rId8"/>
    <p:sldId id="561" r:id="rId9"/>
    <p:sldId id="565" r:id="rId10"/>
    <p:sldId id="559" r:id="rId11"/>
    <p:sldId id="562" r:id="rId12"/>
    <p:sldId id="563" r:id="rId13"/>
    <p:sldId id="567" r:id="rId14"/>
    <p:sldId id="568" r:id="rId15"/>
    <p:sldId id="585" r:id="rId16"/>
    <p:sldId id="586" r:id="rId17"/>
    <p:sldId id="587" r:id="rId18"/>
    <p:sldId id="589" r:id="rId19"/>
    <p:sldId id="573" r:id="rId20"/>
    <p:sldId id="5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D33D3"/>
    <a:srgbClr val="00F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3"/>
    <p:restoredTop sz="93504" autoAdjust="0"/>
  </p:normalViewPr>
  <p:slideViewPr>
    <p:cSldViewPr snapToGrid="0" snapToObjects="1">
      <p:cViewPr varScale="1">
        <p:scale>
          <a:sx n="93" d="100"/>
          <a:sy n="93" d="100"/>
        </p:scale>
        <p:origin x="10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D05E8-3DF5-FD46-9141-5A7084B5FDF3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8DEBC-DACC-FE4F-BAEC-439EE235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8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878A0-9C37-D94F-A0A6-9A400FDA9B06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C64F-D9EB-7940-B1ED-B7B0809D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54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1C64F-D9EB-7940-B1ED-B7B0809D9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674994"/>
            <a:ext cx="7886700" cy="2387600"/>
          </a:xfrm>
        </p:spPr>
        <p:txBody>
          <a:bodyPr anchor="b">
            <a:normAutofit/>
          </a:bodyPr>
          <a:lstStyle>
            <a:lvl1pPr algn="ctr" latinLnBrk="0">
              <a:defRPr lang="zh-CN" sz="44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0515" y="4238972"/>
            <a:ext cx="7564372" cy="1137793"/>
          </a:xfrm>
        </p:spPr>
        <p:txBody>
          <a:bodyPr>
            <a:normAutofit/>
          </a:bodyPr>
          <a:lstStyle>
            <a:lvl1pPr marL="0" indent="0" algn="ctr" latinLnBrk="0">
              <a:lnSpc>
                <a:spcPct val="100000"/>
              </a:lnSpc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en-US" altLang="zh-CN" dirty="0"/>
              <a:t>Click to edit Master subtitle style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51F7-36B5-D143-9C1D-88EFEC9F617B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FCEA-7196-7E4F-8B32-C4975F41D42B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B90C-3782-864A-B289-5FDF3A37EC7A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87165"/>
            <a:ext cx="8062025" cy="659962"/>
          </a:xfrm>
        </p:spPr>
        <p:txBody>
          <a:bodyPr anchor="b">
            <a:normAutofit/>
          </a:bodyPr>
          <a:lstStyle>
            <a:lvl1pPr latinLnBrk="0">
              <a:defRPr lang="zh-CN"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971267"/>
            <a:ext cx="7888110" cy="5385087"/>
          </a:xfrm>
        </p:spPr>
        <p:txBody>
          <a:bodyPr>
            <a:normAutofit/>
          </a:bodyPr>
          <a:lstStyle>
            <a:lvl1pPr marL="285750" indent="-28575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24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1pPr>
            <a:lvl2pPr marL="685800" indent="-22860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20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2pPr>
            <a:lvl3pPr marL="1143000" indent="-22860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18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3pPr>
            <a:lvl4pPr marL="1600200" indent="-22860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16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4pPr>
            <a:lvl5pPr marL="2057400" indent="-228600" algn="l" latinLnBrk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charset="2"/>
              <a:buChar char="Ø"/>
              <a:defRPr lang="zh-CN" sz="1400">
                <a:solidFill>
                  <a:schemeClr val="tx1"/>
                </a:solidFill>
                <a:latin typeface="Arial"/>
                <a:ea typeface="华文宋体"/>
                <a:cs typeface="Arial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1" y="6450195"/>
            <a:ext cx="2457450" cy="271285"/>
          </a:xfrm>
        </p:spPr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6450195"/>
            <a:ext cx="2457450" cy="271285"/>
          </a:xfrm>
        </p:spPr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2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BFA0-47B7-424D-8B95-32A235981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latinLnBrk="0">
              <a:buClrTx/>
              <a:buFont typeface="Arial"/>
              <a:buChar char="•"/>
              <a:defRPr lang="zh-CN" sz="1600">
                <a:solidFill>
                  <a:srgbClr val="000000"/>
                </a:solidFill>
              </a:defRPr>
            </a:lvl1pPr>
            <a:lvl2pPr marL="285750" indent="-285750" latinLnBrk="0">
              <a:buClrTx/>
              <a:buFont typeface="Arial"/>
              <a:buChar char="•"/>
              <a:defRPr lang="zh-CN" sz="1400">
                <a:solidFill>
                  <a:srgbClr val="000000"/>
                </a:solidFill>
              </a:defRPr>
            </a:lvl2pPr>
            <a:lvl3pPr marL="171450" indent="-171450" latinLnBrk="0">
              <a:buClrTx/>
              <a:buFont typeface="Arial"/>
              <a:buChar char="•"/>
              <a:defRPr lang="zh-CN" sz="1200">
                <a:solidFill>
                  <a:srgbClr val="000000"/>
                </a:solidFill>
              </a:defRPr>
            </a:lvl3pPr>
            <a:lvl4pPr marL="171450" indent="-171450" latinLnBrk="0">
              <a:buClrTx/>
              <a:buFont typeface="Arial"/>
              <a:buChar char="•"/>
              <a:defRPr lang="zh-CN" sz="1100">
                <a:solidFill>
                  <a:srgbClr val="000000"/>
                </a:solidFill>
              </a:defRPr>
            </a:lvl4pPr>
            <a:lvl5pPr marL="171450" indent="-171450" latinLnBrk="0">
              <a:buClrTx/>
              <a:buFont typeface="Arial"/>
              <a:buChar char="•"/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rgbClr val="000000"/>
                </a:solidFill>
              </a:defRPr>
            </a:lvl1pPr>
            <a:lvl2pPr latinLnBrk="0">
              <a:defRPr lang="zh-CN" sz="1400">
                <a:solidFill>
                  <a:srgbClr val="000000"/>
                </a:solidFill>
              </a:defRPr>
            </a:lvl2pPr>
            <a:lvl3pPr latinLnBrk="0">
              <a:defRPr lang="zh-CN" sz="1200">
                <a:solidFill>
                  <a:srgbClr val="000000"/>
                </a:solidFill>
              </a:defRPr>
            </a:lvl3pPr>
            <a:lvl4pPr latinLnBrk="0">
              <a:defRPr lang="zh-CN" sz="1100">
                <a:solidFill>
                  <a:srgbClr val="000000"/>
                </a:solidFill>
              </a:defRPr>
            </a:lvl4pPr>
            <a:lvl5pPr latinLnBrk="0"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D40B-6957-5647-A2D4-6D9FE171E0D1}" type="datetime1">
              <a:rPr lang="en-US" smtClean="0"/>
              <a:t>2/28/20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rgbClr val="000000"/>
                </a:solidFill>
              </a:defRPr>
            </a:lvl1pPr>
            <a:lvl2pPr latinLnBrk="0">
              <a:defRPr lang="zh-CN" sz="1400">
                <a:solidFill>
                  <a:srgbClr val="000000"/>
                </a:solidFill>
              </a:defRPr>
            </a:lvl2pPr>
            <a:lvl3pPr latinLnBrk="0">
              <a:defRPr lang="zh-CN" sz="1200">
                <a:solidFill>
                  <a:srgbClr val="000000"/>
                </a:solidFill>
              </a:defRPr>
            </a:lvl3pPr>
            <a:lvl4pPr latinLnBrk="0">
              <a:defRPr lang="zh-CN" sz="1100">
                <a:solidFill>
                  <a:srgbClr val="000000"/>
                </a:solidFill>
              </a:defRPr>
            </a:lvl4pPr>
            <a:lvl5pPr latinLnBrk="0"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50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50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rgbClr val="000000"/>
                </a:solidFill>
              </a:defRPr>
            </a:lvl1pPr>
            <a:lvl2pPr latinLnBrk="0">
              <a:defRPr lang="zh-CN" sz="1400">
                <a:solidFill>
                  <a:srgbClr val="000000"/>
                </a:solidFill>
              </a:defRPr>
            </a:lvl2pPr>
            <a:lvl3pPr latinLnBrk="0">
              <a:defRPr lang="zh-CN" sz="1200">
                <a:solidFill>
                  <a:srgbClr val="000000"/>
                </a:solidFill>
              </a:defRPr>
            </a:lvl3pPr>
            <a:lvl4pPr latinLnBrk="0">
              <a:defRPr lang="zh-CN" sz="1100">
                <a:solidFill>
                  <a:srgbClr val="000000"/>
                </a:solidFill>
              </a:defRPr>
            </a:lvl4pPr>
            <a:lvl5pPr latinLnBrk="0"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8FC1-53E6-5349-897A-8543DD68AA5C}" type="datetime1">
              <a:rPr lang="en-US" smtClean="0"/>
              <a:t>2/28/20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1219-F138-3348-B886-7CAA4BD03A5E}" type="datetime1">
              <a:rPr lang="en-US" smtClean="0"/>
              <a:t>2/28/20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40EE-BDE7-9241-84E9-183A22D75A55}" type="datetime1">
              <a:rPr lang="en-US" smtClean="0"/>
              <a:t>2/28/20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en-US" altLang="zh-CN"/>
              <a:t>Click to edit Master title style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rgbClr val="000000"/>
                </a:solidFill>
              </a:defRPr>
            </a:lvl1pPr>
            <a:lvl2pPr latinLnBrk="0">
              <a:defRPr lang="zh-CN" sz="1400">
                <a:solidFill>
                  <a:srgbClr val="000000"/>
                </a:solidFill>
              </a:defRPr>
            </a:lvl2pPr>
            <a:lvl3pPr latinLnBrk="0">
              <a:defRPr lang="zh-CN" sz="1200">
                <a:solidFill>
                  <a:srgbClr val="000000"/>
                </a:solidFill>
              </a:defRPr>
            </a:lvl3pPr>
            <a:lvl4pPr latinLnBrk="0">
              <a:defRPr lang="zh-CN" sz="1100">
                <a:solidFill>
                  <a:srgbClr val="000000"/>
                </a:solidFill>
              </a:defRPr>
            </a:lvl4pPr>
            <a:lvl5pPr latinLnBrk="0">
              <a:defRPr lang="zh-CN" sz="1100">
                <a:solidFill>
                  <a:srgbClr val="00000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852A-9871-3B4C-93D9-A6952F6BF0FB}" type="datetime1">
              <a:rPr lang="en-US" smtClean="0"/>
              <a:t>2/28/20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en-US" altLang="zh-CN"/>
              <a:t>Click to edit Master title style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en-US" altLang="zh-CN"/>
              <a:t>Drag picture to placeholder or click icon to add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2CDA-5BE6-B24E-8CDA-117A9FB7F165}" type="datetime1">
              <a:rPr lang="en-US" smtClean="0"/>
              <a:t>2/28/20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56186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C36AA73-39E1-7947-BC1A-AFCF61EC0215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C44C54-BAF9-9C49-9C7D-D463085BC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zh-CN" sz="2800" kern="1200">
          <a:solidFill>
            <a:schemeClr val="tx1"/>
          </a:solidFill>
          <a:latin typeface="Arial"/>
          <a:ea typeface="Microsoft YaHei UI" panose="020B0503020204020204" pitchFamily="34" charset="-122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2800" kern="1200" baseline="0">
          <a:solidFill>
            <a:schemeClr val="tx1"/>
          </a:solidFill>
          <a:latin typeface="Arial"/>
          <a:ea typeface="华文宋体"/>
          <a:cs typeface="华文宋体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2400" kern="1200" baseline="0">
          <a:solidFill>
            <a:schemeClr val="tx1"/>
          </a:solidFill>
          <a:latin typeface="Arial"/>
          <a:ea typeface="华文宋体"/>
          <a:cs typeface="华文宋体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2000" kern="1200" baseline="0">
          <a:solidFill>
            <a:schemeClr val="tx1"/>
          </a:solidFill>
          <a:latin typeface="Arial"/>
          <a:ea typeface="华文宋体"/>
          <a:cs typeface="华文宋体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1800" kern="1200" baseline="0">
          <a:solidFill>
            <a:schemeClr val="tx1"/>
          </a:solidFill>
          <a:latin typeface="Arial"/>
          <a:ea typeface="华文宋体"/>
          <a:cs typeface="华文宋体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charset="2"/>
        <a:buChar char="Ø"/>
        <a:defRPr lang="zh-CN" sz="1800" kern="1200" baseline="0">
          <a:solidFill>
            <a:schemeClr val="tx1"/>
          </a:solidFill>
          <a:latin typeface="Arial"/>
          <a:ea typeface="华文宋体"/>
          <a:cs typeface="华文宋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17.tiff"/><Relationship Id="rId7" Type="http://schemas.openxmlformats.org/officeDocument/2006/relationships/image" Target="../media/image18.tiff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4" Type="http://schemas.openxmlformats.org/officeDocument/2006/relationships/image" Target="../media/image26.png"/><Relationship Id="rId5" Type="http://schemas.openxmlformats.org/officeDocument/2006/relationships/image" Target="../media/image27.tiff"/><Relationship Id="rId6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x86@scarletmail.rutgers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10" y="430065"/>
            <a:ext cx="8576373" cy="659962"/>
          </a:xfrm>
        </p:spPr>
        <p:txBody>
          <a:bodyPr>
            <a:normAutofit fontScale="90000"/>
          </a:bodyPr>
          <a:lstStyle/>
          <a:p>
            <a:r>
              <a:rPr lang="en-US" dirty="0"/>
              <a:t>Large-scale Data Analytics </a:t>
            </a:r>
            <a:r>
              <a:rPr lang="en-US"/>
              <a:t>in Recommendation </a:t>
            </a:r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42" y="1999967"/>
            <a:ext cx="7888110" cy="261013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sz="2400" dirty="0"/>
              <a:t>roject description is</a:t>
            </a:r>
            <a:r>
              <a:rPr lang="en-US" dirty="0"/>
              <a:t> available at Sakai</a:t>
            </a:r>
          </a:p>
        </p:txBody>
      </p:sp>
    </p:spTree>
    <p:extLst>
      <p:ext uri="{BB962C8B-B14F-4D97-AF65-F5344CB8AC3E}">
        <p14:creationId xmlns:p14="http://schemas.microsoft.com/office/powerpoint/2010/main" val="16774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Textual Reviews (View V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2908" y="1916505"/>
            <a:ext cx="4067571" cy="2685766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984" y="4208625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260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546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32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388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1084" y="4202275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0584" y="4208625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786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72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358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1484" y="4234025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13684" y="4202275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1415034" y="4071042"/>
            <a:ext cx="885187" cy="13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2300221" y="4071042"/>
            <a:ext cx="867413" cy="13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31776" y="4386425"/>
                <a:ext cx="602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76" y="4386425"/>
                <a:ext cx="6021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020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93647" y="4386425"/>
                <a:ext cx="596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Item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47" y="4386425"/>
                <a:ext cx="59638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20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cument 23"/>
              <p:cNvSpPr/>
              <p:nvPr/>
            </p:nvSpPr>
            <p:spPr>
              <a:xfrm>
                <a:off x="1705803" y="2055676"/>
                <a:ext cx="1221783" cy="317500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cumen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03" y="2055676"/>
                <a:ext cx="1221783" cy="317500"/>
              </a:xfrm>
              <a:prstGeom prst="flowChartDocument">
                <a:avLst/>
              </a:prstGeom>
              <a:blipFill rotWithShape="0">
                <a:blip r:embed="rId4"/>
                <a:stretch>
                  <a:fillRect t="-14815" b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506238" y="3298185"/>
            <a:ext cx="1587965" cy="268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Projection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3765" y="2725627"/>
            <a:ext cx="445227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73171" y="384244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11271" y="3867842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39871" y="3867842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8471" y="3867842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24071" y="3867842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46271" y="383609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1113" y="2748721"/>
                <a:ext cx="331181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3" y="2748721"/>
                <a:ext cx="33118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727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1177154" y="2725627"/>
            <a:ext cx="445227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44502" y="2748721"/>
                <a:ext cx="331181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502" y="2748721"/>
                <a:ext cx="331181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40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/>
          <p:cNvSpPr/>
          <p:nvPr/>
        </p:nvSpPr>
        <p:spPr>
          <a:xfrm>
            <a:off x="1811206" y="2725627"/>
            <a:ext cx="445227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78554" y="2748721"/>
                <a:ext cx="331181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54" y="2748721"/>
                <a:ext cx="331181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740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2764609" y="2725627"/>
            <a:ext cx="651858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28540" y="2726156"/>
                <a:ext cx="589713" cy="24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40" y="2726156"/>
                <a:ext cx="589713" cy="249812"/>
              </a:xfrm>
              <a:prstGeom prst="rect">
                <a:avLst/>
              </a:prstGeom>
              <a:blipFill rotWithShape="0">
                <a:blip r:embed="rId8"/>
                <a:stretch>
                  <a:fillRect l="-3093" r="-2062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3618935" y="2725627"/>
            <a:ext cx="445227" cy="283633"/>
          </a:xfrm>
          <a:prstGeom prst="roundRect">
            <a:avLst>
              <a:gd name="adj" fmla="val 98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48183" y="2748721"/>
                <a:ext cx="419795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𝑢𝑣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𝑢𝑣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183" y="2748721"/>
                <a:ext cx="419795" cy="232756"/>
              </a:xfrm>
              <a:prstGeom prst="rect">
                <a:avLst/>
              </a:prstGeom>
              <a:blipFill rotWithShape="0">
                <a:blip r:embed="rId9"/>
                <a:stretch>
                  <a:fillRect l="-434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354033" y="26276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66379" y="2352186"/>
            <a:ext cx="1550316" cy="37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399768" y="2352186"/>
            <a:ext cx="916927" cy="37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033820" y="2352186"/>
            <a:ext cx="282875" cy="37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16695" y="2352186"/>
            <a:ext cx="806702" cy="373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16695" y="2352186"/>
            <a:ext cx="1524854" cy="37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0060" y="2484831"/>
            <a:ext cx="3728540" cy="1227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300221" y="3566447"/>
            <a:ext cx="0" cy="275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66379" y="3009260"/>
            <a:ext cx="1533842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399768" y="3009260"/>
            <a:ext cx="900453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033820" y="3009260"/>
            <a:ext cx="266401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300221" y="3009260"/>
            <a:ext cx="790317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300221" y="3009260"/>
            <a:ext cx="1541328" cy="288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354" y="2726733"/>
            <a:ext cx="4226597" cy="106531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942084" y="4941658"/>
            <a:ext cx="462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Embedding by Paragraph Vector Learning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3517" y="422715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0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Visual Images (View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797" y="1918851"/>
            <a:ext cx="4067571" cy="2685766"/>
          </a:xfrm>
          <a:prstGeom prst="roundRect">
            <a:avLst>
              <a:gd name="adj" fmla="val 98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cument 7"/>
              <p:cNvSpPr/>
              <p:nvPr/>
            </p:nvSpPr>
            <p:spPr>
              <a:xfrm>
                <a:off x="1696025" y="2057595"/>
                <a:ext cx="1221783" cy="317500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cumen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25" y="2057595"/>
                <a:ext cx="1221783" cy="317500"/>
              </a:xfrm>
              <a:prstGeom prst="flowChartDocument">
                <a:avLst/>
              </a:prstGeom>
              <a:blipFill rotWithShape="0">
                <a:blip r:embed="rId2"/>
                <a:stretch>
                  <a:fillRect t="-16667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5348" y="2483291"/>
            <a:ext cx="3728540" cy="1232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9670" y="2560327"/>
            <a:ext cx="3094495" cy="172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Multi-Layer Convolutional Neural Network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4448" y="2849436"/>
            <a:ext cx="2324940" cy="17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Multiple Fully Connected Layers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6917" y="2354105"/>
            <a:ext cx="1" cy="206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06918" y="2732689"/>
            <a:ext cx="0" cy="116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306918" y="3636704"/>
            <a:ext cx="102" cy="182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04942" y="4047507"/>
            <a:ext cx="902078" cy="1428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07020" y="4047507"/>
            <a:ext cx="853271" cy="143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29802" y="4374532"/>
                <a:ext cx="602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02" y="4374532"/>
                <a:ext cx="602153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91673" y="4374532"/>
                <a:ext cx="596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Item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73" y="4374532"/>
                <a:ext cx="596382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779970" y="381890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18070" y="3844307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46670" y="3844307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75270" y="3844307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30870" y="3844307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53070" y="381255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46199" y="3478295"/>
            <a:ext cx="1921438" cy="158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Fully Connected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86785" y="3158507"/>
            <a:ext cx="164047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873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78260" y="315850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397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921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207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349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825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5301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731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255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7940" y="319025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06918" y="3023686"/>
            <a:ext cx="102" cy="134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06918" y="3323607"/>
            <a:ext cx="102" cy="15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77892" y="419038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15992" y="421578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44592" y="421578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3192" y="421578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28792" y="421578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50992" y="418403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33241" y="419083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671341" y="421623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99941" y="421623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8541" y="421623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484141" y="4216232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06341" y="418448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68" y="2953741"/>
            <a:ext cx="3776253" cy="615985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754194" y="4941658"/>
            <a:ext cx="504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Embedding by Convolutional Neural Network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6797" y="421578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4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Numerical Ratings (View V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131" y="1918851"/>
            <a:ext cx="4067571" cy="2685766"/>
          </a:xfrm>
          <a:prstGeom prst="roundRect">
            <a:avLst>
              <a:gd name="adj" fmla="val 98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3542" y="3827179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16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902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188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744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96642" y="3820829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3542" y="419838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16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902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4188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744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96642" y="419203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14242" y="419838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523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809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095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65142" y="4223782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87342" y="419203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2622" y="2484941"/>
            <a:ext cx="3728540" cy="1232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0267" y="3233731"/>
            <a:ext cx="3403945" cy="268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8174" y="2713623"/>
            <a:ext cx="2557434" cy="268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42079" y="4369288"/>
                <a:ext cx="602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𝑢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79" y="4369288"/>
                <a:ext cx="60215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42050" y="4369288"/>
                <a:ext cx="596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Item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𝑣</m:t>
                    </m:r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50" y="4369288"/>
                <a:ext cx="59638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3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14242" y="3827179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523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9809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95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65142" y="3852579"/>
            <a:ext cx="177800" cy="177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87342" y="3820829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ocument 36"/>
              <p:cNvSpPr/>
              <p:nvPr/>
            </p:nvSpPr>
            <p:spPr>
              <a:xfrm>
                <a:off x="1708649" y="2058022"/>
                <a:ext cx="1221783" cy="317500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Documen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649" y="2058022"/>
                <a:ext cx="1221783" cy="317500"/>
              </a:xfrm>
              <a:prstGeom prst="flowChartDocument">
                <a:avLst/>
              </a:prstGeom>
              <a:blipFill rotWithShape="0">
                <a:blip r:embed="rId4"/>
                <a:stretch>
                  <a:fillRect t="-16667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450592" y="4055779"/>
            <a:ext cx="0" cy="142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41292" y="4055779"/>
            <a:ext cx="0" cy="142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450592" y="3501993"/>
            <a:ext cx="881648" cy="325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332240" y="3501993"/>
            <a:ext cx="909052" cy="325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326892" y="2958135"/>
            <a:ext cx="5348" cy="275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319541" y="2354532"/>
            <a:ext cx="7350" cy="335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518" y="2970351"/>
            <a:ext cx="3579513" cy="37625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467" y="3339994"/>
            <a:ext cx="3926231" cy="54319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42084" y="4941658"/>
            <a:ext cx="436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Embedding </a:t>
            </a:r>
            <a:r>
              <a:rPr lang="en-US"/>
              <a:t>by Fully </a:t>
            </a:r>
            <a:r>
              <a:rPr lang="en-US" dirty="0"/>
              <a:t>Connected Layers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213" y="426040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8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1" y="1099188"/>
            <a:ext cx="4855090" cy="3859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805" y="1099188"/>
            <a:ext cx="2489239" cy="1685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467" y="2730074"/>
            <a:ext cx="2467629" cy="1675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469" y="4415464"/>
            <a:ext cx="2467627" cy="168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24" y="5191160"/>
            <a:ext cx="4098091" cy="5611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63240" y="236074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5940" y="40170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5940" y="569328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3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739" y="4031542"/>
            <a:ext cx="1470112" cy="639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Extendable to New Information 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859" y="1454629"/>
            <a:ext cx="1287831" cy="1287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039" y="1693636"/>
            <a:ext cx="1583778" cy="838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767" y="1497679"/>
            <a:ext cx="1275412" cy="120533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53327" y="1356813"/>
            <a:ext cx="5408854" cy="15446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28333" y="1824221"/>
            <a:ext cx="58872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➕</a:t>
            </a:r>
            <a:endParaRPr lang="en-US" sz="6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208" y="1379506"/>
            <a:ext cx="1269683" cy="678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4217" y="2161117"/>
            <a:ext cx="876261" cy="6564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0132" y="2594737"/>
            <a:ext cx="5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Text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0247" y="2565085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4967" y="2565085"/>
            <a:ext cx="8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Ratings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2" y="1529785"/>
            <a:ext cx="6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Voice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2" y="230416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7640" y="4657423"/>
            <a:ext cx="6595566" cy="697486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604939" y="4077465"/>
            <a:ext cx="595315" cy="1277444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21" idx="2"/>
          </p:cNvCxnSpPr>
          <p:nvPr/>
        </p:nvCxnSpPr>
        <p:spPr>
          <a:xfrm flipV="1">
            <a:off x="1898457" y="5354909"/>
            <a:ext cx="4140" cy="344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642" y="5616037"/>
            <a:ext cx="35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</a:t>
            </a:r>
            <a:r>
              <a:rPr lang="en-US"/>
              <a:t>on parameters from view k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390796" y="4077465"/>
            <a:ext cx="5859054" cy="1277444"/>
          </a:xfrm>
          <a:prstGeom prst="roundRect">
            <a:avLst>
              <a:gd name="adj" fmla="val 8714"/>
            </a:avLst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05919" y="5329940"/>
            <a:ext cx="0" cy="375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4680" y="5611524"/>
            <a:ext cx="3985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contains parameters of view k itself</a:t>
            </a:r>
          </a:p>
          <a:p>
            <a:r>
              <a:rPr lang="en-US" dirty="0"/>
              <a:t>Independent from other views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918" y="3293887"/>
            <a:ext cx="4523982" cy="6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2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  <p:bldP spid="21" grpId="0" animBg="1"/>
      <p:bldP spid="27" grpId="0"/>
      <p:bldP spid="28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774390"/>
            <a:ext cx="8375649" cy="699878"/>
          </a:xfrm>
        </p:spPr>
        <p:txBody>
          <a:bodyPr>
            <a:normAutofit/>
          </a:bodyPr>
          <a:lstStyle/>
          <a:p>
            <a:r>
              <a:rPr lang="en-US" dirty="0"/>
              <a:t>We take the Amazon dataset for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339" y="2474268"/>
            <a:ext cx="6858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5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Methods</a:t>
            </a:r>
          </a:p>
          <a:p>
            <a:pPr lvl="1"/>
            <a:r>
              <a:rPr lang="en-US" dirty="0"/>
              <a:t>BPR: Bayesian Personalized Ranking with </a:t>
            </a:r>
            <a:r>
              <a:rPr lang="en-US" dirty="0">
                <a:solidFill>
                  <a:srgbClr val="2D33D3"/>
                </a:solidFill>
              </a:rPr>
              <a:t>implicit feedback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HFT: Hidden factor and topics model integrated into BPR, because the original model is designed for rating prediction. It relies on </a:t>
            </a:r>
            <a:r>
              <a:rPr lang="en-US" dirty="0">
                <a:solidFill>
                  <a:srgbClr val="2D33D3"/>
                </a:solidFill>
              </a:rPr>
              <a:t>reviews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VBPR: Visual Bayesian Personalized Ranking method based on </a:t>
            </a:r>
            <a:r>
              <a:rPr lang="en-US" dirty="0">
                <a:solidFill>
                  <a:srgbClr val="2D33D3"/>
                </a:solidFill>
              </a:rPr>
              <a:t>images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1" y="1121489"/>
            <a:ext cx="8295569" cy="4353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with Shallow Models on NDCG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9019" y="5615899"/>
            <a:ext cx="732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State-of-the-art = Best of {BPR (</a:t>
            </a:r>
            <a:r>
              <a:rPr lang="en-US"/>
              <a:t>by rating), HFT (by review), VBPR (by image)}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04672" y="1121490"/>
            <a:ext cx="577808" cy="3736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93420" y="1150835"/>
            <a:ext cx="539780" cy="370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57900" y="1137204"/>
            <a:ext cx="504475" cy="372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82695" y="1121489"/>
            <a:ext cx="483455" cy="372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88534" y="1774089"/>
            <a:ext cx="14859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16859" y="1150834"/>
            <a:ext cx="1265621" cy="3706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02819" y="1780423"/>
            <a:ext cx="14859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2165" y="1774081"/>
            <a:ext cx="12446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27614" y="1774090"/>
            <a:ext cx="14859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66450" y="1780448"/>
            <a:ext cx="12446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31389" y="1780423"/>
            <a:ext cx="1485900" cy="3077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91245" y="1315459"/>
            <a:ext cx="1244600" cy="3535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84864" y="627508"/>
            <a:ext cx="1459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Times of </a:t>
            </a:r>
          </a:p>
          <a:p>
            <a:pPr algn="r"/>
            <a:r>
              <a:rPr lang="en-US" b="1" dirty="0"/>
              <a:t>Improvement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9151" y="860597"/>
            <a:ext cx="663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2.08		                   1.61		               1.34	                           1.54</a:t>
            </a:r>
          </a:p>
        </p:txBody>
      </p:sp>
    </p:spTree>
    <p:extLst>
      <p:ext uri="{BB962C8B-B14F-4D97-AF65-F5344CB8AC3E}">
        <p14:creationId xmlns:p14="http://schemas.microsoft.com/office/powerpoint/2010/main" val="20031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Embedding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3" y="1151761"/>
            <a:ext cx="7276612" cy="2631966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57656" y="687490"/>
            <a:ext cx="8870730" cy="60339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Tune embedding size from 10 to 500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Our model: performance keeps increasing until about 300 dimension, and does not decrease when using more dimensions.</a:t>
            </a:r>
          </a:p>
          <a:p>
            <a:pPr lvl="1"/>
            <a:r>
              <a:rPr lang="en-US" dirty="0"/>
              <a:t>Shallow baselines: best performance when dimension less than 100, performance decreases when using more dimensions.</a:t>
            </a:r>
          </a:p>
          <a:p>
            <a:r>
              <a:rPr lang="en-US" dirty="0"/>
              <a:t>What we learn</a:t>
            </a:r>
          </a:p>
          <a:p>
            <a:pPr lvl="1"/>
            <a:r>
              <a:rPr lang="en-US" dirty="0"/>
              <a:t>Deep models can capture more complex interaction from data</a:t>
            </a:r>
          </a:p>
          <a:p>
            <a:pPr lvl="1"/>
            <a:r>
              <a:rPr lang="en-US" dirty="0"/>
              <a:t>Learning ability of shallow models is limited and may over-fit if model complexity is too high.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Future 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19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68797" y="1361987"/>
            <a:ext cx="4222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various heterogeneous data to provide</a:t>
            </a:r>
          </a:p>
          <a:p>
            <a:r>
              <a:rPr lang="en-US" b="1" dirty="0"/>
              <a:t>Significant personalization performance.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7900" y="976429"/>
            <a:ext cx="3008199" cy="1410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2452000" y="976429"/>
            <a:ext cx="0" cy="1410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2260" y="1063134"/>
            <a:ext cx="656172" cy="6561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6213" y="1486988"/>
            <a:ext cx="1015577" cy="5376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887" y="1121842"/>
            <a:ext cx="588004" cy="5556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2000" y="1836765"/>
            <a:ext cx="565199" cy="4234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5560" y="1886733"/>
            <a:ext cx="634842" cy="33918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0672" y="2818708"/>
            <a:ext cx="8870730" cy="3484160"/>
          </a:xfrm>
        </p:spPr>
        <p:txBody>
          <a:bodyPr>
            <a:normAutofit/>
          </a:bodyPr>
          <a:lstStyle/>
          <a:p>
            <a:r>
              <a:rPr lang="en-US" sz="2000" dirty="0"/>
              <a:t>Develop a </a:t>
            </a:r>
            <a:r>
              <a:rPr lang="en-US" sz="2000" dirty="0">
                <a:solidFill>
                  <a:srgbClr val="2D33D3"/>
                </a:solidFill>
              </a:rPr>
              <a:t>Joint Representation Learning </a:t>
            </a:r>
            <a:r>
              <a:rPr lang="en-US" sz="2000" dirty="0"/>
              <a:t>framework for recommendation based on heterogeneous information sources.</a:t>
            </a:r>
          </a:p>
          <a:p>
            <a:r>
              <a:rPr lang="en-US" sz="2000" dirty="0"/>
              <a:t>Not only ratings, review, and images, but also </a:t>
            </a:r>
            <a:r>
              <a:rPr lang="en-US" sz="2000" dirty="0">
                <a:solidFill>
                  <a:srgbClr val="2D33D3"/>
                </a:solidFill>
              </a:rPr>
              <a:t>extendable to new information sources</a:t>
            </a:r>
            <a:r>
              <a:rPr lang="en-US" sz="2000" dirty="0"/>
              <a:t>.</a:t>
            </a:r>
          </a:p>
          <a:p>
            <a:r>
              <a:rPr lang="en-US" sz="2000" dirty="0"/>
              <a:t>Achieved significant improve for top-N recommendation.</a:t>
            </a:r>
          </a:p>
          <a:p>
            <a:endParaRPr lang="en-US" sz="2000" dirty="0"/>
          </a:p>
          <a:p>
            <a:r>
              <a:rPr lang="en-US" sz="2000" dirty="0"/>
              <a:t>Future work</a:t>
            </a:r>
          </a:p>
          <a:p>
            <a:pPr lvl="1"/>
            <a:r>
              <a:rPr lang="en-US" sz="1600" dirty="0"/>
              <a:t>Consider </a:t>
            </a:r>
            <a:r>
              <a:rPr lang="en-US" sz="1600" dirty="0">
                <a:solidFill>
                  <a:srgbClr val="2D33D3"/>
                </a:solidFill>
              </a:rPr>
              <a:t>other representation learning architectures </a:t>
            </a:r>
            <a:r>
              <a:rPr lang="en-US" sz="1600" dirty="0"/>
              <a:t>for recommendation</a:t>
            </a:r>
          </a:p>
          <a:p>
            <a:pPr lvl="1"/>
            <a:r>
              <a:rPr lang="en-US" sz="1600" dirty="0"/>
              <a:t>Consider </a:t>
            </a:r>
            <a:r>
              <a:rPr lang="en-US" sz="1600" dirty="0">
                <a:solidFill>
                  <a:srgbClr val="2D33D3"/>
                </a:solidFill>
              </a:rPr>
              <a:t>other information sources </a:t>
            </a:r>
            <a:r>
              <a:rPr lang="en-US" sz="1600" dirty="0"/>
              <a:t>for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52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27" y="734865"/>
            <a:ext cx="8062025" cy="659962"/>
          </a:xfrm>
        </p:spPr>
        <p:txBody>
          <a:bodyPr/>
          <a:lstStyle/>
          <a:p>
            <a:r>
              <a:rPr lang="en-US" dirty="0"/>
              <a:t>Build up your team (</a:t>
            </a:r>
            <a:r>
              <a:rPr lang="en-US" b="0" dirty="0"/>
              <a:t>Due by Mar </a:t>
            </a:r>
            <a:r>
              <a:rPr lang="en-US" dirty="0"/>
              <a:t>6</a:t>
            </a:r>
            <a:r>
              <a:rPr lang="en-US" b="0" baseline="30000" dirty="0"/>
              <a:t>th</a:t>
            </a:r>
            <a:r>
              <a:rPr lang="en-US" b="0" dirty="0"/>
              <a:t>, next Friday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42" y="2025367"/>
            <a:ext cx="7888110" cy="3257833"/>
          </a:xfrm>
        </p:spPr>
        <p:txBody>
          <a:bodyPr/>
          <a:lstStyle/>
          <a:p>
            <a:r>
              <a:rPr lang="en-US" dirty="0"/>
              <a:t>At most 4 persons per team</a:t>
            </a:r>
          </a:p>
          <a:p>
            <a:r>
              <a:rPr lang="en-US" dirty="0"/>
              <a:t>Email TA the members and the representative of your team by next Friday (Mar 6)</a:t>
            </a:r>
          </a:p>
          <a:p>
            <a:pPr lvl="1"/>
            <a:r>
              <a:rPr lang="en-US" dirty="0">
                <a:hlinkClick r:id="rId2"/>
              </a:rPr>
              <a:t>sx86@scarletmail.rutgers.edu</a:t>
            </a:r>
            <a:endParaRPr lang="en-US" dirty="0"/>
          </a:p>
          <a:p>
            <a:r>
              <a:rPr lang="en-US" dirty="0"/>
              <a:t>Each team works on a project and give a presentation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9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7B5D-0D59-D247-8C22-2FB344FD9EB9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3100" y="2679700"/>
            <a:ext cx="508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565"/>
            <a:ext cx="9144000" cy="659962"/>
          </a:xfrm>
        </p:spPr>
        <p:txBody>
          <a:bodyPr>
            <a:normAutofit/>
          </a:bodyPr>
          <a:lstStyle/>
          <a:p>
            <a:r>
              <a:rPr lang="en-US" dirty="0"/>
              <a:t>Project (</a:t>
            </a:r>
            <a:r>
              <a:rPr lang="en-US" b="0" dirty="0"/>
              <a:t>Due by 4/22, Presentation on 4/24 and 5/1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936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Amazon (24 product categories: 24 sub-datasets)</a:t>
            </a:r>
          </a:p>
          <a:p>
            <a:pPr lvl="1"/>
            <a:r>
              <a:rPr lang="en-US" dirty="0" err="1"/>
              <a:t>MovieLens</a:t>
            </a:r>
            <a:r>
              <a:rPr lang="en-US" dirty="0"/>
              <a:t> (a movie rating and review dataset)</a:t>
            </a:r>
          </a:p>
          <a:p>
            <a:pPr lvl="1"/>
            <a:r>
              <a:rPr lang="en-US" dirty="0"/>
              <a:t>Only need to choose </a:t>
            </a:r>
            <a:r>
              <a:rPr lang="en-US" b="1" dirty="0"/>
              <a:t>one </a:t>
            </a:r>
            <a:r>
              <a:rPr lang="en-US" dirty="0"/>
              <a:t>(sub-)dataset</a:t>
            </a:r>
          </a:p>
          <a:p>
            <a:r>
              <a:rPr lang="en-US" dirty="0"/>
              <a:t>Basic data format (Actually it is a sparse matrix)</a:t>
            </a:r>
          </a:p>
          <a:p>
            <a:pPr lvl="1"/>
            <a:r>
              <a:rPr lang="en-US" b="1" dirty="0"/>
              <a:t>user-id</a:t>
            </a:r>
            <a:r>
              <a:rPr lang="en-US" dirty="0"/>
              <a:t>: which is denoted as “</a:t>
            </a:r>
            <a:r>
              <a:rPr lang="en-US" dirty="0" err="1"/>
              <a:t>reviewerID</a:t>
            </a:r>
            <a:r>
              <a:rPr lang="en-US" dirty="0"/>
              <a:t>” in the dataset</a:t>
            </a:r>
          </a:p>
          <a:p>
            <a:pPr lvl="1"/>
            <a:r>
              <a:rPr lang="en-US" b="1" dirty="0"/>
              <a:t>product-id</a:t>
            </a:r>
            <a:r>
              <a:rPr lang="en-US" dirty="0"/>
              <a:t>: which is denoted as “</a:t>
            </a:r>
            <a:r>
              <a:rPr lang="en-US" dirty="0" err="1"/>
              <a:t>asin</a:t>
            </a:r>
            <a:r>
              <a:rPr lang="en-US" dirty="0"/>
              <a:t>” in the dataset</a:t>
            </a:r>
          </a:p>
          <a:p>
            <a:pPr lvl="1"/>
            <a:r>
              <a:rPr lang="en-US" b="1" dirty="0"/>
              <a:t>rating</a:t>
            </a:r>
            <a:r>
              <a:rPr lang="en-US" dirty="0"/>
              <a:t>: a 1-5 integer star rating, which is the rating that the user rated on the product, it is denoted as “overall” in the dataset</a:t>
            </a:r>
          </a:p>
          <a:p>
            <a:pPr lvl="1"/>
            <a:r>
              <a:rPr lang="en-US" b="1" dirty="0"/>
              <a:t>review</a:t>
            </a:r>
            <a:r>
              <a:rPr lang="en-US" dirty="0"/>
              <a:t>: a piece of review text, which is the review content that the user commented about the product, it is denoted as “</a:t>
            </a:r>
            <a:r>
              <a:rPr lang="en-US" dirty="0" err="1"/>
              <a:t>reviewText</a:t>
            </a:r>
            <a:r>
              <a:rPr lang="en-US" dirty="0"/>
              <a:t>” in the dataset</a:t>
            </a:r>
          </a:p>
          <a:p>
            <a:pPr lvl="1"/>
            <a:r>
              <a:rPr lang="en-US" b="1" dirty="0"/>
              <a:t>title</a:t>
            </a:r>
            <a:r>
              <a:rPr lang="en-US" dirty="0"/>
              <a:t>: the title of the review, which is denoted as “summary” in the dataset</a:t>
            </a:r>
          </a:p>
          <a:p>
            <a:pPr lvl="1"/>
            <a:r>
              <a:rPr lang="en-US" b="1" dirty="0"/>
              <a:t>timestamp</a:t>
            </a:r>
            <a:r>
              <a:rPr lang="en-US" dirty="0"/>
              <a:t>: time that the user made the rating and review</a:t>
            </a:r>
          </a:p>
          <a:p>
            <a:pPr lvl="1"/>
            <a:r>
              <a:rPr lang="en-US" b="1" dirty="0"/>
              <a:t>image</a:t>
            </a:r>
            <a:r>
              <a:rPr lang="en-US" dirty="0"/>
              <a:t>: image of the product</a:t>
            </a:r>
          </a:p>
          <a:p>
            <a:pPr lvl="1"/>
            <a:r>
              <a:rPr lang="en-US" b="1" dirty="0"/>
              <a:t>description</a:t>
            </a:r>
            <a:r>
              <a:rPr lang="en-US" dirty="0"/>
              <a:t>: a piece of text description of the product</a:t>
            </a:r>
          </a:p>
          <a:p>
            <a:pPr lvl="1"/>
            <a:r>
              <a:rPr lang="is-IS" dirty="0"/>
              <a:t>….....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-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  <a:p>
            <a:pPr lvl="1"/>
            <a:r>
              <a:rPr lang="en-US" dirty="0"/>
              <a:t>Step 1: </a:t>
            </a:r>
            <a:r>
              <a:rPr lang="en-US" dirty="0">
                <a:solidFill>
                  <a:srgbClr val="2D33D3"/>
                </a:solidFill>
              </a:rPr>
              <a:t>Data prepressing and split</a:t>
            </a:r>
            <a:r>
              <a:rPr lang="en-US" dirty="0"/>
              <a:t>, create a training dataset and a testing dataset for experiment</a:t>
            </a:r>
          </a:p>
          <a:p>
            <a:pPr lvl="1"/>
            <a:r>
              <a:rPr lang="en-US" dirty="0"/>
              <a:t>Step 2: </a:t>
            </a:r>
            <a:r>
              <a:rPr lang="en-US" dirty="0">
                <a:solidFill>
                  <a:srgbClr val="2D33D3"/>
                </a:solidFill>
              </a:rPr>
              <a:t>Rating prediction</a:t>
            </a:r>
            <a:r>
              <a:rPr lang="en-US" dirty="0"/>
              <a:t>, develop an algorithm to predict the ratings in the testing set based on the information (ratings and others) in the training dataset, and evaluate the predictions based on </a:t>
            </a:r>
            <a:r>
              <a:rPr lang="en-US" dirty="0">
                <a:solidFill>
                  <a:srgbClr val="2D33D3"/>
                </a:solidFill>
              </a:rPr>
              <a:t>MAE and RMSE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Step 3: </a:t>
            </a:r>
            <a:r>
              <a:rPr lang="en-US" dirty="0">
                <a:solidFill>
                  <a:srgbClr val="2D33D3"/>
                </a:solidFill>
              </a:rPr>
              <a:t>Item Recommendation</a:t>
            </a:r>
            <a:r>
              <a:rPr lang="en-US" dirty="0"/>
              <a:t>, construct a recommendation list for each user, and then evaluate the recommendation quality based on </a:t>
            </a:r>
            <a:r>
              <a:rPr lang="en-US" dirty="0">
                <a:solidFill>
                  <a:srgbClr val="2D33D3"/>
                </a:solidFill>
              </a:rPr>
              <a:t>precision, recall, F-measure, and NDCG</a:t>
            </a:r>
            <a:r>
              <a:rPr lang="en-US" dirty="0"/>
              <a:t>.</a:t>
            </a:r>
          </a:p>
          <a:p>
            <a:r>
              <a:rPr lang="en-US" dirty="0"/>
              <a:t>Project Presentation</a:t>
            </a:r>
          </a:p>
          <a:p>
            <a:pPr lvl="1"/>
            <a:r>
              <a:rPr lang="en-US" dirty="0"/>
              <a:t>4/24, 5/1, about 15 min for each team, depending on the number of teams</a:t>
            </a:r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Code, a project report, and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119034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4717"/>
            <a:ext cx="9144000" cy="2725683"/>
          </a:xfrm>
        </p:spPr>
        <p:txBody>
          <a:bodyPr>
            <a:normAutofit/>
          </a:bodyPr>
          <a:lstStyle/>
          <a:p>
            <a:r>
              <a:rPr lang="en-US" sz="2800" b="1" dirty="0"/>
              <a:t>An example project implementation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>Joint Representation Learning for Recommendation with Heterogeneous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99929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Representation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240" y="1435049"/>
            <a:ext cx="1562315" cy="1562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7621" y="1765060"/>
            <a:ext cx="1642593" cy="869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4644" y="1512026"/>
            <a:ext cx="1490241" cy="14083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77240" y="3362073"/>
            <a:ext cx="1659888" cy="83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Deep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Representation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54395" y="3362073"/>
            <a:ext cx="1659888" cy="83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Deep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Representation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1550" y="3362073"/>
            <a:ext cx="1659888" cy="83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Deep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Representation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680268" y="302241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9026" y="302241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880756" y="302241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680268" y="426768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269026" y="426768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880756" y="4267686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85953" y="4661627"/>
            <a:ext cx="164047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865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77428" y="466162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389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913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199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341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817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293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723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247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77108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70559" y="4661627"/>
            <a:ext cx="164047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711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62034" y="466162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3235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759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045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87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663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139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569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093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61714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250968" y="4661627"/>
            <a:ext cx="164047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7515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142443" y="466162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9039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563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849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991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4467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943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373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897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742123" y="4693377"/>
            <a:ext cx="121440" cy="12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user4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165" y="5649479"/>
            <a:ext cx="404348" cy="513604"/>
          </a:xfrm>
          <a:prstGeom prst="rect">
            <a:avLst/>
          </a:prstGeom>
        </p:spPr>
      </p:pic>
      <p:sp>
        <p:nvSpPr>
          <p:cNvPr id="66" name="Down Arrow 65"/>
          <p:cNvSpPr/>
          <p:nvPr/>
        </p:nvSpPr>
        <p:spPr>
          <a:xfrm rot="18017956">
            <a:off x="2592539" y="5100959"/>
            <a:ext cx="361475" cy="5961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4269026" y="5113839"/>
            <a:ext cx="361475" cy="2719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3580252">
            <a:off x="5958655" y="5101047"/>
            <a:ext cx="361475" cy="5961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6" grpId="0" animBg="1"/>
      <p:bldP spid="6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0660" y="2244197"/>
            <a:ext cx="5798527" cy="2667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75250" y="1718435"/>
            <a:ext cx="5795338" cy="2667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5020" y="1300962"/>
            <a:ext cx="5786968" cy="2540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501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882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454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010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232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7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408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94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80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536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58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48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229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515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801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357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579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17344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Document 28"/>
          <p:cNvSpPr/>
          <p:nvPr/>
        </p:nvSpPr>
        <p:spPr>
          <a:xfrm>
            <a:off x="26107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34870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Document 30"/>
          <p:cNvSpPr/>
          <p:nvPr/>
        </p:nvSpPr>
        <p:spPr>
          <a:xfrm>
            <a:off x="4363321" y="1643862"/>
            <a:ext cx="69215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4521" y="15295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sp>
        <p:nvSpPr>
          <p:cNvPr id="33" name="Document 32"/>
          <p:cNvSpPr/>
          <p:nvPr/>
        </p:nvSpPr>
        <p:spPr>
          <a:xfrm>
            <a:off x="541107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aseline="-25000" dirty="0">
                <a:solidFill>
                  <a:schemeClr val="tx1"/>
                </a:solidFill>
              </a:rPr>
              <a:t>N-1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3442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626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5352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9150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674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60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0794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361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704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85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409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695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8980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179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0890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703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227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513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6332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915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78242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439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963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9249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17885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460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36985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5984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7508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794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74521" y="25783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37" idx="2"/>
            <a:endCxn id="24" idx="0"/>
          </p:cNvCxnSpPr>
          <p:nvPr/>
        </p:nvCxnSpPr>
        <p:spPr>
          <a:xfrm>
            <a:off x="2082281" y="2894812"/>
            <a:ext cx="42962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2"/>
            <a:endCxn id="11" idx="0"/>
          </p:cNvCxnSpPr>
          <p:nvPr/>
        </p:nvCxnSpPr>
        <p:spPr>
          <a:xfrm>
            <a:off x="3837661" y="2894812"/>
            <a:ext cx="439540" cy="441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2"/>
            <a:endCxn id="24" idx="0"/>
          </p:cNvCxnSpPr>
          <p:nvPr/>
        </p:nvCxnSpPr>
        <p:spPr>
          <a:xfrm flipH="1">
            <a:off x="2511901" y="2894812"/>
            <a:ext cx="1325760" cy="441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2"/>
            <a:endCxn id="11" idx="0"/>
          </p:cNvCxnSpPr>
          <p:nvPr/>
        </p:nvCxnSpPr>
        <p:spPr>
          <a:xfrm>
            <a:off x="2955801" y="2894812"/>
            <a:ext cx="132140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9" idx="2"/>
            <a:endCxn id="18" idx="0"/>
          </p:cNvCxnSpPr>
          <p:nvPr/>
        </p:nvCxnSpPr>
        <p:spPr>
          <a:xfrm flipH="1">
            <a:off x="6029801" y="2894812"/>
            <a:ext cx="611992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  <a:endCxn id="18" idx="0"/>
          </p:cNvCxnSpPr>
          <p:nvPr/>
        </p:nvCxnSpPr>
        <p:spPr>
          <a:xfrm>
            <a:off x="5765745" y="2894812"/>
            <a:ext cx="264056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0" idx="2"/>
            <a:endCxn id="37" idx="0"/>
          </p:cNvCxnSpPr>
          <p:nvPr/>
        </p:nvCxnSpPr>
        <p:spPr>
          <a:xfrm flipH="1">
            <a:off x="2082281" y="1940372"/>
            <a:ext cx="139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1" idx="2"/>
            <a:endCxn id="47" idx="0"/>
          </p:cNvCxnSpPr>
          <p:nvPr/>
        </p:nvCxnSpPr>
        <p:spPr>
          <a:xfrm flipH="1">
            <a:off x="2955801" y="1940372"/>
            <a:ext cx="417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53" idx="0"/>
          </p:cNvCxnSpPr>
          <p:nvPr/>
        </p:nvCxnSpPr>
        <p:spPr>
          <a:xfrm>
            <a:off x="3836271" y="1940372"/>
            <a:ext cx="139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2"/>
            <a:endCxn id="59" idx="0"/>
          </p:cNvCxnSpPr>
          <p:nvPr/>
        </p:nvCxnSpPr>
        <p:spPr>
          <a:xfrm>
            <a:off x="4709396" y="1940372"/>
            <a:ext cx="1785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65" idx="0"/>
          </p:cNvCxnSpPr>
          <p:nvPr/>
        </p:nvCxnSpPr>
        <p:spPr>
          <a:xfrm>
            <a:off x="5760321" y="1940372"/>
            <a:ext cx="5424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286043" y="3488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43" y="3488537"/>
                <a:ext cx="648575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415714" y="34885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4" y="3488537"/>
                <a:ext cx="778675" cy="291875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72877" y="34885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77" y="3488537"/>
                <a:ext cx="748218" cy="291875"/>
              </a:xfrm>
              <a:prstGeom prst="rect">
                <a:avLst/>
              </a:prstGeom>
              <a:blipFill rotWithShape="0">
                <a:blip r:embed="rId4"/>
                <a:stretch>
                  <a:fillRect l="-8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41617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998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4284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6570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26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8348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524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905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2191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477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8033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55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964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4345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6631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917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2473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0695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275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6656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942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1228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784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006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944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5325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7611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9897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3453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1675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241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622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0908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194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6750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972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26921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0650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936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5222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8778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700021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97907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9360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1646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3932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7488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571007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210821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2489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775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061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617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883921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62550" y="397563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420817" y="343674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898067" y="453598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6" name="Document 135"/>
          <p:cNvSpPr/>
          <p:nvPr/>
        </p:nvSpPr>
        <p:spPr>
          <a:xfrm>
            <a:off x="6288429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Entity</a:t>
            </a:r>
            <a:r>
              <a:rPr lang="en-US" sz="1400" baseline="-25000" dirty="0" err="1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293933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3221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713033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4745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6269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55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167" idx="2"/>
            <a:endCxn id="169" idx="0"/>
          </p:cNvCxnSpPr>
          <p:nvPr/>
        </p:nvCxnSpPr>
        <p:spPr>
          <a:xfrm>
            <a:off x="6637679" y="1940372"/>
            <a:ext cx="4114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34421" y="2177262"/>
            <a:ext cx="5252508" cy="328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(Deep) Representation </a:t>
            </a:r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45" name="Straight Arrow Connector 144"/>
          <p:cNvCxnSpPr>
            <a:stCxn id="59" idx="2"/>
            <a:endCxn id="11" idx="0"/>
          </p:cNvCxnSpPr>
          <p:nvPr/>
        </p:nvCxnSpPr>
        <p:spPr>
          <a:xfrm flipH="1">
            <a:off x="4277201" y="2894812"/>
            <a:ext cx="43398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095310" y="3577697"/>
            <a:ext cx="642561" cy="167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737871" y="4171936"/>
            <a:ext cx="0" cy="108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737871" y="4706427"/>
            <a:ext cx="261434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543901" y="4171936"/>
            <a:ext cx="10070" cy="108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861236" y="3564737"/>
            <a:ext cx="692735" cy="169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4553971" y="4706427"/>
            <a:ext cx="260621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592738" y="3564737"/>
            <a:ext cx="832219" cy="169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408731" y="4158462"/>
            <a:ext cx="16226" cy="109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6424957" y="4706427"/>
            <a:ext cx="259256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3476873" y="5818497"/>
            <a:ext cx="337398" cy="337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2292727" y="5485872"/>
            <a:ext cx="1352845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5502751" y="5485872"/>
            <a:ext cx="922206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5334052" y="5818497"/>
            <a:ext cx="337398" cy="337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412576" y="57227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3645572" y="5485872"/>
            <a:ext cx="908399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53971" y="5485872"/>
            <a:ext cx="948780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1662551" y="5076297"/>
            <a:ext cx="5808038" cy="11240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2785872" y="4109761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872" y="4109761"/>
                <a:ext cx="778675" cy="291875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3228514" y="46315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14" y="4631537"/>
                <a:ext cx="778675" cy="291875"/>
              </a:xfrm>
              <a:prstGeom prst="rect">
                <a:avLst/>
              </a:prstGeom>
              <a:blipFill rotWithShape="0">
                <a:blip r:embed="rId5"/>
                <a:stretch>
                  <a:fillRect l="-78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644314" y="54062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14" y="5406237"/>
                <a:ext cx="778675" cy="291875"/>
              </a:xfrm>
              <a:prstGeom prst="rect">
                <a:avLst/>
              </a:prstGeom>
              <a:blipFill rotWithShape="0">
                <a:blip r:embed="rId6"/>
                <a:stretch>
                  <a:fillRect l="-78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4667043" y="40981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43" y="4098137"/>
                <a:ext cx="64857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36943" y="4631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43" y="4631537"/>
                <a:ext cx="6485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3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4552743" y="5393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43" y="5393537"/>
                <a:ext cx="6485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3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366577" y="40981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77" y="4098137"/>
                <a:ext cx="7482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899977" y="46315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77" y="4631537"/>
                <a:ext cx="748218" cy="291875"/>
              </a:xfrm>
              <a:prstGeom prst="rect">
                <a:avLst/>
              </a:prstGeom>
              <a:blipFill rotWithShape="0">
                <a:blip r:embed="rId4"/>
                <a:stretch>
                  <a:fillRect l="-8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315777" y="54062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77" y="5406237"/>
                <a:ext cx="7482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itle 1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 Learning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14735" y="711426"/>
            <a:ext cx="816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Multi-View Machine Learning Framework </a:t>
            </a:r>
            <a:r>
              <a:rPr lang="en-US"/>
              <a:t>with Heterogeneous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6976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0660" y="2244197"/>
            <a:ext cx="5798527" cy="2667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75250" y="1718435"/>
            <a:ext cx="5795338" cy="2667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5020" y="1300962"/>
            <a:ext cx="5786968" cy="2540000"/>
          </a:xfrm>
          <a:prstGeom prst="roundRect">
            <a:avLst>
              <a:gd name="adj" fmla="val 98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501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882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168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454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010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232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7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408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94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980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536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58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4851" y="3336137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229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515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801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35751" y="3361537"/>
            <a:ext cx="177800" cy="177800"/>
          </a:xfrm>
          <a:prstGeom prst="ellipse">
            <a:avLst/>
          </a:prstGeom>
          <a:pattFill prst="zigZ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57951" y="3329787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17344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Document 28"/>
          <p:cNvSpPr/>
          <p:nvPr/>
        </p:nvSpPr>
        <p:spPr>
          <a:xfrm>
            <a:off x="26107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348702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Document 30"/>
          <p:cNvSpPr/>
          <p:nvPr/>
        </p:nvSpPr>
        <p:spPr>
          <a:xfrm>
            <a:off x="4363321" y="1643862"/>
            <a:ext cx="69215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74521" y="15295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sp>
        <p:nvSpPr>
          <p:cNvPr id="33" name="Document 32"/>
          <p:cNvSpPr/>
          <p:nvPr/>
        </p:nvSpPr>
        <p:spPr>
          <a:xfrm>
            <a:off x="5411071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Review</a:t>
            </a:r>
            <a:r>
              <a:rPr lang="en-US" sz="1400" baseline="-25000" dirty="0">
                <a:solidFill>
                  <a:schemeClr val="tx1"/>
                </a:solidFill>
              </a:rPr>
              <a:t>N-1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3442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626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5352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9150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674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960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0794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361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704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85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409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6952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8980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179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0890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703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227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5138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63321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915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782421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439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963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924901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17885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460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36985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5984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7508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79465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74521" y="25783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…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37" idx="2"/>
            <a:endCxn id="24" idx="0"/>
          </p:cNvCxnSpPr>
          <p:nvPr/>
        </p:nvCxnSpPr>
        <p:spPr>
          <a:xfrm>
            <a:off x="2082281" y="2894812"/>
            <a:ext cx="42962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2"/>
            <a:endCxn id="11" idx="0"/>
          </p:cNvCxnSpPr>
          <p:nvPr/>
        </p:nvCxnSpPr>
        <p:spPr>
          <a:xfrm>
            <a:off x="3837661" y="2894812"/>
            <a:ext cx="439540" cy="441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3" idx="2"/>
            <a:endCxn id="24" idx="0"/>
          </p:cNvCxnSpPr>
          <p:nvPr/>
        </p:nvCxnSpPr>
        <p:spPr>
          <a:xfrm flipH="1">
            <a:off x="2511901" y="2894812"/>
            <a:ext cx="1325760" cy="441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2"/>
            <a:endCxn id="11" idx="0"/>
          </p:cNvCxnSpPr>
          <p:nvPr/>
        </p:nvCxnSpPr>
        <p:spPr>
          <a:xfrm>
            <a:off x="2955801" y="2894812"/>
            <a:ext cx="132140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9" idx="2"/>
            <a:endCxn id="18" idx="0"/>
          </p:cNvCxnSpPr>
          <p:nvPr/>
        </p:nvCxnSpPr>
        <p:spPr>
          <a:xfrm flipH="1">
            <a:off x="6029801" y="2894812"/>
            <a:ext cx="611992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2"/>
            <a:endCxn id="18" idx="0"/>
          </p:cNvCxnSpPr>
          <p:nvPr/>
        </p:nvCxnSpPr>
        <p:spPr>
          <a:xfrm>
            <a:off x="5765745" y="2894812"/>
            <a:ext cx="264056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0" idx="2"/>
            <a:endCxn id="37" idx="0"/>
          </p:cNvCxnSpPr>
          <p:nvPr/>
        </p:nvCxnSpPr>
        <p:spPr>
          <a:xfrm flipH="1">
            <a:off x="2082281" y="1940372"/>
            <a:ext cx="139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1" idx="2"/>
            <a:endCxn id="47" idx="0"/>
          </p:cNvCxnSpPr>
          <p:nvPr/>
        </p:nvCxnSpPr>
        <p:spPr>
          <a:xfrm flipH="1">
            <a:off x="2955801" y="1940372"/>
            <a:ext cx="417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53" idx="0"/>
          </p:cNvCxnSpPr>
          <p:nvPr/>
        </p:nvCxnSpPr>
        <p:spPr>
          <a:xfrm>
            <a:off x="3836271" y="1940372"/>
            <a:ext cx="1390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2"/>
            <a:endCxn id="59" idx="0"/>
          </p:cNvCxnSpPr>
          <p:nvPr/>
        </p:nvCxnSpPr>
        <p:spPr>
          <a:xfrm>
            <a:off x="4709396" y="1940372"/>
            <a:ext cx="1785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65" idx="0"/>
          </p:cNvCxnSpPr>
          <p:nvPr/>
        </p:nvCxnSpPr>
        <p:spPr>
          <a:xfrm>
            <a:off x="5760321" y="1940372"/>
            <a:ext cx="5424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286043" y="3488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43" y="3488537"/>
                <a:ext cx="648575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415714" y="34885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14" y="3488537"/>
                <a:ext cx="778675" cy="291875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72877" y="34885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77" y="3488537"/>
                <a:ext cx="748218" cy="291875"/>
              </a:xfrm>
              <a:prstGeom prst="rect">
                <a:avLst/>
              </a:prstGeom>
              <a:blipFill rotWithShape="0">
                <a:blip r:embed="rId4"/>
                <a:stretch>
                  <a:fillRect l="-8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41617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998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4284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6570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26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8348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524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905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2191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477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8033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55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96424" y="3943336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4345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6631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917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247324" y="3968736"/>
            <a:ext cx="177800" cy="177800"/>
          </a:xfrm>
          <a:prstGeom prst="ellipse">
            <a:avLst/>
          </a:prstGeom>
          <a:pattFill prst="pct50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069524" y="3936986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275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6656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942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1228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4784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3006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944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5325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7611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9897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3453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1675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24138" y="4486031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622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0908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194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675038" y="4511431"/>
            <a:ext cx="177800" cy="177800"/>
          </a:xfrm>
          <a:prstGeom prst="ellipse">
            <a:avLst/>
          </a:prstGeom>
          <a:pattFill prst="ltUpDiag">
            <a:fgClr>
              <a:schemeClr val="tx1"/>
            </a:fgClr>
            <a:bgClr>
              <a:srgbClr val="C01E2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97238" y="4479681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26921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0650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2936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5222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877821" y="5282672"/>
            <a:ext cx="177800" cy="177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700021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97907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9360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1646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3932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748807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571007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210821" y="5257272"/>
            <a:ext cx="10541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2489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775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7061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61721" y="5282672"/>
            <a:ext cx="177800" cy="177800"/>
          </a:xfrm>
          <a:prstGeom prst="ellipse">
            <a:avLst/>
          </a:prstGeom>
          <a:solidFill>
            <a:srgbClr val="C01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883921" y="525092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62550" y="397563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420817" y="343674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898067" y="453598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6" name="Document 135"/>
          <p:cNvSpPr/>
          <p:nvPr/>
        </p:nvSpPr>
        <p:spPr>
          <a:xfrm>
            <a:off x="6288429" y="1643862"/>
            <a:ext cx="698500" cy="317500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Review</a:t>
            </a:r>
            <a:r>
              <a:rPr lang="en-US" sz="1400" baseline="-25000" dirty="0" err="1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293933" y="2729712"/>
            <a:ext cx="695720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3221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713033" y="2729712"/>
            <a:ext cx="190500" cy="13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dirty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4745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6269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5513" y="2761462"/>
            <a:ext cx="121440" cy="12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167" idx="2"/>
            <a:endCxn id="169" idx="0"/>
          </p:cNvCxnSpPr>
          <p:nvPr/>
        </p:nvCxnSpPr>
        <p:spPr>
          <a:xfrm>
            <a:off x="6637679" y="1940372"/>
            <a:ext cx="4114" cy="7893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734421" y="2177262"/>
            <a:ext cx="5252508" cy="328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(Deep) Representation </a:t>
            </a:r>
            <a:r>
              <a:rPr lang="en-US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45" name="Straight Arrow Connector 144"/>
          <p:cNvCxnSpPr>
            <a:stCxn id="59" idx="2"/>
            <a:endCxn id="11" idx="0"/>
          </p:cNvCxnSpPr>
          <p:nvPr/>
        </p:nvCxnSpPr>
        <p:spPr>
          <a:xfrm flipH="1">
            <a:off x="4277201" y="2894812"/>
            <a:ext cx="433980" cy="44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095310" y="3577697"/>
            <a:ext cx="642561" cy="1679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737871" y="4171936"/>
            <a:ext cx="0" cy="108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737871" y="4706427"/>
            <a:ext cx="261434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543901" y="4171936"/>
            <a:ext cx="10070" cy="1085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861236" y="3564737"/>
            <a:ext cx="692735" cy="169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4553971" y="4706427"/>
            <a:ext cx="260621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592738" y="3564737"/>
            <a:ext cx="832219" cy="169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408731" y="4158462"/>
            <a:ext cx="16226" cy="109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6424957" y="4706427"/>
            <a:ext cx="259256" cy="55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3476873" y="5818497"/>
            <a:ext cx="337398" cy="337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2292727" y="5485872"/>
            <a:ext cx="1352845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5502751" y="5485872"/>
            <a:ext cx="922206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5334052" y="5818497"/>
            <a:ext cx="337398" cy="337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412576" y="57227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3645572" y="5485872"/>
            <a:ext cx="908399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53971" y="5485872"/>
            <a:ext cx="948780" cy="332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1662551" y="5076297"/>
            <a:ext cx="5808038" cy="11240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2785872" y="4109761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872" y="4109761"/>
                <a:ext cx="778675" cy="291875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3228514" y="46315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14" y="4631537"/>
                <a:ext cx="778675" cy="291875"/>
              </a:xfrm>
              <a:prstGeom prst="rect">
                <a:avLst/>
              </a:prstGeom>
              <a:blipFill rotWithShape="0">
                <a:blip r:embed="rId5"/>
                <a:stretch>
                  <a:fillRect l="-78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644314" y="5406237"/>
                <a:ext cx="778675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14" y="5406237"/>
                <a:ext cx="778675" cy="291875"/>
              </a:xfrm>
              <a:prstGeom prst="rect">
                <a:avLst/>
              </a:prstGeom>
              <a:blipFill rotWithShape="0">
                <a:blip r:embed="rId6"/>
                <a:stretch>
                  <a:fillRect l="-78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4667043" y="40981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43" y="4098137"/>
                <a:ext cx="64857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36943" y="4631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43" y="4631537"/>
                <a:ext cx="6485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3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4552743" y="5393537"/>
                <a:ext cx="6485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43" y="5393537"/>
                <a:ext cx="6485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43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366577" y="40981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77" y="4098137"/>
                <a:ext cx="7482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899977" y="46315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77" y="4631537"/>
                <a:ext cx="748218" cy="291875"/>
              </a:xfrm>
              <a:prstGeom prst="rect">
                <a:avLst/>
              </a:prstGeom>
              <a:blipFill rotWithShape="0">
                <a:blip r:embed="rId4"/>
                <a:stretch>
                  <a:fillRect l="-81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315777" y="5406237"/>
                <a:ext cx="748218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-Item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77" y="5406237"/>
                <a:ext cx="748218" cy="291875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itle 1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 Learning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14735" y="711426"/>
            <a:ext cx="816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Multi-View Machine Learning Framework </a:t>
            </a:r>
            <a:r>
              <a:rPr lang="en-US"/>
              <a:t>with Heterogeneous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3799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5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"/>
                            </p:stCondLst>
                            <p:childTnLst>
                              <p:par>
                                <p:cTn id="3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5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4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250"/>
                            </p:stCondLst>
                            <p:childTnLst>
                              <p:par>
                                <p:cTn id="4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50"/>
                            </p:stCondLst>
                            <p:childTnLst>
                              <p:par>
                                <p:cTn id="4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5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/>
      <p:bldP spid="133" grpId="0"/>
      <p:bldP spid="135" grpId="0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4" grpId="0" animBg="1"/>
      <p:bldP spid="155" grpId="0" animBg="1"/>
      <p:bldP spid="158" grpId="0" animBg="1"/>
      <p:bldP spid="159" grpId="0"/>
      <p:bldP spid="162" grpId="0" animBg="1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D912-1351-634A-8C62-1CD87216AF6E}" type="datetime1">
              <a:rPr lang="en-US" smtClean="0"/>
              <a:t>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44C54-BAF9-9C49-9C7D-D463085BC6A7}" type="slidenum">
              <a:rPr lang="en-US" smtClean="0"/>
              <a:t>9</a:t>
            </a:fld>
            <a:endParaRPr lang="en-US"/>
          </a:p>
        </p:txBody>
      </p:sp>
      <p:sp>
        <p:nvSpPr>
          <p:cNvPr id="173" name="Title 1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Representation Learning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14735" y="711426"/>
            <a:ext cx="816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Multi-View Machine Learning Framework </a:t>
            </a:r>
            <a:r>
              <a:rPr lang="en-US"/>
              <a:t>with Heterogeneous Information 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5" y="1590729"/>
            <a:ext cx="4855090" cy="38594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255" y="3962011"/>
            <a:ext cx="4098091" cy="56114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32794" y="4004546"/>
            <a:ext cx="939452" cy="336656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88109" y="4006634"/>
            <a:ext cx="624214" cy="336656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189947" y="22267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89947" y="205475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8" name="Elbow Connector 17"/>
          <p:cNvCxnSpPr>
            <a:stCxn id="9" idx="2"/>
          </p:cNvCxnSpPr>
          <p:nvPr/>
        </p:nvCxnSpPr>
        <p:spPr>
          <a:xfrm rot="5400000">
            <a:off x="5677810" y="3323074"/>
            <a:ext cx="606582" cy="2642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6442803" y="1749220"/>
            <a:ext cx="649659" cy="38651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4659683" y="3031300"/>
            <a:ext cx="425885" cy="325675"/>
          </a:xfrm>
          <a:prstGeom prst="bentConnector3">
            <a:avLst>
              <a:gd name="adj1" fmla="val -705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4509372" y="2682120"/>
            <a:ext cx="826717" cy="349181"/>
          </a:xfrm>
          <a:prstGeom prst="bentConnector3">
            <a:avLst>
              <a:gd name="adj1" fmla="val 257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884" y="4978334"/>
            <a:ext cx="1044434" cy="28721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835048" y="231731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75130" y="26701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8176" y="30083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9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MyTheme-t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MyTheme-tight.thmx</Template>
  <TotalTime>26112</TotalTime>
  <Words>933</Words>
  <Application>Microsoft Macintosh PowerPoint</Application>
  <PresentationFormat>On-screen Show (4:3)</PresentationFormat>
  <Paragraphs>273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Cambria Math</vt:lpstr>
      <vt:lpstr>Microsoft YaHei UI</vt:lpstr>
      <vt:lpstr>Segoe UI</vt:lpstr>
      <vt:lpstr>Segoe UI Light</vt:lpstr>
      <vt:lpstr>Wingdings</vt:lpstr>
      <vt:lpstr>华文宋体</vt:lpstr>
      <vt:lpstr>Arial</vt:lpstr>
      <vt:lpstr>MyTheme-tight</vt:lpstr>
      <vt:lpstr>Large-scale Data Analytics in Recommendation Systems</vt:lpstr>
      <vt:lpstr>Build up your team (Due by Mar 6th, next Friday)</vt:lpstr>
      <vt:lpstr>Project (Due by 4/22, Presentation on 4/24 and 5/1)</vt:lpstr>
      <vt:lpstr>Project Description - Tasks</vt:lpstr>
      <vt:lpstr>An example project implementation  Joint Representation Learning for Recommendation with Heterogeneous Information Sources</vt:lpstr>
      <vt:lpstr>Deep Representation Learning</vt:lpstr>
      <vt:lpstr>Joint Representation Learning</vt:lpstr>
      <vt:lpstr>Joint Representation Learning</vt:lpstr>
      <vt:lpstr>Joint Representation Learning</vt:lpstr>
      <vt:lpstr>Modeling of Textual Reviews (View V1)</vt:lpstr>
      <vt:lpstr>Modeling of Visual Images (View V2)</vt:lpstr>
      <vt:lpstr>Modeling of Numerical Ratings (View V3)</vt:lpstr>
      <vt:lpstr>Joint Representation Learning</vt:lpstr>
      <vt:lpstr>Extendable to New Information Sources</vt:lpstr>
      <vt:lpstr>Experimental Setup</vt:lpstr>
      <vt:lpstr>Baseline methods</vt:lpstr>
      <vt:lpstr>Compare with Shallow Models on NDCG</vt:lpstr>
      <vt:lpstr>Impact of Embedding Size</vt:lpstr>
      <vt:lpstr>Summary and Future Works</vt:lpstr>
      <vt:lpstr>PowerPoint Presentation</vt:lpstr>
    </vt:vector>
  </TitlesOfParts>
  <Company>Tsinghua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Evison Zhang</dc:creator>
  <cp:lastModifiedBy>Microsoft Office User</cp:lastModifiedBy>
  <cp:revision>3266</cp:revision>
  <dcterms:created xsi:type="dcterms:W3CDTF">2013-07-29T17:37:30Z</dcterms:created>
  <dcterms:modified xsi:type="dcterms:W3CDTF">2020-02-28T20:17:32Z</dcterms:modified>
</cp:coreProperties>
</file>