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5" r:id="rId2"/>
    <p:sldId id="286" r:id="rId3"/>
    <p:sldId id="276" r:id="rId4"/>
    <p:sldId id="270" r:id="rId5"/>
    <p:sldId id="277" r:id="rId6"/>
    <p:sldId id="278" r:id="rId7"/>
    <p:sldId id="279" r:id="rId8"/>
    <p:sldId id="281" r:id="rId9"/>
    <p:sldId id="282" r:id="rId10"/>
    <p:sldId id="283" r:id="rId11"/>
    <p:sldId id="284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277" autoAdjust="0"/>
    <p:restoredTop sz="94660"/>
  </p:normalViewPr>
  <p:slideViewPr>
    <p:cSldViewPr>
      <p:cViewPr varScale="1">
        <p:scale>
          <a:sx n="78" d="100"/>
          <a:sy n="78" d="100"/>
        </p:scale>
        <p:origin x="210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D895D-D788-4B08-93B3-B78EFB535739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32714-8A85-4045-9756-8E58AB7B7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3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2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2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11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3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4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5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6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7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8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9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10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08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67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56" y="0"/>
            <a:ext cx="9147855" cy="548680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4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064"/>
            <a:ext cx="395064" cy="365125"/>
          </a:xfrm>
        </p:spPr>
        <p:txBody>
          <a:bodyPr/>
          <a:lstStyle>
            <a:lvl1pPr algn="ctr">
              <a:defRPr/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3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39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1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91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77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85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5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27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9676" y="8721"/>
            <a:ext cx="91636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20688"/>
            <a:ext cx="914400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4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IN" sz="2800" b="1" kern="120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youtu.be/HD13eq_Pmp8?feature=shared" TargetMode="External"/><Relationship Id="rId7" Type="http://schemas.openxmlformats.org/officeDocument/2006/relationships/hyperlink" Target="https://youtu.be/VqCgcpAypFQ?feature=share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-qfEOE4vtxE?feature=shared" TargetMode="External"/><Relationship Id="rId5" Type="http://schemas.openxmlformats.org/officeDocument/2006/relationships/hyperlink" Target="https://youtu.be/8dWL3wF_OMw?feature=shared" TargetMode="External"/><Relationship Id="rId4" Type="http://schemas.openxmlformats.org/officeDocument/2006/relationships/hyperlink" Target="https://youtu.be/wRNinF7YQqQ?feature=share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449"/>
            <a:ext cx="9144000" cy="108012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sz="2000" dirty="0">
                <a:ea typeface="Droid Sans Fallback"/>
                <a:cs typeface="Times New Roman" pitchFamily="18" charset="0"/>
              </a:rPr>
              <a:t>Creating an Online Tour Guide for Domestic Tourists</a:t>
            </a:r>
            <a:br>
              <a:rPr lang="en-US" sz="2000" dirty="0">
                <a:ea typeface="Droid Sans Fallback"/>
                <a:cs typeface="Times New Roman" pitchFamily="18" charset="0"/>
              </a:rPr>
            </a:br>
            <a:r>
              <a:rPr lang="en-US" sz="2400" dirty="0">
                <a:ea typeface="Droid Sans Fallback"/>
                <a:cs typeface="Times New Roman" pitchFamily="18" charset="0"/>
              </a:rPr>
              <a:t>Project Synopsis Presentation </a:t>
            </a:r>
            <a:br>
              <a:rPr lang="en-US" sz="2400" dirty="0">
                <a:ea typeface="Droid Sans Fallback"/>
                <a:cs typeface="Times New Roman" pitchFamily="18" charset="0"/>
              </a:rPr>
            </a:br>
            <a:r>
              <a:rPr lang="en-US" sz="2000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Date: 05/12/2023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2323783" y="1585264"/>
            <a:ext cx="4968552" cy="14401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61224" y="6122424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Droid Sans Fallback"/>
                <a:cs typeface="Calibri" pitchFamily="34" charset="0"/>
              </a:rPr>
              <a:t>FACULTY OF ENGINEERING &amp; COMPUTING SCIENCES</a:t>
            </a:r>
            <a:endParaRPr lang="en-US" sz="700" dirty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Droid Sans Fallback"/>
                <a:cs typeface="Calibri" pitchFamily="34" charset="0"/>
              </a:rPr>
              <a:t>TEERTHANKER MAHAVEER UNIVERSITY, MORADABAD</a:t>
            </a:r>
            <a:endParaRPr lang="en-US" b="1" dirty="0">
              <a:latin typeface="Arial" pitchFamily="34" charset="0"/>
              <a:ea typeface="Droid Sans Fallback"/>
              <a:cs typeface="Calibri" pitchFamily="34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01" y="4854798"/>
            <a:ext cx="1204101" cy="108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83968" y="306021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Laxman Singh Negi (TCA2165008)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Sujal</a:t>
            </a:r>
            <a:r>
              <a:rPr lang="en-US" dirty="0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 Jain(TCA2165023)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Ayush Jain(TCA2165004)</a:t>
            </a:r>
            <a:endParaRPr lang="en-US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3733" y="3198719"/>
            <a:ext cx="3740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Project Guide: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Mr. Vivek </a:t>
            </a:r>
            <a:r>
              <a:rPr lang="en-US" dirty="0" err="1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kumar</a:t>
            </a:r>
            <a:endParaRPr lang="en-US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59" y="1863247"/>
            <a:ext cx="804174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Internship</a:t>
            </a:r>
            <a:r>
              <a:rPr lang="en-US" sz="26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(ECS 599) </a:t>
            </a:r>
            <a:endParaRPr lang="en-IN" sz="2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alibri" pitchFamily="34" charset="0"/>
                <a:ea typeface="Droid Sans Fallback"/>
                <a:cs typeface="Times New Roman" pitchFamily="18" charset="0"/>
              </a:rPr>
              <a:t>Degree : 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B.Tech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/ MCA/ ….&gt;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28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\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123814"/>
            <a:ext cx="9144000" cy="5041489"/>
          </a:xfrm>
        </p:spPr>
        <p:txBody>
          <a:bodyPr>
            <a:normAutofit fontScale="85000" lnSpcReduction="20000"/>
          </a:bodyPr>
          <a:lstStyle/>
          <a:p>
            <a:r>
              <a:rPr lang="en-US" sz="2900" b="1" dirty="0"/>
              <a:t>Direct Booking: </a:t>
            </a:r>
            <a:r>
              <a:rPr lang="en-US" sz="2400" dirty="0"/>
              <a:t>Integration of a hotel booking system allows users to book accommodations directly through the portal, ensuring convenience and reliability.</a:t>
            </a:r>
          </a:p>
          <a:p>
            <a:r>
              <a:rPr lang="en-US" sz="2900" b="1" dirty="0"/>
              <a:t>Responsive Design: </a:t>
            </a:r>
            <a:r>
              <a:rPr lang="en-US" sz="2400" dirty="0"/>
              <a:t>Bootstrap's grid system and CSS enable responsive layouts, ensuring the website looks good and functions well on various devices, from desktops to mobile phones.</a:t>
            </a:r>
          </a:p>
          <a:p>
            <a:r>
              <a:rPr lang="en-US" sz="2900" b="1" dirty="0"/>
              <a:t>Interactive Elements: </a:t>
            </a:r>
            <a:r>
              <a:rPr lang="en-US" sz="2400" dirty="0"/>
              <a:t>Enables the addition of interactive features like dynamic content loading, form validation, and real-time updates without page reloads, enhancing user experience.</a:t>
            </a:r>
          </a:p>
          <a:p>
            <a:r>
              <a:rPr lang="en-IN" sz="2900" b="1" dirty="0"/>
              <a:t>User Experience Enhancement: </a:t>
            </a:r>
            <a:r>
              <a:rPr lang="en-US" sz="2400" dirty="0"/>
              <a:t>By combining these technologies(HTML , CSS, JavaScript and Bootstrap), the portal offer a smooth, visually appealing, and interactive user experience</a:t>
            </a:r>
            <a:r>
              <a:rPr lang="en-US" sz="2800" dirty="0"/>
              <a:t>. </a:t>
            </a:r>
            <a:endParaRPr lang="en-US" sz="2800" dirty="0">
              <a:latin typeface="Söhne"/>
            </a:endParaRPr>
          </a:p>
          <a:p>
            <a:r>
              <a:rPr lang="en-US" sz="2900" b="1" dirty="0">
                <a:latin typeface="Söhne"/>
              </a:rPr>
              <a:t>Consistency and Branding</a:t>
            </a:r>
            <a:r>
              <a:rPr lang="en-US" sz="2900" dirty="0">
                <a:latin typeface="Söhne"/>
              </a:rPr>
              <a:t>: </a:t>
            </a:r>
            <a:r>
              <a:rPr lang="en-US" sz="2400" dirty="0">
                <a:latin typeface="Söhne"/>
              </a:rPr>
              <a:t>CSS and Bootstrap help maintain consistency in styling.</a:t>
            </a:r>
          </a:p>
          <a:p>
            <a:r>
              <a:rPr lang="en-US" sz="2900" b="1" dirty="0">
                <a:latin typeface="Söhne"/>
              </a:rPr>
              <a:t>Cost-Effectiveness: </a:t>
            </a:r>
            <a:r>
              <a:rPr lang="en-US" sz="2400" dirty="0">
                <a:latin typeface="Söhne"/>
              </a:rPr>
              <a:t>Utilizing open-source technologies like HTML, CSS, JavaScript, and Bootstrap can reduce licensing costs and overall expenses in website development.</a:t>
            </a:r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10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Advantage of The Project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10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6262010"/>
            <a:ext cx="8318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solidFill>
                  <a:srgbClr val="FFFF00"/>
                </a:solidFill>
              </a:rPr>
              <a:t>Guidelines: </a:t>
            </a:r>
            <a:r>
              <a:rPr lang="en-US" sz="1600" b="1" i="1" dirty="0">
                <a:solidFill>
                  <a:srgbClr val="FFFF00"/>
                </a:solidFill>
              </a:rPr>
              <a:t> Mention advantage from this project, the audience/ users who will get benefitted</a:t>
            </a:r>
            <a:endParaRPr lang="en-IN" sz="1600" b="1" i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69440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258564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41160"/>
            <a:ext cx="9144000" cy="4729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Söhne"/>
              </a:rPr>
              <a:t>1-HTML: From </a:t>
            </a:r>
            <a:r>
              <a:rPr lang="en-US" sz="2000" dirty="0" err="1">
                <a:latin typeface="Söhne"/>
              </a:rPr>
              <a:t>Youtube</a:t>
            </a:r>
            <a:r>
              <a:rPr lang="en-US" sz="2000" dirty="0">
                <a:latin typeface="Söhne"/>
              </a:rPr>
              <a:t> (</a:t>
            </a:r>
            <a:r>
              <a:rPr lang="en-US" sz="2000" dirty="0">
                <a:latin typeface="Söhne"/>
                <a:hlinkClick r:id="rId3"/>
              </a:rPr>
              <a:t>https://youtu.be/HD13eq_Pmp8?feature=shared</a:t>
            </a:r>
            <a:r>
              <a:rPr lang="en-US" sz="2000" dirty="0">
                <a:latin typeface="Söhne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Söhne"/>
            </a:endParaRPr>
          </a:p>
          <a:p>
            <a:pPr marL="0" indent="0">
              <a:buNone/>
            </a:pPr>
            <a:r>
              <a:rPr lang="en-US" sz="2000" dirty="0">
                <a:latin typeface="Söhne"/>
              </a:rPr>
              <a:t>2- CSS: From </a:t>
            </a:r>
            <a:r>
              <a:rPr lang="en-US" sz="2000" dirty="0" err="1">
                <a:latin typeface="Söhne"/>
              </a:rPr>
              <a:t>Youtube</a:t>
            </a:r>
            <a:r>
              <a:rPr lang="en-US" sz="2000" dirty="0">
                <a:latin typeface="Söhne"/>
              </a:rPr>
              <a:t> (</a:t>
            </a:r>
            <a:r>
              <a:rPr lang="en-US" sz="2000" dirty="0">
                <a:latin typeface="Söhne"/>
                <a:hlinkClick r:id="rId4"/>
              </a:rPr>
              <a:t>https://youtu.be/wRNinF7YQqQ?feature=shared</a:t>
            </a:r>
            <a:r>
              <a:rPr lang="en-US" sz="2000" dirty="0">
                <a:latin typeface="Söhne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Söhne"/>
            </a:endParaRPr>
          </a:p>
          <a:p>
            <a:pPr marL="0" indent="0">
              <a:buNone/>
            </a:pPr>
            <a:r>
              <a:rPr lang="en-US" sz="2000" dirty="0">
                <a:latin typeface="Söhne"/>
              </a:rPr>
              <a:t>3-JavaScript: From </a:t>
            </a:r>
            <a:r>
              <a:rPr lang="en-US" sz="2000" dirty="0" err="1">
                <a:latin typeface="Söhne"/>
              </a:rPr>
              <a:t>Youtube</a:t>
            </a:r>
            <a:r>
              <a:rPr lang="en-US" sz="2000" dirty="0">
                <a:latin typeface="Söhne"/>
              </a:rPr>
              <a:t> (</a:t>
            </a:r>
            <a:r>
              <a:rPr lang="en-US" sz="2000" dirty="0">
                <a:latin typeface="Söhne"/>
                <a:hlinkClick r:id="rId5"/>
              </a:rPr>
              <a:t>https://youtu.be/8dWL3wF_OMw?feature=shared</a:t>
            </a:r>
            <a:r>
              <a:rPr lang="en-US" sz="2000" dirty="0">
                <a:latin typeface="Söhne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Söhne"/>
            </a:endParaRPr>
          </a:p>
          <a:p>
            <a:pPr marL="0" indent="0">
              <a:buNone/>
            </a:pPr>
            <a:r>
              <a:rPr lang="en-US" sz="2000" dirty="0">
                <a:latin typeface="Söhne"/>
              </a:rPr>
              <a:t>4-BootStrap: From </a:t>
            </a:r>
            <a:r>
              <a:rPr lang="en-US" sz="2000" dirty="0" err="1">
                <a:latin typeface="Söhne"/>
              </a:rPr>
              <a:t>Youtube</a:t>
            </a:r>
            <a:r>
              <a:rPr lang="en-US" sz="2000" dirty="0">
                <a:latin typeface="Söhne"/>
              </a:rPr>
              <a:t>(</a:t>
            </a:r>
            <a:r>
              <a:rPr lang="en-US" sz="2000" dirty="0">
                <a:latin typeface="Söhne"/>
                <a:hlinkClick r:id="rId6"/>
              </a:rPr>
              <a:t>https://youtu.be/-qfEOE4vtxE?feature=shared</a:t>
            </a:r>
            <a:r>
              <a:rPr lang="en-US" sz="2000" dirty="0">
                <a:latin typeface="Söhne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Söhne"/>
            </a:endParaRPr>
          </a:p>
          <a:p>
            <a:pPr marL="0" indent="0">
              <a:buNone/>
            </a:pPr>
            <a:r>
              <a:rPr lang="en-US" sz="2000" dirty="0">
                <a:latin typeface="Söhne"/>
              </a:rPr>
              <a:t>5-Visual Studio Code: From </a:t>
            </a:r>
            <a:r>
              <a:rPr lang="en-US" sz="2000" dirty="0" err="1">
                <a:latin typeface="Söhne"/>
              </a:rPr>
              <a:t>Youtube</a:t>
            </a:r>
            <a:r>
              <a:rPr lang="en-US" sz="2000" dirty="0">
                <a:latin typeface="Söhne"/>
              </a:rPr>
              <a:t> (</a:t>
            </a:r>
            <a:r>
              <a:rPr lang="en-US" sz="2000" dirty="0">
                <a:latin typeface="Söhne"/>
                <a:hlinkClick r:id="rId7"/>
              </a:rPr>
              <a:t>https://youtu.be/VqCgcpAypFQ?feature=shared</a:t>
            </a:r>
            <a:r>
              <a:rPr lang="en-US" sz="2000" dirty="0">
                <a:latin typeface="Söhne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Söhne"/>
            </a:endParaRPr>
          </a:p>
          <a:p>
            <a:endParaRPr lang="en-IN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11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References, if any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11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258564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04071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r>
              <a:rPr lang="en-US" dirty="0"/>
              <a:t>Team Details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6298600"/>
            <a:ext cx="4915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solidFill>
                  <a:srgbClr val="FFFF00"/>
                </a:solidFill>
              </a:rPr>
              <a:t>Guidelines: Mention Team Names &amp; their role in project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54043"/>
              </p:ext>
            </p:extLst>
          </p:nvPr>
        </p:nvGraphicFramePr>
        <p:xfrm>
          <a:off x="386882" y="1372628"/>
          <a:ext cx="8361582" cy="1497291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5877119">
                  <a:extLst>
                    <a:ext uri="{9D8B030D-6E8A-4147-A177-3AD203B41FA5}">
                      <a16:colId xmlns:a16="http://schemas.microsoft.com/office/drawing/2014/main" val="3341467042"/>
                    </a:ext>
                  </a:extLst>
                </a:gridCol>
                <a:gridCol w="2484463">
                  <a:extLst>
                    <a:ext uri="{9D8B030D-6E8A-4147-A177-3AD203B41FA5}">
                      <a16:colId xmlns:a16="http://schemas.microsoft.com/office/drawing/2014/main" val="4186870229"/>
                    </a:ext>
                  </a:extLst>
                </a:gridCol>
              </a:tblGrid>
              <a:tr h="51298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Student Name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Role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6531479"/>
                  </a:ext>
                </a:extLst>
              </a:tr>
              <a:tr h="42741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1-Laxman Singh Negi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Developer, Testing etc.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5163912"/>
                  </a:ext>
                </a:extLst>
              </a:tr>
              <a:tr h="25095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2-Sujal Jain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Developer , Testing etc.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0564458"/>
                  </a:ext>
                </a:extLst>
              </a:tr>
              <a:tr h="25095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3-Ayush Jain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Developer , Testing etc.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48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71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öhne"/>
              </a:rPr>
              <a:t> Objective: </a:t>
            </a:r>
            <a:r>
              <a:rPr lang="en-US" sz="2000" dirty="0">
                <a:latin typeface="Söhne"/>
              </a:rPr>
              <a:t>Develop a user-friendly  online tour guide portal for domestic tourists that helps folks to travel around their own country easily.</a:t>
            </a:r>
          </a:p>
          <a:p>
            <a:pPr marL="0" indent="0">
              <a:buNone/>
            </a:pPr>
            <a:r>
              <a:rPr lang="en-US" sz="2500" b="1" dirty="0">
                <a:latin typeface="Söhne"/>
              </a:rPr>
              <a:t>Enhancements: </a:t>
            </a:r>
            <a:r>
              <a:rPr lang="en-US" sz="2000" dirty="0">
                <a:latin typeface="Söhne"/>
              </a:rPr>
              <a:t>Focus on user experienced and convenience.</a:t>
            </a:r>
          </a:p>
          <a:p>
            <a:pPr marL="0" indent="0">
              <a:buNone/>
            </a:pPr>
            <a:r>
              <a:rPr lang="en-US" sz="2500" b="1" dirty="0">
                <a:latin typeface="Söhne"/>
              </a:rPr>
              <a:t>Platform Features: </a:t>
            </a:r>
          </a:p>
          <a:p>
            <a:pPr marL="0" indent="0">
              <a:buNone/>
            </a:pPr>
            <a:r>
              <a:rPr lang="en-US" sz="2000" dirty="0">
                <a:latin typeface="Söhne"/>
              </a:rPr>
              <a:t>*User-friendly website with comprehensive local information.</a:t>
            </a:r>
          </a:p>
          <a:p>
            <a:pPr marL="0" indent="0">
              <a:buNone/>
            </a:pPr>
            <a:r>
              <a:rPr lang="en-US" sz="2000" dirty="0">
                <a:latin typeface="Söhne"/>
              </a:rPr>
              <a:t>*Integrated hotel room booking system.</a:t>
            </a:r>
          </a:p>
          <a:p>
            <a:pPr marL="0" indent="0">
              <a:buNone/>
            </a:pPr>
            <a:r>
              <a:rPr lang="en-US" sz="2500" b="1" dirty="0">
                <a:latin typeface="Söhne"/>
              </a:rPr>
              <a:t>Booking Convenience: </a:t>
            </a:r>
            <a:r>
              <a:rPr lang="en-US" sz="2000" dirty="0">
                <a:latin typeface="Söhne"/>
              </a:rPr>
              <a:t>Direct hotel reservation through the platform.</a:t>
            </a:r>
          </a:p>
          <a:p>
            <a:pPr marL="0" indent="0">
              <a:buNone/>
            </a:pPr>
            <a:r>
              <a:rPr lang="en-US" sz="2500" b="1" dirty="0">
                <a:latin typeface="Söhne"/>
              </a:rPr>
              <a:t>Dynamic Content: </a:t>
            </a:r>
            <a:r>
              <a:rPr lang="en-US" sz="2000" dirty="0">
                <a:latin typeface="Söhne"/>
              </a:rPr>
              <a:t>Use JS to dynamically load content without refreshing the page.</a:t>
            </a:r>
            <a:endParaRPr lang="en-US" sz="2500" b="1" dirty="0">
              <a:latin typeface="Söhne"/>
            </a:endParaRPr>
          </a:p>
          <a:p>
            <a:pPr marL="0" indent="0">
              <a:buNone/>
            </a:pPr>
            <a:r>
              <a:rPr lang="en-US" sz="2500" b="1" dirty="0">
                <a:latin typeface="Söhne"/>
              </a:rPr>
              <a:t>Responsive Design: </a:t>
            </a:r>
            <a:r>
              <a:rPr lang="en-US" sz="2000" dirty="0">
                <a:latin typeface="Söhne"/>
              </a:rPr>
              <a:t>Utilizing the bootstrap for creating a layout that adapts to various screens. </a:t>
            </a:r>
          </a:p>
          <a:p>
            <a:pPr marL="0" indent="0">
              <a:buNone/>
            </a:pPr>
            <a:r>
              <a:rPr lang="en-US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Functionality: </a:t>
            </a:r>
            <a:r>
              <a:rPr lang="en-US" sz="20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Main Menu and Navigation serve as the backbone of the user interface, providing intuitive access to various sections of the platform.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Söhne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r>
              <a:rPr lang="en-US" dirty="0"/>
              <a:t>Project Brief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6298600"/>
            <a:ext cx="6188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solidFill>
                  <a:srgbClr val="FFFF00"/>
                </a:solidFill>
              </a:rPr>
              <a:t>Guidelines: Mention brief about the project and it’s functions/ modules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180959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r>
              <a:rPr lang="en-IN" b="1" dirty="0"/>
              <a:t>Front-end Technologies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1-HTML (Hyper Text Markup Language)</a:t>
            </a:r>
          </a:p>
          <a:p>
            <a:pPr marL="0" indent="0">
              <a:buNone/>
            </a:pPr>
            <a:r>
              <a:rPr lang="en-IN" dirty="0"/>
              <a:t>2- CSS (Cascading Style Sheets)</a:t>
            </a:r>
          </a:p>
          <a:p>
            <a:pPr marL="0" indent="0">
              <a:buNone/>
            </a:pPr>
            <a:r>
              <a:rPr lang="en-IN" dirty="0"/>
              <a:t>3-JavaScript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  Frame Work: </a:t>
            </a:r>
            <a:r>
              <a:rPr lang="en-IN" dirty="0"/>
              <a:t>Bootstrap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b="1" dirty="0"/>
              <a:t>Software Requirement: </a:t>
            </a:r>
            <a:r>
              <a:rPr lang="en-IN" dirty="0"/>
              <a:t>Visual Studio(VS) Code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Methodologies/ Technologies/ Tools to be used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284379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2C0CD0-45BA-BA2E-2D51-083EDE7E2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48279"/>
            <a:ext cx="8640960" cy="5160609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Context Diagram (Overall Project)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4C7C84-9EED-35F9-614C-0800AD25A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6439"/>
            <a:ext cx="8964488" cy="4830833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Entity Relationship Diagram (ERD)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Data Flow Diagram (DFD)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6298600"/>
            <a:ext cx="4969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solidFill>
                  <a:srgbClr val="FFFF00"/>
                </a:solidFill>
              </a:rPr>
              <a:t>Guidelines: Add more slides, if required to show all DFDs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2748C5A-8955-8447-AE10-FB8AD8609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48279"/>
            <a:ext cx="6014598" cy="5198680"/>
          </a:xfrm>
        </p:spPr>
      </p:pic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Flow Chart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6298600"/>
            <a:ext cx="2889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solidFill>
                  <a:srgbClr val="FFFF00"/>
                </a:solidFill>
              </a:rPr>
              <a:t>Guidelines: This slide is optional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C4A0B67-5D5E-DA08-9DDB-28E0117AA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370" y="889864"/>
            <a:ext cx="5714906" cy="5275440"/>
          </a:xfrm>
        </p:spPr>
      </p:pic>
    </p:spTree>
    <p:extLst>
      <p:ext uri="{BB962C8B-B14F-4D97-AF65-F5344CB8AC3E}">
        <p14:creationId xmlns:p14="http://schemas.microsoft.com/office/powerpoint/2010/main" val="256092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9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Use Case Diagram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9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6298600"/>
            <a:ext cx="6989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solidFill>
                  <a:srgbClr val="FFFF00"/>
                </a:solidFill>
              </a:rPr>
              <a:t>Guidelines: This slide is optional. May add more slide, if the details are available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75C70CB-81D6-BBCA-884C-9BC74E213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17" y="1017952"/>
            <a:ext cx="8216411" cy="5118054"/>
          </a:xfrm>
        </p:spPr>
      </p:pic>
    </p:spTree>
    <p:extLst>
      <p:ext uri="{BB962C8B-B14F-4D97-AF65-F5344CB8AC3E}">
        <p14:creationId xmlns:p14="http://schemas.microsoft.com/office/powerpoint/2010/main" val="273713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2769</TotalTime>
  <Words>687</Words>
  <Application>Microsoft Office PowerPoint</Application>
  <PresentationFormat>On-screen Show (4:3)</PresentationFormat>
  <Paragraphs>109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Söhne</vt:lpstr>
      <vt:lpstr>Office Theme</vt:lpstr>
      <vt:lpstr>Creating an Online Tour Guide for Domestic Tourists Project Synopsis Presentation  Date: 05/12/2023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\</vt:lpstr>
      <vt:lpstr>ds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Jain</dc:creator>
  <cp:lastModifiedBy>Laxman singh negi</cp:lastModifiedBy>
  <cp:revision>104</cp:revision>
  <dcterms:created xsi:type="dcterms:W3CDTF">2016-07-30T14:16:51Z</dcterms:created>
  <dcterms:modified xsi:type="dcterms:W3CDTF">2023-12-04T17:54:09Z</dcterms:modified>
</cp:coreProperties>
</file>