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7/30/2024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6379" y="1013253"/>
            <a:ext cx="8979243" cy="4401205"/>
          </a:xfrm>
          <a:prstGeom prst="rect">
            <a:avLst/>
          </a:prstGeom>
        </p:spPr>
        <p:txBody>
          <a:bodyPr wrap="square">
            <a:spAutoFit/>
          </a:bodyPr>
          <a:lstStyle/>
          <a:p>
            <a:r>
              <a:rPr lang="en-GB" sz="2000" b="1" dirty="0" smtClean="0">
                <a:solidFill>
                  <a:schemeClr val="bg1"/>
                </a:solidFill>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v"/>
            </a:pPr>
            <a:r>
              <a:rPr lang="en-GB" sz="2000" dirty="0" smtClean="0">
                <a:solidFill>
                  <a:schemeClr val="bg1"/>
                </a:solidFill>
                <a:latin typeface="Arial" panose="020B0604020202020204" pitchFamily="34" charset="0"/>
                <a:cs typeface="Arial" panose="020B0604020202020204" pitchFamily="34" charset="0"/>
              </a:rPr>
              <a:t>I’m </a:t>
            </a:r>
            <a:r>
              <a:rPr lang="en-GB" sz="2000" dirty="0" err="1" smtClean="0">
                <a:solidFill>
                  <a:schemeClr val="bg1"/>
                </a:solidFill>
                <a:latin typeface="Arial" panose="020B0604020202020204" pitchFamily="34" charset="0"/>
                <a:cs typeface="Arial" panose="020B0604020202020204" pitchFamily="34" charset="0"/>
              </a:rPr>
              <a:t>Laxmi</a:t>
            </a:r>
            <a:r>
              <a:rPr lang="en-GB" sz="2000" dirty="0" smtClean="0">
                <a:solidFill>
                  <a:schemeClr val="bg1"/>
                </a:solidFill>
                <a:latin typeface="Arial" panose="020B0604020202020204" pitchFamily="34" charset="0"/>
                <a:cs typeface="Arial" panose="020B0604020202020204" pitchFamily="34" charset="0"/>
              </a:rPr>
              <a:t> Narayan, </a:t>
            </a:r>
            <a:r>
              <a:rPr lang="en-GB" sz="2000" dirty="0">
                <a:solidFill>
                  <a:schemeClr val="bg1"/>
                </a:solidFill>
                <a:latin typeface="Arial" panose="020B0604020202020204" pitchFamily="34" charset="0"/>
                <a:cs typeface="Arial" panose="020B0604020202020204" pitchFamily="34" charset="0"/>
              </a:rPr>
              <a:t>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endParaRPr lang="en-GB" sz="2000" b="1" dirty="0" smtClean="0">
              <a:solidFill>
                <a:schemeClr val="bg1"/>
              </a:solidFill>
              <a:latin typeface="Arial" panose="020B0604020202020204" pitchFamily="34" charset="0"/>
              <a:cs typeface="Arial" panose="020B0604020202020204" pitchFamily="34" charset="0"/>
            </a:endParaRPr>
          </a:p>
          <a:p>
            <a:endParaRPr lang="en-GB" sz="2000" b="1" dirty="0" smtClean="0">
              <a:solidFill>
                <a:schemeClr val="bg1"/>
              </a:solidFill>
              <a:latin typeface="Arial" panose="020B0604020202020204" pitchFamily="34" charset="0"/>
              <a:cs typeface="Arial" panose="020B0604020202020204" pitchFamily="34" charset="0"/>
            </a:endParaRPr>
          </a:p>
          <a:p>
            <a:endParaRPr lang="en-GB" sz="2000" b="1" dirty="0">
              <a:solidFill>
                <a:schemeClr val="bg1"/>
              </a:solidFill>
              <a:latin typeface="Arial" panose="020B0604020202020204" pitchFamily="34" charset="0"/>
              <a:cs typeface="Arial" panose="020B0604020202020204" pitchFamily="34" charset="0"/>
            </a:endParaRPr>
          </a:p>
          <a:p>
            <a:r>
              <a:rPr lang="en-GB" sz="2000" b="1" dirty="0" smtClean="0">
                <a:solidFill>
                  <a:schemeClr val="bg1"/>
                </a:solidFill>
                <a:latin typeface="Arial" panose="020B0604020202020204" pitchFamily="34" charset="0"/>
                <a:cs typeface="Arial" panose="020B0604020202020204" pitchFamily="34" charset="0"/>
              </a:rPr>
              <a:t>Data Cleaning</a:t>
            </a:r>
          </a:p>
          <a:p>
            <a:pPr marL="342900" indent="-342900">
              <a:buFont typeface="Wingdings" panose="05000000000000000000" pitchFamily="2" charset="2"/>
              <a:buChar char="v"/>
            </a:pPr>
            <a:r>
              <a:rPr lang="en-GB" sz="2000" dirty="0" smtClean="0">
                <a:solidFill>
                  <a:schemeClr val="bg1"/>
                </a:solidFill>
                <a:latin typeface="Arial" panose="020B0604020202020204" pitchFamily="34" charset="0"/>
                <a:cs typeface="Arial" panose="020B0604020202020204" pitchFamily="34" charset="0"/>
              </a:rPr>
              <a:t>First </a:t>
            </a:r>
            <a:r>
              <a:rPr lang="en-GB" sz="2000" dirty="0">
                <a:solidFill>
                  <a:schemeClr val="bg1"/>
                </a:solidFill>
                <a:latin typeface="Arial" panose="020B0604020202020204" pitchFamily="34" charset="0"/>
                <a:cs typeface="Arial" panose="020B0604020202020204" pitchFamily="34" charset="0"/>
              </a:rPr>
              <a:t>off, I want to assure you that I’ve provided the most up-to-date and error-free analysis. After I loaded the data into my software, I </a:t>
            </a:r>
            <a:r>
              <a:rPr lang="en-GB" sz="2000" dirty="0" smtClean="0">
                <a:solidFill>
                  <a:schemeClr val="bg1"/>
                </a:solidFill>
                <a:latin typeface="Arial" panose="020B0604020202020204" pitchFamily="34" charset="0"/>
                <a:cs typeface="Arial" panose="020B0604020202020204" pitchFamily="34" charset="0"/>
              </a:rPr>
              <a:t>changed any </a:t>
            </a:r>
            <a:r>
              <a:rPr lang="en-GB" sz="2000" dirty="0">
                <a:solidFill>
                  <a:schemeClr val="bg1"/>
                </a:solidFill>
                <a:latin typeface="Arial" panose="020B0604020202020204" pitchFamily="34" charset="0"/>
                <a:cs typeface="Arial" panose="020B0604020202020204" pitchFamily="34" charset="0"/>
              </a:rPr>
              <a:t>records that have negative quantities and unit prices, as these records needed to be removed to provide helpful analysis.</a:t>
            </a:r>
          </a:p>
        </p:txBody>
      </p:sp>
    </p:spTree>
    <p:extLst>
      <p:ext uri="{BB962C8B-B14F-4D97-AF65-F5344CB8AC3E}">
        <p14:creationId xmlns:p14="http://schemas.microsoft.com/office/powerpoint/2010/main" val="213284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998" y="1225544"/>
            <a:ext cx="7723203" cy="4829267"/>
          </a:xfrm>
          <a:prstGeom prst="rect">
            <a:avLst/>
          </a:prstGeom>
        </p:spPr>
      </p:pic>
      <p:sp>
        <p:nvSpPr>
          <p:cNvPr id="12" name="TextBox 11"/>
          <p:cNvSpPr txBox="1"/>
          <p:nvPr/>
        </p:nvSpPr>
        <p:spPr>
          <a:xfrm>
            <a:off x="3993178" y="337750"/>
            <a:ext cx="4496481" cy="400110"/>
          </a:xfrm>
          <a:prstGeom prst="rect">
            <a:avLst/>
          </a:prstGeom>
          <a:noFill/>
        </p:spPr>
        <p:txBody>
          <a:bodyPr wrap="square" rtlCol="0">
            <a:spAutoFit/>
          </a:bodyPr>
          <a:lstStyle/>
          <a:p>
            <a:pPr algn="ctr"/>
            <a:r>
              <a:rPr lang="en-GB" sz="2000" b="1" dirty="0">
                <a:solidFill>
                  <a:schemeClr val="bg1"/>
                </a:solidFill>
                <a:latin typeface="Arial" panose="020B0604020202020204" pitchFamily="34" charset="0"/>
                <a:cs typeface="Arial" panose="020B0604020202020204" pitchFamily="34" charset="0"/>
              </a:rPr>
              <a:t>Monthly Revenue Trends for 2011</a:t>
            </a:r>
            <a:endParaRPr lang="en-IN" sz="2000" b="1" dirty="0">
              <a:solidFill>
                <a:schemeClr val="bg1"/>
              </a:solidFill>
              <a:latin typeface="Arial" panose="020B0604020202020204" pitchFamily="34" charset="0"/>
              <a:cs typeface="Arial" panose="020B0604020202020204" pitchFamily="34" charset="0"/>
            </a:endParaRPr>
          </a:p>
        </p:txBody>
      </p:sp>
      <p:sp>
        <p:nvSpPr>
          <p:cNvPr id="13" name="Rectangle 12"/>
          <p:cNvSpPr/>
          <p:nvPr/>
        </p:nvSpPr>
        <p:spPr>
          <a:xfrm>
            <a:off x="453083" y="1225544"/>
            <a:ext cx="3583458" cy="2308324"/>
          </a:xfrm>
          <a:prstGeom prst="rect">
            <a:avLst/>
          </a:prstGeom>
        </p:spPr>
        <p:txBody>
          <a:bodyPr wrap="square">
            <a:spAutoFit/>
          </a:bodyPr>
          <a:lstStyle/>
          <a:p>
            <a:r>
              <a:rPr lang="en-GB" b="1" dirty="0">
                <a:solidFill>
                  <a:schemeClr val="bg1"/>
                </a:solidFill>
                <a:latin typeface="Arial" panose="020B0604020202020204" pitchFamily="34" charset="0"/>
                <a:cs typeface="Arial" panose="020B0604020202020204" pitchFamily="34" charset="0"/>
              </a:rPr>
              <a:t>Key </a:t>
            </a:r>
            <a:r>
              <a:rPr lang="en-GB" b="1" dirty="0" smtClean="0">
                <a:solidFill>
                  <a:schemeClr val="bg1"/>
                </a:solidFill>
                <a:latin typeface="Arial" panose="020B0604020202020204" pitchFamily="34" charset="0"/>
                <a:cs typeface="Arial" panose="020B0604020202020204" pitchFamily="34" charset="0"/>
              </a:rPr>
              <a:t>findings:</a:t>
            </a:r>
            <a:endParaRPr lang="en-GB"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smtClean="0">
                <a:solidFill>
                  <a:schemeClr val="bg1"/>
                </a:solidFill>
                <a:latin typeface="Arial" panose="020B0604020202020204" pitchFamily="34" charset="0"/>
                <a:cs typeface="Arial" panose="020B0604020202020204" pitchFamily="34" charset="0"/>
              </a:rPr>
              <a:t>Revenue constant for the first 8 months (~$685k average).</a:t>
            </a:r>
          </a:p>
          <a:p>
            <a:pPr marL="285750" indent="-285750">
              <a:buFont typeface="Arial" panose="020B0604020202020204" pitchFamily="34" charset="0"/>
              <a:buChar char="•"/>
            </a:pPr>
            <a:r>
              <a:rPr lang="en-GB" dirty="0" smtClean="0">
                <a:solidFill>
                  <a:schemeClr val="bg1"/>
                </a:solidFill>
                <a:latin typeface="Arial" panose="020B0604020202020204" pitchFamily="34" charset="0"/>
                <a:cs typeface="Arial" panose="020B0604020202020204" pitchFamily="34" charset="0"/>
              </a:rPr>
              <a:t>Revenue </a:t>
            </a:r>
            <a:r>
              <a:rPr lang="en-GB" dirty="0">
                <a:solidFill>
                  <a:schemeClr val="bg1"/>
                </a:solidFill>
                <a:latin typeface="Arial" panose="020B0604020202020204" pitchFamily="34" charset="0"/>
                <a:cs typeface="Arial" panose="020B0604020202020204" pitchFamily="34" charset="0"/>
              </a:rPr>
              <a:t>increase starts in September (+40% over August</a:t>
            </a:r>
            <a:r>
              <a:rPr lang="en-GB"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dirty="0" smtClean="0">
                <a:solidFill>
                  <a:schemeClr val="bg1"/>
                </a:solidFill>
                <a:latin typeface="Arial" panose="020B0604020202020204" pitchFamily="34" charset="0"/>
                <a:cs typeface="Arial" panose="020B0604020202020204" pitchFamily="34" charset="0"/>
              </a:rPr>
              <a:t>Peak </a:t>
            </a:r>
            <a:r>
              <a:rPr lang="en-GB" dirty="0">
                <a:solidFill>
                  <a:schemeClr val="bg1"/>
                </a:solidFill>
                <a:latin typeface="Arial" panose="020B0604020202020204" pitchFamily="34" charset="0"/>
                <a:cs typeface="Arial" panose="020B0604020202020204" pitchFamily="34" charset="0"/>
              </a:rPr>
              <a:t>revenue in November ($1.5 million</a:t>
            </a:r>
            <a:r>
              <a:rPr lang="en-GB" dirty="0" smtClean="0">
                <a:solidFill>
                  <a:schemeClr val="bg1"/>
                </a:solidFill>
                <a:latin typeface="Arial" panose="020B0604020202020204" pitchFamily="34" charset="0"/>
                <a:cs typeface="Arial" panose="020B0604020202020204" pitchFamily="34" charset="0"/>
              </a:rPr>
              <a:t>).</a:t>
            </a:r>
          </a:p>
        </p:txBody>
      </p:sp>
      <p:sp>
        <p:nvSpPr>
          <p:cNvPr id="14" name="Rectangle 13"/>
          <p:cNvSpPr/>
          <p:nvPr/>
        </p:nvSpPr>
        <p:spPr>
          <a:xfrm>
            <a:off x="453083" y="3871953"/>
            <a:ext cx="3072714" cy="2308324"/>
          </a:xfrm>
          <a:prstGeom prst="rect">
            <a:avLst/>
          </a:prstGeom>
        </p:spPr>
        <p:txBody>
          <a:bodyPr wrap="square">
            <a:spAutoFit/>
          </a:bodyPr>
          <a:lstStyle/>
          <a:p>
            <a:r>
              <a:rPr lang="en-GB" b="1" dirty="0" smtClean="0">
                <a:solidFill>
                  <a:schemeClr val="bg1"/>
                </a:solidFill>
                <a:latin typeface="Arial" panose="020B0604020202020204" pitchFamily="34" charset="0"/>
                <a:cs typeface="Arial" panose="020B0604020202020204" pitchFamily="34" charset="0"/>
              </a:rPr>
              <a:t>Recommendations :</a:t>
            </a:r>
          </a:p>
          <a:p>
            <a:pPr marL="285750" indent="-285750">
              <a:buFont typeface="Arial" panose="020B0604020202020204" pitchFamily="34" charset="0"/>
              <a:buChar char="•"/>
            </a:pPr>
            <a:r>
              <a:rPr lang="en-GB" dirty="0" smtClean="0">
                <a:solidFill>
                  <a:schemeClr val="bg1"/>
                </a:solidFill>
                <a:latin typeface="Arial" panose="020B0604020202020204" pitchFamily="34" charset="0"/>
                <a:cs typeface="Arial" panose="020B0604020202020204" pitchFamily="34" charset="0"/>
              </a:rPr>
              <a:t>Increase </a:t>
            </a:r>
            <a:r>
              <a:rPr lang="en-GB" dirty="0">
                <a:solidFill>
                  <a:schemeClr val="bg1"/>
                </a:solidFill>
                <a:latin typeface="Arial" panose="020B0604020202020204" pitchFamily="34" charset="0"/>
                <a:cs typeface="Arial" panose="020B0604020202020204" pitchFamily="34" charset="0"/>
              </a:rPr>
              <a:t>marketing efforts in the last quarter of the year to capitalize on the higher seasonal demand</a:t>
            </a:r>
            <a:r>
              <a:rPr lang="en-GB"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Increase inventory for </a:t>
            </a:r>
            <a:r>
              <a:rPr lang="en-IN" dirty="0" smtClean="0">
                <a:solidFill>
                  <a:schemeClr val="bg1"/>
                </a:solidFill>
                <a:latin typeface="Arial" panose="020B0604020202020204" pitchFamily="34" charset="0"/>
                <a:cs typeface="Arial" panose="020B0604020202020204" pitchFamily="34" charset="0"/>
              </a:rPr>
              <a:t>Q4.</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47564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992" y="1495552"/>
            <a:ext cx="7654427" cy="4616648"/>
          </a:xfrm>
          <a:prstGeom prst="rect">
            <a:avLst/>
          </a:prstGeom>
        </p:spPr>
      </p:pic>
      <p:sp>
        <p:nvSpPr>
          <p:cNvPr id="4" name="Rectangle 2"/>
          <p:cNvSpPr>
            <a:spLocks noChangeArrowheads="1"/>
          </p:cNvSpPr>
          <p:nvPr/>
        </p:nvSpPr>
        <p:spPr bwMode="auto">
          <a:xfrm>
            <a:off x="344575" y="1495552"/>
            <a:ext cx="38834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bg1"/>
                </a:solidFill>
                <a:effectLst/>
                <a:latin typeface="Arial" panose="020B0604020202020204" pitchFamily="34" charset="0"/>
              </a:rPr>
              <a:t>Key Findings: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Focus on countries with growth opportunities (excluding the UK).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High revenue and volume countries: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Netherlands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Ireland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Germany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France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6" name="Rectangle 5"/>
          <p:cNvSpPr/>
          <p:nvPr/>
        </p:nvSpPr>
        <p:spPr>
          <a:xfrm>
            <a:off x="3036509" y="324966"/>
            <a:ext cx="6118983" cy="400110"/>
          </a:xfrm>
          <a:prstGeom prst="rect">
            <a:avLst/>
          </a:prstGeom>
        </p:spPr>
        <p:txBody>
          <a:bodyPr wrap="none">
            <a:spAutoFit/>
          </a:bodyPr>
          <a:lstStyle/>
          <a:p>
            <a:r>
              <a:rPr lang="en-GB" sz="2000" b="1" dirty="0">
                <a:solidFill>
                  <a:schemeClr val="bg1"/>
                </a:solidFill>
              </a:rPr>
              <a:t>Top 10 Countries by Revenue (Excluding the UK)</a:t>
            </a:r>
            <a:endParaRPr lang="en-IN" sz="2000" b="1" dirty="0">
              <a:solidFill>
                <a:schemeClr val="bg1"/>
              </a:solidFill>
            </a:endParaRPr>
          </a:p>
        </p:txBody>
      </p:sp>
      <p:sp>
        <p:nvSpPr>
          <p:cNvPr id="7" name="Rectangle 6"/>
          <p:cNvSpPr/>
          <p:nvPr/>
        </p:nvSpPr>
        <p:spPr>
          <a:xfrm>
            <a:off x="344575" y="4357874"/>
            <a:ext cx="3797417" cy="1754326"/>
          </a:xfrm>
          <a:prstGeom prst="rect">
            <a:avLst/>
          </a:prstGeom>
        </p:spPr>
        <p:txBody>
          <a:bodyPr wrap="square">
            <a:spAutoFit/>
          </a:bodyPr>
          <a:lstStyle/>
          <a:p>
            <a:r>
              <a:rPr lang="en-GB" b="1" dirty="0">
                <a:solidFill>
                  <a:schemeClr val="bg1"/>
                </a:solidFill>
              </a:rPr>
              <a:t>Recommendation:</a:t>
            </a:r>
            <a:endParaRPr lang="en-GB" dirty="0">
              <a:solidFill>
                <a:schemeClr val="bg1"/>
              </a:solidFill>
            </a:endParaRPr>
          </a:p>
          <a:p>
            <a:pPr marL="285750" indent="-285750">
              <a:buFont typeface="Arial" panose="020B0604020202020204" pitchFamily="34" charset="0"/>
              <a:buChar char="•"/>
            </a:pPr>
            <a:r>
              <a:rPr lang="en-GB" dirty="0">
                <a:solidFill>
                  <a:schemeClr val="bg1"/>
                </a:solidFill>
              </a:rPr>
              <a:t>Focus on these countries to increase market share.</a:t>
            </a:r>
          </a:p>
          <a:p>
            <a:pPr marL="285750" indent="-285750">
              <a:buFont typeface="Arial" panose="020B0604020202020204" pitchFamily="34" charset="0"/>
              <a:buChar char="•"/>
            </a:pPr>
            <a:r>
              <a:rPr lang="en-GB" dirty="0">
                <a:solidFill>
                  <a:schemeClr val="bg1"/>
                </a:solidFill>
              </a:rPr>
              <a:t>Implement localized marketing strategies and partnerships.</a:t>
            </a:r>
          </a:p>
        </p:txBody>
      </p:sp>
    </p:spTree>
    <p:extLst>
      <p:ext uri="{BB962C8B-B14F-4D97-AF65-F5344CB8AC3E}">
        <p14:creationId xmlns:p14="http://schemas.microsoft.com/office/powerpoint/2010/main" val="14779112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970" y="308188"/>
            <a:ext cx="3918060" cy="400110"/>
          </a:xfrm>
          <a:prstGeom prst="rect">
            <a:avLst/>
          </a:prstGeom>
        </p:spPr>
        <p:txBody>
          <a:bodyPr wrap="none">
            <a:spAutoFit/>
          </a:bodyPr>
          <a:lstStyle/>
          <a:p>
            <a:r>
              <a:rPr lang="en-GB" sz="2000" b="1" dirty="0">
                <a:solidFill>
                  <a:schemeClr val="bg1"/>
                </a:solidFill>
                <a:latin typeface="Arial" panose="020B0604020202020204" pitchFamily="34" charset="0"/>
                <a:cs typeface="Arial" panose="020B0604020202020204" pitchFamily="34" charset="0"/>
              </a:rPr>
              <a:t>Top 10 Customers by Revenue</a:t>
            </a:r>
            <a:endParaRPr lang="en-IN" sz="20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07" y="1180445"/>
            <a:ext cx="7777181" cy="4989411"/>
          </a:xfrm>
          <a:prstGeom prst="rect">
            <a:avLst/>
          </a:prstGeom>
        </p:spPr>
      </p:pic>
      <p:sp>
        <p:nvSpPr>
          <p:cNvPr id="4" name="Rectangle 3"/>
          <p:cNvSpPr/>
          <p:nvPr/>
        </p:nvSpPr>
        <p:spPr>
          <a:xfrm>
            <a:off x="234891" y="1180445"/>
            <a:ext cx="3624045" cy="2862322"/>
          </a:xfrm>
          <a:prstGeom prst="rect">
            <a:avLst/>
          </a:prstGeom>
        </p:spPr>
        <p:txBody>
          <a:bodyPr wrap="square">
            <a:spAutoFit/>
          </a:bodyPr>
          <a:lstStyle/>
          <a:p>
            <a:r>
              <a:rPr lang="en-GB" b="1" dirty="0" smtClean="0">
                <a:solidFill>
                  <a:schemeClr val="bg1"/>
                </a:solidFill>
                <a:latin typeface="Arial" panose="020B0604020202020204" pitchFamily="34" charset="0"/>
                <a:cs typeface="Arial" panose="020B0604020202020204" pitchFamily="34" charset="0"/>
              </a:rPr>
              <a:t>Key Findings: </a:t>
            </a:r>
          </a:p>
          <a:p>
            <a:pPr marL="285750" indent="-285750">
              <a:buFont typeface="Arial" panose="020B0604020202020204" pitchFamily="34" charset="0"/>
              <a:buChar char="•"/>
            </a:pPr>
            <a:r>
              <a:rPr lang="en-GB" dirty="0" smtClean="0">
                <a:solidFill>
                  <a:schemeClr val="bg1"/>
                </a:solidFill>
                <a:latin typeface="Arial" panose="020B0604020202020204" pitchFamily="34" charset="0"/>
                <a:cs typeface="Arial" panose="020B0604020202020204" pitchFamily="34" charset="0"/>
              </a:rPr>
              <a:t>Minimal </a:t>
            </a:r>
            <a:r>
              <a:rPr lang="en-GB" dirty="0">
                <a:solidFill>
                  <a:schemeClr val="bg1"/>
                </a:solidFill>
                <a:latin typeface="Arial" panose="020B0604020202020204" pitchFamily="34" charset="0"/>
                <a:cs typeface="Arial" panose="020B0604020202020204" pitchFamily="34" charset="0"/>
              </a:rPr>
              <a:t>difference between top customers.</a:t>
            </a:r>
          </a:p>
          <a:p>
            <a:pPr marL="285750" indent="-28575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Highest customer revenue only 17% more than the second highest.</a:t>
            </a:r>
          </a:p>
          <a:p>
            <a:pPr marL="285750" indent="-28575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Low bargaining power of customers.</a:t>
            </a:r>
          </a:p>
          <a:p>
            <a:pPr marL="285750" indent="-28575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Business not reliant on a few customers for revenue.</a:t>
            </a:r>
          </a:p>
        </p:txBody>
      </p:sp>
      <p:sp>
        <p:nvSpPr>
          <p:cNvPr id="5" name="Rectangle 4"/>
          <p:cNvSpPr/>
          <p:nvPr/>
        </p:nvSpPr>
        <p:spPr>
          <a:xfrm>
            <a:off x="234891" y="4138532"/>
            <a:ext cx="3050229" cy="2031325"/>
          </a:xfrm>
          <a:prstGeom prst="rect">
            <a:avLst/>
          </a:prstGeom>
        </p:spPr>
        <p:txBody>
          <a:bodyPr wrap="square">
            <a:spAutoFit/>
          </a:bodyPr>
          <a:lstStyle/>
          <a:p>
            <a:r>
              <a:rPr lang="en-GB" b="1" dirty="0" smtClean="0">
                <a:solidFill>
                  <a:schemeClr val="bg1"/>
                </a:solidFill>
              </a:rPr>
              <a:t>Recommendations:</a:t>
            </a:r>
          </a:p>
          <a:p>
            <a:pPr marL="285750" indent="-285750">
              <a:buFont typeface="Arial" panose="020B0604020202020204" pitchFamily="34" charset="0"/>
              <a:buChar char="•"/>
            </a:pPr>
            <a:r>
              <a:rPr lang="en-GB" dirty="0" smtClean="0">
                <a:solidFill>
                  <a:schemeClr val="bg1"/>
                </a:solidFill>
              </a:rPr>
              <a:t>Provide </a:t>
            </a:r>
            <a:r>
              <a:rPr lang="en-GB" dirty="0">
                <a:solidFill>
                  <a:schemeClr val="bg1"/>
                </a:solidFill>
              </a:rPr>
              <a:t>personalized customer service and attention</a:t>
            </a:r>
            <a:r>
              <a:rPr lang="en-GB" dirty="0" smtClean="0">
                <a:solidFill>
                  <a:schemeClr val="bg1"/>
                </a:solidFill>
              </a:rPr>
              <a:t>.</a:t>
            </a:r>
          </a:p>
          <a:p>
            <a:pPr marL="285750" indent="-285750">
              <a:buFont typeface="Arial" panose="020B0604020202020204" pitchFamily="34" charset="0"/>
              <a:buChar char="•"/>
            </a:pPr>
            <a:r>
              <a:rPr lang="en-GB" dirty="0">
                <a:solidFill>
                  <a:schemeClr val="bg1"/>
                </a:solidFill>
              </a:rPr>
              <a:t>Offer points, discounts, and special offers to loyal customers.</a:t>
            </a:r>
            <a:endParaRPr lang="en-IN" dirty="0">
              <a:solidFill>
                <a:schemeClr val="bg1"/>
              </a:solidFill>
            </a:endParaRPr>
          </a:p>
        </p:txBody>
      </p:sp>
    </p:spTree>
    <p:extLst>
      <p:ext uri="{BB962C8B-B14F-4D97-AF65-F5344CB8AC3E}">
        <p14:creationId xmlns:p14="http://schemas.microsoft.com/office/powerpoint/2010/main" val="174218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771" y="1061847"/>
            <a:ext cx="7784912" cy="5179244"/>
          </a:xfrm>
          <a:prstGeom prst="rect">
            <a:avLst/>
          </a:prstGeom>
        </p:spPr>
      </p:pic>
      <p:sp>
        <p:nvSpPr>
          <p:cNvPr id="3" name="Rectangle 2"/>
          <p:cNvSpPr/>
          <p:nvPr/>
        </p:nvSpPr>
        <p:spPr>
          <a:xfrm>
            <a:off x="3053117" y="410518"/>
            <a:ext cx="6069290" cy="400110"/>
          </a:xfrm>
          <a:prstGeom prst="rect">
            <a:avLst/>
          </a:prstGeom>
        </p:spPr>
        <p:txBody>
          <a:bodyPr wrap="none">
            <a:spAutoFit/>
          </a:bodyPr>
          <a:lstStyle/>
          <a:p>
            <a:r>
              <a:rPr lang="en-GB" sz="2000" b="1" dirty="0">
                <a:solidFill>
                  <a:schemeClr val="bg1"/>
                </a:solidFill>
                <a:latin typeface="Arial" panose="020B0604020202020204" pitchFamily="34" charset="0"/>
                <a:cs typeface="Arial" panose="020B0604020202020204" pitchFamily="34" charset="0"/>
              </a:rPr>
              <a:t>Product Demand by Country (Excluding the UK)</a:t>
            </a:r>
            <a:endParaRPr lang="en-IN" sz="2000" b="1" dirty="0">
              <a:solidFill>
                <a:schemeClr val="bg1"/>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rot="10800000" flipV="1">
            <a:off x="526099" y="1061847"/>
            <a:ext cx="306959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bg1"/>
                </a:solidFill>
                <a:effectLst/>
                <a:latin typeface="Arial" panose="020B0604020202020204" pitchFamily="34" charset="0"/>
              </a:rPr>
              <a:t>High revenue countries: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Netherlands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Ireland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Germany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France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Australia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bg1"/>
                </a:solidFill>
                <a:effectLst/>
                <a:latin typeface="Arial" panose="020B0604020202020204" pitchFamily="34" charset="0"/>
              </a:rPr>
              <a:t>Low revenue regions: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America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Africa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Asia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Russia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6" name="Rectangle 3"/>
          <p:cNvSpPr>
            <a:spLocks noChangeArrowheads="1"/>
          </p:cNvSpPr>
          <p:nvPr/>
        </p:nvSpPr>
        <p:spPr bwMode="auto">
          <a:xfrm>
            <a:off x="387291" y="4486765"/>
            <a:ext cx="334720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bg1"/>
                </a:solidFill>
                <a:effectLst/>
                <a:latin typeface="Arial" panose="020B0604020202020204" pitchFamily="34" charset="0"/>
              </a:rPr>
              <a:t>Recommendations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Invest more in high-revenue areas.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bg1"/>
                </a:solidFill>
                <a:effectLst/>
                <a:latin typeface="Arial" panose="020B0604020202020204" pitchFamily="34" charset="0"/>
              </a:rPr>
              <a:t>Explore new strategies for low-revenue regions to boost sales. </a:t>
            </a:r>
          </a:p>
        </p:txBody>
      </p:sp>
    </p:spTree>
    <p:extLst>
      <p:ext uri="{BB962C8B-B14F-4D97-AF65-F5344CB8AC3E}">
        <p14:creationId xmlns:p14="http://schemas.microsoft.com/office/powerpoint/2010/main" val="2664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9016" y="2022330"/>
            <a:ext cx="3540941" cy="769441"/>
          </a:xfrm>
          <a:prstGeom prst="rect">
            <a:avLst/>
          </a:prstGeom>
          <a:noFill/>
        </p:spPr>
        <p:txBody>
          <a:bodyPr wrap="square" rtlCol="0">
            <a:spAutoFit/>
          </a:bodyPr>
          <a:lstStyle/>
          <a:p>
            <a:r>
              <a:rPr lang="en-GB" sz="4400" b="1" dirty="0" smtClean="0">
                <a:solidFill>
                  <a:schemeClr val="bg1"/>
                </a:solidFill>
                <a:latin typeface="Arial Black" panose="020B0A04020102020204" pitchFamily="34" charset="0"/>
              </a:rPr>
              <a:t>Thank You</a:t>
            </a:r>
            <a:endParaRPr lang="en-IN" sz="4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896207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75</TotalTime>
  <Words>337</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2024-07-29T22:24:02Z</dcterms:created>
  <dcterms:modified xsi:type="dcterms:W3CDTF">2024-07-29T23:39:42Z</dcterms:modified>
</cp:coreProperties>
</file>