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6" r:id="rId3"/>
    <p:sldId id="267" r:id="rId5"/>
    <p:sldId id="268" r:id="rId6"/>
    <p:sldId id="269" r:id="rId7"/>
    <p:sldId id="270" r:id="rId8"/>
    <p:sldId id="271" r:id="rId9"/>
    <p:sldId id="272" r:id="rId10"/>
    <p:sldId id="273" r:id="rId11"/>
    <p:sldId id="274" r:id="rId12"/>
    <p:sldId id="275" r:id="rId13"/>
    <p:sldId id="276" r:id="rId14"/>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 name="Shape 83"/>
        <p:cNvGrpSpPr/>
        <p:nvPr/>
      </p:nvGrpSpPr>
      <p:grpSpPr>
        <a:xfrm>
          <a:off x="0" y="0"/>
          <a:ext cx="0" cy="0"/>
          <a:chOff x="0" y="0"/>
          <a:chExt cx="0" cy="0"/>
        </a:xfrm>
      </p:grpSpPr>
      <p:sp>
        <p:nvSpPr>
          <p:cNvPr id="84" name="Google Shape;84;p1:notes"/>
          <p:cNvSpPr txBox="1"/>
          <p:nvPr>
            <p:ph type="body" idx="1"/>
          </p:nvPr>
        </p:nvSpPr>
        <p:spPr>
          <a:xfrm>
            <a:off x="685800" y="609600"/>
            <a:ext cx="7086600" cy="533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5" name="Google Shape;85;p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 name="Shape 141"/>
        <p:cNvGrpSpPr/>
        <p:nvPr/>
      </p:nvGrpSpPr>
      <p:grpSpPr>
        <a:xfrm>
          <a:off x="0" y="0"/>
          <a:ext cx="0" cy="0"/>
          <a:chOff x="0" y="0"/>
          <a:chExt cx="0" cy="0"/>
        </a:xfrm>
      </p:grpSpPr>
      <p:sp>
        <p:nvSpPr>
          <p:cNvPr id="142" name="Google Shape;142;p10:notes"/>
          <p:cNvSpPr txBox="1"/>
          <p:nvPr>
            <p:ph type="body" idx="1"/>
          </p:nvPr>
        </p:nvSpPr>
        <p:spPr>
          <a:xfrm>
            <a:off x="685800" y="609600"/>
            <a:ext cx="7086600" cy="533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3" name="Google Shape;143;p1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p11:notes"/>
          <p:cNvSpPr txBox="1"/>
          <p:nvPr>
            <p:ph type="body" idx="1"/>
          </p:nvPr>
        </p:nvSpPr>
        <p:spPr>
          <a:xfrm>
            <a:off x="685800" y="609600"/>
            <a:ext cx="7086600" cy="533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9" name="Google Shape;149;p1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p2:notes"/>
          <p:cNvSpPr txBox="1"/>
          <p:nvPr>
            <p:ph type="body" idx="1"/>
          </p:nvPr>
        </p:nvSpPr>
        <p:spPr>
          <a:xfrm>
            <a:off x="685800" y="609600"/>
            <a:ext cx="7086600" cy="533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5" name="Google Shape;95;p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p3:notes"/>
          <p:cNvSpPr txBox="1"/>
          <p:nvPr>
            <p:ph type="body" idx="1"/>
          </p:nvPr>
        </p:nvSpPr>
        <p:spPr>
          <a:xfrm>
            <a:off x="685800" y="609600"/>
            <a:ext cx="7086600" cy="533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1" name="Google Shape;101;p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p4:notes"/>
          <p:cNvSpPr txBox="1"/>
          <p:nvPr>
            <p:ph type="body" idx="1"/>
          </p:nvPr>
        </p:nvSpPr>
        <p:spPr>
          <a:xfrm>
            <a:off x="685800" y="609600"/>
            <a:ext cx="7086600" cy="533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7" name="Google Shape;107;p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p5:notes"/>
          <p:cNvSpPr txBox="1"/>
          <p:nvPr>
            <p:ph type="body" idx="1"/>
          </p:nvPr>
        </p:nvSpPr>
        <p:spPr>
          <a:xfrm>
            <a:off x="685800" y="609600"/>
            <a:ext cx="7086600" cy="533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2" name="Google Shape;112;p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p6:notes"/>
          <p:cNvSpPr txBox="1"/>
          <p:nvPr>
            <p:ph type="body" idx="1"/>
          </p:nvPr>
        </p:nvSpPr>
        <p:spPr>
          <a:xfrm>
            <a:off x="685800" y="609600"/>
            <a:ext cx="7086600" cy="533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8" name="Google Shape;118;p6: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p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4" name="Google Shape;124;p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p8:notes"/>
          <p:cNvSpPr txBox="1"/>
          <p:nvPr>
            <p:ph type="body" idx="1"/>
          </p:nvPr>
        </p:nvSpPr>
        <p:spPr>
          <a:xfrm>
            <a:off x="685800" y="609600"/>
            <a:ext cx="7086600" cy="533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1" name="Google Shape;131;p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p9:notes"/>
          <p:cNvSpPr txBox="1"/>
          <p:nvPr>
            <p:ph type="body" idx="1"/>
          </p:nvPr>
        </p:nvSpPr>
        <p:spPr>
          <a:xfrm>
            <a:off x="685800" y="609600"/>
            <a:ext cx="7086600" cy="533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7" name="Google Shape;137;p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6" name="Shape 86"/>
        <p:cNvGrpSpPr/>
        <p:nvPr/>
      </p:nvGrpSpPr>
      <p:grpSpPr>
        <a:xfrm>
          <a:off x="0" y="0"/>
          <a:ext cx="0" cy="0"/>
          <a:chOff x="0" y="0"/>
          <a:chExt cx="0" cy="0"/>
        </a:xfrm>
      </p:grpSpPr>
      <p:sp>
        <p:nvSpPr>
          <p:cNvPr id="87" name="Google Shape;87;p17"/>
          <p:cNvSpPr txBox="1"/>
          <p:nvPr>
            <p:ph type="ctrTitle"/>
          </p:nvPr>
        </p:nvSpPr>
        <p:spPr>
          <a:xfrm>
            <a:off x="1085850" y="1282700"/>
            <a:ext cx="10261600" cy="3317875"/>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2000"/>
              <a:buFont typeface="Century Gothic" panose="020B0502020202020204"/>
              <a:buNone/>
            </a:pPr>
            <a:r>
              <a:rPr lang="en-US" sz="4000" b="1" i="0">
                <a:solidFill>
                  <a:schemeClr val="tx1"/>
                </a:solidFill>
                <a:uFillTx/>
                <a:latin typeface="Century Gothic" panose="020B0502020202020204" charset="0"/>
                <a:ea typeface="Century Gothic" panose="020B0502020202020204"/>
                <a:cs typeface="Century Gothic" panose="020B0502020202020204"/>
                <a:sym typeface="Century Gothic" panose="020B0502020202020204"/>
              </a:rPr>
              <a:t>DEVELOPMENT OF FARMER ASSISTANCE SYSTEM USING SMART TECHNOLOGY</a:t>
            </a:r>
            <a:br>
              <a:rPr lang="en-US" sz="4000" b="1" i="0">
                <a:solidFill>
                  <a:schemeClr val="tx1"/>
                </a:solidFill>
                <a:uFillTx/>
                <a:latin typeface="Century Gothic" panose="020B0502020202020204" charset="0"/>
                <a:ea typeface="Century Gothic" panose="020B0502020202020204"/>
                <a:cs typeface="Century Gothic" panose="020B0502020202020204"/>
                <a:sym typeface="Century Gothic" panose="020B0502020202020204"/>
              </a:rPr>
            </a:br>
            <a:endParaRPr lang="en-US" sz="4000" b="1" i="0">
              <a:solidFill>
                <a:schemeClr val="tx1"/>
              </a:solidFill>
              <a:uFillTx/>
              <a:latin typeface="Century Gothic" panose="020B0502020202020204" charset="0"/>
              <a:ea typeface="Century Gothic" panose="020B0502020202020204"/>
              <a:cs typeface="Century Gothic" panose="020B0502020202020204"/>
              <a:sym typeface="Century Gothic" panose="020B0502020202020204"/>
            </a:endParaRPr>
          </a:p>
        </p:txBody>
      </p:sp>
      <p:sp>
        <p:nvSpPr>
          <p:cNvPr id="1" name="Subtitle 0"/>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1912620" y="624205"/>
            <a:ext cx="9591675" cy="12807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168DBA"/>
              </a:buClr>
              <a:buSzPts val="3600"/>
              <a:buFont typeface="Century Gothic" panose="020B0502020202020204"/>
              <a:buNone/>
            </a:pPr>
            <a:r>
              <a:rPr lang="en-US" sz="3600" b="0" i="0" u="none" strike="noStrike" cap="none">
                <a:solidFill>
                  <a:srgbClr val="168DBA"/>
                </a:solidFill>
                <a:latin typeface="Century Gothic" panose="020B0502020202020204"/>
                <a:ea typeface="Century Gothic" panose="020B0502020202020204"/>
                <a:cs typeface="Century Gothic" panose="020B0502020202020204"/>
                <a:sym typeface="Century Gothic" panose="020B0502020202020204"/>
              </a:rPr>
              <a:t>CONCLUSION</a:t>
            </a:r>
            <a:endParaRPr sz="3600" b="0" i="0" u="none" strike="noStrike" cap="none">
              <a:solidFill>
                <a:srgbClr val="168DBA"/>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46" name="Google Shape;146;p26"/>
          <p:cNvSpPr txBox="1"/>
          <p:nvPr>
            <p:ph type="body" idx="1"/>
          </p:nvPr>
        </p:nvSpPr>
        <p:spPr>
          <a:xfrm>
            <a:off x="2165985" y="2133600"/>
            <a:ext cx="9338310" cy="377761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accent1"/>
              </a:buClr>
              <a:buSzPts val="2400"/>
              <a:buFont typeface="Noto Sans Symbols"/>
            </a:pPr>
            <a:r>
              <a:rPr lang="en-US" sz="2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rPr>
              <a:t> Indian economy is highly dependent of agricultural productivity. Therefore in field of agriculture, detection of disease in plants plays an important role. To detect a plant disease in very initial stage, use of automatic disease detection technique is beneficial.</a:t>
            </a:r>
            <a:endParaRPr sz="2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190500" algn="l" rtl="0">
              <a:spcBef>
                <a:spcPts val="1000"/>
              </a:spcBef>
              <a:spcAft>
                <a:spcPts val="2100"/>
              </a:spcAft>
              <a:buClr>
                <a:schemeClr val="accent1"/>
              </a:buClr>
              <a:buSzPts val="2400"/>
              <a:buFont typeface="Noto Sans Symbols"/>
              <a:buNone/>
            </a:pPr>
            <a:endParaRPr sz="2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sp>
        <p:nvSpPr>
          <p:cNvPr id="151" name="Google Shape;151;p27"/>
          <p:cNvSpPr txBox="1"/>
          <p:nvPr/>
        </p:nvSpPr>
        <p:spPr>
          <a:xfrm>
            <a:off x="4191000" y="2794000"/>
            <a:ext cx="3810000" cy="127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THANK YOU</a:t>
            </a:r>
            <a:endParaRPr sz="3600" b="1"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1415415" y="624205"/>
            <a:ext cx="10088880" cy="12807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168DBA"/>
              </a:buClr>
              <a:buSzPts val="3600"/>
              <a:buFont typeface="Century Gothic" panose="020B0502020202020204"/>
              <a:buNone/>
            </a:pPr>
            <a:r>
              <a:rPr lang="en-US" sz="3600" b="0" i="0" u="none" strike="noStrike" cap="none">
                <a:solidFill>
                  <a:srgbClr val="168DBA"/>
                </a:solidFill>
                <a:latin typeface="Century Gothic" panose="020B0502020202020204"/>
                <a:ea typeface="Century Gothic" panose="020B0502020202020204"/>
                <a:cs typeface="Century Gothic" panose="020B0502020202020204"/>
                <a:sym typeface="Century Gothic" panose="020B0502020202020204"/>
              </a:rPr>
              <a:t>ABSTRACT</a:t>
            </a:r>
            <a:endParaRPr sz="3600" b="0" i="0" u="none" strike="noStrike" cap="none">
              <a:solidFill>
                <a:srgbClr val="168DBA"/>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98" name="Google Shape;98;p18"/>
          <p:cNvSpPr txBox="1"/>
          <p:nvPr>
            <p:ph type="body" idx="1"/>
          </p:nvPr>
        </p:nvSpPr>
        <p:spPr>
          <a:xfrm>
            <a:off x="1415415" y="1726565"/>
            <a:ext cx="10088880" cy="418465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accent1"/>
              </a:buClr>
              <a:buSzPts val="1679"/>
              <a:buFont typeface="Noto Sans Symbols"/>
            </a:pPr>
            <a:r>
              <a:rPr lang="en-US" sz="168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rPr>
              <a:t>Agriculture has become much more than simply a means to feed ever growing population. The main objective of the project is to provide assistance to the farmers using smart technology which helps in providing information to the farmers about the field requirements and its respective solution. </a:t>
            </a:r>
            <a:endParaRPr lang="en-US" sz="168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l" rtl="0">
              <a:spcBef>
                <a:spcPts val="0"/>
              </a:spcBef>
              <a:spcAft>
                <a:spcPts val="0"/>
              </a:spcAft>
              <a:buClr>
                <a:schemeClr val="accent1"/>
              </a:buClr>
              <a:buSzPts val="1679"/>
              <a:buFont typeface="Noto Sans Symbols"/>
            </a:pPr>
            <a:r>
              <a:rPr lang="en-US" sz="168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rPr>
              <a:t>The problems of agriculture include irrigation, lack of mechanization, plant diseases, lack of knowledge of manures, fertilizers and seeds. Identification of plant disease is very difficult in agriculture field. If identification is incorrect then there is a huge loss on the production of crop and economical value of market. </a:t>
            </a:r>
            <a:endParaRPr sz="168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1459230" y="624205"/>
            <a:ext cx="10045065" cy="12807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168DBA"/>
              </a:buClr>
              <a:buSzPts val="3600"/>
              <a:buFont typeface="Century Gothic" panose="020B0502020202020204"/>
              <a:buNone/>
            </a:pPr>
            <a:r>
              <a:rPr lang="en-US" sz="3600" b="0" i="0" u="none" strike="noStrike" cap="none">
                <a:solidFill>
                  <a:srgbClr val="168DBA"/>
                </a:solidFill>
                <a:latin typeface="Century Gothic" panose="020B0502020202020204"/>
                <a:ea typeface="Century Gothic" panose="020B0502020202020204"/>
                <a:cs typeface="Century Gothic" panose="020B0502020202020204"/>
                <a:sym typeface="Century Gothic" panose="020B0502020202020204"/>
              </a:rPr>
              <a:t>INTRODUCTION</a:t>
            </a:r>
            <a:endParaRPr sz="3600" b="0" i="0" u="none" strike="noStrike" cap="none">
              <a:solidFill>
                <a:srgbClr val="168DBA"/>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04" name="Google Shape;104;p19"/>
          <p:cNvSpPr txBox="1"/>
          <p:nvPr>
            <p:ph type="body" idx="1"/>
          </p:nvPr>
        </p:nvSpPr>
        <p:spPr>
          <a:xfrm>
            <a:off x="1458595" y="1367155"/>
            <a:ext cx="9353550" cy="377761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2400"/>
              <a:buFont typeface="Noto Sans Symbols"/>
              <a:buNone/>
            </a:pPr>
            <a:r>
              <a:rPr lang="en-US" sz="2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rPr>
              <a:t>Problem:</a:t>
            </a:r>
            <a:endParaRPr sz="2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l" rtl="0">
              <a:spcBef>
                <a:spcPts val="1000"/>
              </a:spcBef>
              <a:spcAft>
                <a:spcPts val="0"/>
              </a:spcAft>
              <a:buClr>
                <a:schemeClr val="accent1"/>
              </a:buClr>
              <a:buSzPts val="2400"/>
              <a:buFont typeface="Arial" panose="020B0604020202020204"/>
              <a:buChar char="•"/>
            </a:pPr>
            <a:r>
              <a:rPr lang="en-US" sz="2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rPr>
              <a:t>Identifying plant disease wrongly leads to huge loss of yield, time, money and quality of product. </a:t>
            </a:r>
            <a:endParaRPr sz="2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l" rtl="0">
              <a:spcBef>
                <a:spcPts val="1000"/>
              </a:spcBef>
              <a:spcAft>
                <a:spcPts val="0"/>
              </a:spcAft>
              <a:buClr>
                <a:schemeClr val="accent1"/>
              </a:buClr>
              <a:buSzPts val="2400"/>
              <a:buFont typeface="Arial" panose="020B0604020202020204"/>
              <a:buChar char="•"/>
            </a:pPr>
            <a:r>
              <a:rPr lang="en-US" sz="2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rPr>
              <a:t>Identifying the condition of plant plays an important role for successful cultivation. </a:t>
            </a:r>
            <a:endParaRPr sz="2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l" rtl="0">
              <a:spcBef>
                <a:spcPts val="1000"/>
              </a:spcBef>
              <a:spcAft>
                <a:spcPts val="2100"/>
              </a:spcAft>
              <a:buClr>
                <a:schemeClr val="accent1"/>
              </a:buClr>
              <a:buSzPts val="2400"/>
              <a:buFont typeface="Arial" panose="020B0604020202020204"/>
              <a:buChar char="•"/>
            </a:pPr>
            <a:r>
              <a:rPr lang="en-US" sz="2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rPr>
              <a:t>In olden days identification is done manually by the experienced people but due to the so many environmental changes the prediction is becoming tough. </a:t>
            </a:r>
            <a:endParaRPr sz="2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20"/>
          <p:cNvSpPr/>
          <p:nvPr/>
        </p:nvSpPr>
        <p:spPr>
          <a:xfrm>
            <a:off x="1762125" y="340360"/>
            <a:ext cx="7092315" cy="60439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a:solidFill>
                  <a:srgbClr val="6F6F6F"/>
                </a:solidFill>
                <a:latin typeface="Century Gothic" panose="020B0502020202020204"/>
                <a:ea typeface="Century Gothic" panose="020B0502020202020204"/>
                <a:cs typeface="Century Gothic" panose="020B0502020202020204"/>
                <a:sym typeface="Century Gothic" panose="020B0502020202020204"/>
              </a:rPr>
              <a:t>SOLUTION-</a:t>
            </a:r>
            <a:endParaRPr sz="2400" b="0" i="0" u="none" strike="noStrike" cap="none">
              <a:solidFill>
                <a:srgbClr val="6F6F6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l" rtl="0">
              <a:spcBef>
                <a:spcPts val="1000"/>
              </a:spcBef>
              <a:spcAft>
                <a:spcPts val="0"/>
              </a:spcAft>
              <a:buClr>
                <a:srgbClr val="353535"/>
              </a:buClr>
              <a:buSzPts val="2400"/>
              <a:buFont typeface="Noto Sans Symbols"/>
            </a:pPr>
            <a:r>
              <a:rPr lang="en-US" sz="2400" b="0" i="0" u="none" strike="noStrike" cap="none">
                <a:solidFill>
                  <a:srgbClr val="6F6F6F"/>
                </a:solidFill>
                <a:latin typeface="Century Gothic" panose="020B0502020202020204"/>
                <a:ea typeface="Century Gothic" panose="020B0502020202020204"/>
                <a:cs typeface="Century Gothic" panose="020B0502020202020204"/>
                <a:sym typeface="Century Gothic" panose="020B0502020202020204"/>
              </a:rPr>
              <a:t> A platform for mutual interface between farmers and control station is provided. </a:t>
            </a:r>
            <a:endParaRPr sz="2400" b="0" i="0" u="none" strike="noStrike" cap="none">
              <a:solidFill>
                <a:srgbClr val="6F6F6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l" rtl="0">
              <a:spcBef>
                <a:spcPts val="1000"/>
              </a:spcBef>
              <a:spcAft>
                <a:spcPts val="0"/>
              </a:spcAft>
              <a:buClr>
                <a:srgbClr val="353535"/>
              </a:buClr>
              <a:buSzPts val="2400"/>
              <a:buFont typeface="Noto Sans Symbols"/>
            </a:pPr>
            <a:r>
              <a:rPr lang="en-US" sz="2400" b="0" i="0" u="none" strike="noStrike" cap="none">
                <a:solidFill>
                  <a:srgbClr val="6F6F6F"/>
                </a:solidFill>
                <a:latin typeface="Century Gothic" panose="020B0502020202020204"/>
                <a:ea typeface="Century Gothic" panose="020B0502020202020204"/>
                <a:cs typeface="Century Gothic" panose="020B0502020202020204"/>
                <a:sym typeface="Century Gothic" panose="020B0502020202020204"/>
              </a:rPr>
              <a:t>The farmers update the status of the field to the control station by capturing the images of the field. The control station analyses the data provided by the farmers by using image processing techniques. </a:t>
            </a:r>
            <a:endParaRPr sz="2400" b="0" i="0" u="none" strike="noStrike" cap="none">
              <a:solidFill>
                <a:srgbClr val="6F6F6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l" rtl="0">
              <a:spcBef>
                <a:spcPts val="1000"/>
              </a:spcBef>
              <a:spcAft>
                <a:spcPts val="0"/>
              </a:spcAft>
              <a:buClr>
                <a:srgbClr val="353535"/>
              </a:buClr>
              <a:buSzPts val="2400"/>
              <a:buFont typeface="Noto Sans Symbols"/>
            </a:pPr>
            <a:r>
              <a:rPr lang="en-US" sz="2400" b="0" i="0" u="none" strike="noStrike" cap="none">
                <a:solidFill>
                  <a:srgbClr val="6F6F6F"/>
                </a:solidFill>
                <a:latin typeface="Century Gothic" panose="020B0502020202020204"/>
                <a:ea typeface="Century Gothic" panose="020B0502020202020204"/>
                <a:cs typeface="Century Gothic" panose="020B0502020202020204"/>
                <a:sym typeface="Century Gothic" panose="020B0502020202020204"/>
              </a:rPr>
              <a:t>After processing the images, the required solution for field management and the respective precautions for the problems detected is provided. </a:t>
            </a:r>
            <a:endParaRPr sz="2400" b="0" i="0" u="none" strike="noStrike" cap="none">
              <a:solidFill>
                <a:srgbClr val="6F6F6F"/>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1505585" y="624205"/>
            <a:ext cx="9998710" cy="12807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168DBA"/>
              </a:buClr>
              <a:buSzPts val="3600"/>
              <a:buFont typeface="Century Gothic" panose="020B0502020202020204"/>
              <a:buNone/>
            </a:pPr>
            <a:r>
              <a:rPr lang="en-US" sz="3600" b="0" i="0" u="none" strike="noStrike" cap="none">
                <a:solidFill>
                  <a:srgbClr val="168DBA"/>
                </a:solidFill>
                <a:latin typeface="Century Gothic" panose="020B0502020202020204"/>
                <a:ea typeface="Century Gothic" panose="020B0502020202020204"/>
                <a:cs typeface="Century Gothic" panose="020B0502020202020204"/>
                <a:sym typeface="Century Gothic" panose="020B0502020202020204"/>
              </a:rPr>
              <a:t>MODULES</a:t>
            </a:r>
            <a:endParaRPr sz="3600" b="0" i="0" u="none" strike="noStrike" cap="none">
              <a:solidFill>
                <a:srgbClr val="168DBA"/>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15" name="Google Shape;115;p21"/>
          <p:cNvSpPr txBox="1"/>
          <p:nvPr>
            <p:ph type="body" idx="1"/>
          </p:nvPr>
        </p:nvSpPr>
        <p:spPr>
          <a:xfrm>
            <a:off x="1607820" y="2133600"/>
            <a:ext cx="9896475" cy="377761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accent1"/>
              </a:buClr>
              <a:buSzPts val="2400"/>
              <a:buFont typeface="Noto Sans Symbols"/>
            </a:pPr>
            <a:r>
              <a:rPr lang="en-US" sz="2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rPr>
              <a:t>Farmer module</a:t>
            </a:r>
            <a:endParaRPr sz="2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l" rtl="0">
              <a:spcBef>
                <a:spcPts val="1000"/>
              </a:spcBef>
              <a:spcAft>
                <a:spcPts val="2100"/>
              </a:spcAft>
              <a:buClr>
                <a:schemeClr val="accent1"/>
              </a:buClr>
              <a:buSzPts val="2400"/>
              <a:buFont typeface="Noto Sans Symbols"/>
            </a:pPr>
            <a:r>
              <a:rPr lang="en-US" sz="2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rPr>
              <a:t>Control station module</a:t>
            </a:r>
            <a:endParaRPr sz="2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1640840" y="624205"/>
            <a:ext cx="9863455" cy="12807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168DBA"/>
              </a:buClr>
              <a:buSzPts val="3600"/>
              <a:buFont typeface="Century Gothic" panose="020B0502020202020204"/>
              <a:buNone/>
            </a:pPr>
            <a:r>
              <a:rPr lang="en-US" sz="3600" b="0" i="0" u="none" strike="noStrike" cap="none">
                <a:solidFill>
                  <a:srgbClr val="168DBA"/>
                </a:solidFill>
                <a:latin typeface="Century Gothic" panose="020B0502020202020204"/>
                <a:ea typeface="Century Gothic" panose="020B0502020202020204"/>
                <a:cs typeface="Century Gothic" panose="020B0502020202020204"/>
                <a:sym typeface="Century Gothic" panose="020B0502020202020204"/>
              </a:rPr>
              <a:t>ADVANTAGES</a:t>
            </a:r>
            <a:endParaRPr sz="3600" b="0" i="0" u="none" strike="noStrike" cap="none">
              <a:solidFill>
                <a:srgbClr val="168DBA"/>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21" name="Google Shape;121;p22"/>
          <p:cNvSpPr txBox="1"/>
          <p:nvPr>
            <p:ph type="body" idx="1"/>
          </p:nvPr>
        </p:nvSpPr>
        <p:spPr>
          <a:xfrm>
            <a:off x="1758315" y="1696085"/>
            <a:ext cx="9745980" cy="42005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accent1"/>
              </a:buClr>
              <a:buSzPts val="2400"/>
              <a:buFont typeface="Noto Sans Symbols"/>
            </a:pPr>
            <a:r>
              <a:rPr lang="en-US" sz="2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rPr>
              <a:t> It is helpful in reducing the problems such as irrigation, plant diseases and weather condition there by providing assistance to the farmer.</a:t>
            </a:r>
            <a:endParaRPr sz="2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l" rtl="0">
              <a:lnSpc>
                <a:spcPct val="80000"/>
              </a:lnSpc>
              <a:spcBef>
                <a:spcPts val="1000"/>
              </a:spcBef>
              <a:spcAft>
                <a:spcPts val="2100"/>
              </a:spcAft>
              <a:buClr>
                <a:schemeClr val="accent1"/>
              </a:buClr>
              <a:buSzPts val="2400"/>
              <a:buFont typeface="Noto Sans Symbols"/>
            </a:pPr>
            <a:r>
              <a:rPr lang="en-US" sz="2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rPr>
              <a:t>It also helps to acknowledge the farmers with the condition of their field on everyday basis and because of the smart technology usage in the farming techniques, it provides employment to the younger generation there by increasing the agriculture rate in the world.</a:t>
            </a:r>
            <a:endParaRPr sz="2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1728470" y="570865"/>
            <a:ext cx="9776460" cy="105156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168DBA"/>
              </a:buClr>
              <a:buSzPts val="2400"/>
              <a:buFont typeface="Century Gothic" panose="020B0502020202020204"/>
              <a:buNone/>
            </a:pPr>
            <a:r>
              <a:rPr lang="en-US"/>
              <a:t>APPLICATIONS</a:t>
            </a:r>
            <a:endParaRPr lang="en-US"/>
          </a:p>
        </p:txBody>
      </p:sp>
      <p:sp>
        <p:nvSpPr>
          <p:cNvPr id="127" name="Google Shape;127;p23"/>
          <p:cNvSpPr txBox="1"/>
          <p:nvPr>
            <p:ph type="body" idx="1"/>
          </p:nvPr>
        </p:nvSpPr>
        <p:spPr>
          <a:xfrm>
            <a:off x="1864995" y="2287270"/>
            <a:ext cx="9639935" cy="357378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2100"/>
              </a:spcAft>
              <a:buSzPts val="1200"/>
              <a:buNone/>
            </a:pPr>
            <a:r>
              <a:rPr lang="en-US"/>
              <a:t>Few examples:</a:t>
            </a:r>
            <a:endParaRPr lang="en-US"/>
          </a:p>
          <a:p>
            <a:pPr marL="0" lvl="0" indent="0" algn="l" rtl="0">
              <a:spcBef>
                <a:spcPts val="0"/>
              </a:spcBef>
              <a:spcAft>
                <a:spcPts val="2100"/>
              </a:spcAft>
              <a:buSzPts val="1200"/>
              <a:buNone/>
            </a:pPr>
            <a:endParaRPr lang="en-US"/>
          </a:p>
        </p:txBody>
      </p:sp>
      <p:pic>
        <p:nvPicPr>
          <p:cNvPr id="128" name="Google Shape;128;p23"/>
          <p:cNvPicPr preferRelativeResize="0"/>
          <p:nvPr>
            <p:ph type="pic" idx="2"/>
          </p:nvPr>
        </p:nvPicPr>
        <p:blipFill rotWithShape="1">
          <a:blip r:embed="rId1"/>
          <a:srcRect l="28218" t="34727" r="39469" b="39550"/>
          <a:stretch>
            <a:fillRect/>
          </a:stretch>
        </p:blipFill>
        <p:spPr>
          <a:xfrm>
            <a:off x="2668270" y="2789555"/>
            <a:ext cx="6856095" cy="26981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1777365" y="624205"/>
            <a:ext cx="9726930" cy="12807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168DBA"/>
              </a:buClr>
              <a:buSzPts val="3600"/>
              <a:buFont typeface="Century Gothic" panose="020B0502020202020204"/>
              <a:buNone/>
            </a:pPr>
            <a:r>
              <a:rPr lang="en-US" sz="3600" b="0" i="0" u="none" strike="noStrike" cap="none">
                <a:solidFill>
                  <a:srgbClr val="168DBA"/>
                </a:solidFill>
                <a:latin typeface="Century Gothic" panose="020B0502020202020204"/>
                <a:ea typeface="Century Gothic" panose="020B0502020202020204"/>
                <a:cs typeface="Century Gothic" panose="020B0502020202020204"/>
                <a:sym typeface="Century Gothic" panose="020B0502020202020204"/>
              </a:rPr>
              <a:t>INPUT</a:t>
            </a:r>
            <a:endParaRPr sz="3600" b="0" i="0" u="none" strike="noStrike" cap="none">
              <a:solidFill>
                <a:srgbClr val="168DBA"/>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34" name="Google Shape;134;p24"/>
          <p:cNvSpPr txBox="1"/>
          <p:nvPr>
            <p:ph type="body" idx="1"/>
          </p:nvPr>
        </p:nvSpPr>
        <p:spPr>
          <a:xfrm>
            <a:off x="1939290" y="2133600"/>
            <a:ext cx="9565005" cy="377761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accent1"/>
              </a:buClr>
              <a:buSzPts val="2400"/>
              <a:buFont typeface="Noto Sans Symbols"/>
            </a:pPr>
            <a:r>
              <a:rPr lang="en-US" sz="2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rPr>
              <a:t>Image</a:t>
            </a:r>
            <a:endParaRPr sz="2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190500" algn="l" rtl="0">
              <a:spcBef>
                <a:spcPts val="1000"/>
              </a:spcBef>
              <a:spcAft>
                <a:spcPts val="0"/>
              </a:spcAft>
              <a:buClr>
                <a:schemeClr val="accent1"/>
              </a:buClr>
              <a:buSzPts val="2400"/>
              <a:buFont typeface="Noto Sans Symbols"/>
              <a:buNone/>
            </a:pPr>
            <a:endParaRPr sz="2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190500" algn="l" rtl="0">
              <a:spcBef>
                <a:spcPts val="1000"/>
              </a:spcBef>
              <a:spcAft>
                <a:spcPts val="2100"/>
              </a:spcAft>
              <a:buClr>
                <a:schemeClr val="accent1"/>
              </a:buClr>
              <a:buSzPts val="2400"/>
              <a:buFont typeface="Noto Sans Symbols"/>
              <a:buNone/>
            </a:pPr>
            <a:endParaRPr sz="2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1746885" y="624205"/>
            <a:ext cx="9757410" cy="12807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168DBA"/>
              </a:buClr>
              <a:buSzPts val="3600"/>
              <a:buFont typeface="Century Gothic" panose="020B0502020202020204"/>
              <a:buNone/>
            </a:pPr>
            <a:r>
              <a:rPr lang="en-US" sz="3600" b="0" i="0" u="none" strike="noStrike" cap="none">
                <a:solidFill>
                  <a:srgbClr val="168DBA"/>
                </a:solidFill>
                <a:latin typeface="Century Gothic" panose="020B0502020202020204"/>
                <a:ea typeface="Century Gothic" panose="020B0502020202020204"/>
                <a:cs typeface="Century Gothic" panose="020B0502020202020204"/>
                <a:sym typeface="Century Gothic" panose="020B0502020202020204"/>
              </a:rPr>
              <a:t>OUTPUT</a:t>
            </a:r>
            <a:endParaRPr sz="3600" b="0" i="0" u="none" strike="noStrike" cap="none">
              <a:solidFill>
                <a:srgbClr val="168DBA"/>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40" name="Google Shape;140;p25"/>
          <p:cNvSpPr txBox="1"/>
          <p:nvPr>
            <p:ph type="body" idx="1"/>
          </p:nvPr>
        </p:nvSpPr>
        <p:spPr>
          <a:xfrm>
            <a:off x="2030730" y="2133600"/>
            <a:ext cx="9473565" cy="377761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2400"/>
              <a:buFont typeface="Noto Sans Symbols"/>
              <a:buNone/>
            </a:pPr>
            <a:r>
              <a:rPr lang="en-US" sz="2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rPr>
              <a:t>FEEDBACK/STATUS AS-</a:t>
            </a:r>
            <a:endParaRPr sz="2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l" rtl="0">
              <a:spcBef>
                <a:spcPts val="1000"/>
              </a:spcBef>
              <a:spcAft>
                <a:spcPts val="0"/>
              </a:spcAft>
              <a:buClr>
                <a:schemeClr val="accent1"/>
              </a:buClr>
              <a:buSzPts val="2400"/>
              <a:buFont typeface="Noto Sans Symbols"/>
            </a:pPr>
            <a:r>
              <a:rPr lang="en-US" sz="2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rPr>
              <a:t>Image(After comparision)</a:t>
            </a:r>
            <a:endParaRPr sz="2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l" rtl="0">
              <a:spcBef>
                <a:spcPts val="1000"/>
              </a:spcBef>
              <a:spcAft>
                <a:spcPts val="0"/>
              </a:spcAft>
              <a:buClr>
                <a:schemeClr val="accent1"/>
              </a:buClr>
              <a:buSzPts val="2400"/>
              <a:buFont typeface="Noto Sans Symbols"/>
            </a:pPr>
            <a:r>
              <a:rPr lang="en-US" sz="2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rPr>
              <a:t>Text:</a:t>
            </a:r>
            <a:endParaRPr sz="2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457200" marR="0" lvl="0" indent="-457200" algn="l" rtl="0">
              <a:spcBef>
                <a:spcPts val="1000"/>
              </a:spcBef>
              <a:spcAft>
                <a:spcPts val="0"/>
              </a:spcAft>
              <a:buClr>
                <a:schemeClr val="accent1"/>
              </a:buClr>
              <a:buSzPts val="2400"/>
              <a:buFont typeface="Century Gothic" panose="020B0502020202020204"/>
              <a:buAutoNum type="arabicPeriod"/>
            </a:pPr>
            <a:r>
              <a:rPr lang="en-US" sz="2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rPr>
              <a:t>   Criteria</a:t>
            </a:r>
            <a:endParaRPr sz="2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457200" marR="0" lvl="0" indent="-457200" algn="l" rtl="0">
              <a:spcBef>
                <a:spcPts val="1000"/>
              </a:spcBef>
              <a:spcAft>
                <a:spcPts val="0"/>
              </a:spcAft>
              <a:buClr>
                <a:schemeClr val="accent1"/>
              </a:buClr>
              <a:buSzPts val="2400"/>
              <a:buFont typeface="Century Gothic" panose="020B0502020202020204"/>
              <a:buAutoNum type="arabicPeriod"/>
            </a:pPr>
            <a:r>
              <a:rPr lang="en-US" sz="2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rPr>
              <a:t>   Description</a:t>
            </a:r>
            <a:endParaRPr sz="2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457200" marR="0" lvl="0" indent="-457200" algn="l" rtl="0">
              <a:spcBef>
                <a:spcPts val="1000"/>
              </a:spcBef>
              <a:spcAft>
                <a:spcPts val="0"/>
              </a:spcAft>
              <a:buClr>
                <a:schemeClr val="accent1"/>
              </a:buClr>
              <a:buSzPts val="2400"/>
              <a:buFont typeface="Century Gothic" panose="020B0502020202020204"/>
              <a:buAutoNum type="arabicPeriod"/>
            </a:pPr>
            <a:r>
              <a:rPr lang="en-US" sz="2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rPr>
              <a:t>   Symptoms</a:t>
            </a:r>
            <a:endParaRPr sz="2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457200" marR="0" lvl="0" indent="-457200" algn="l" rtl="0">
              <a:spcBef>
                <a:spcPts val="1000"/>
              </a:spcBef>
              <a:spcAft>
                <a:spcPts val="2100"/>
              </a:spcAft>
              <a:buClr>
                <a:schemeClr val="accent1"/>
              </a:buClr>
              <a:buSzPts val="2400"/>
              <a:buFont typeface="Century Gothic" panose="020B0502020202020204"/>
              <a:buAutoNum type="arabicPeriod"/>
            </a:pPr>
            <a:r>
              <a:rPr lang="en-US" sz="2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rPr>
              <a:t>   Solution</a:t>
            </a:r>
            <a:endParaRPr sz="2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2363</Words>
  <Application>WPS Presentation</Application>
  <PresentationFormat>Widescreen</PresentationFormat>
  <Paragraphs>57</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SimSun</vt:lpstr>
      <vt:lpstr>Wingdings</vt:lpstr>
      <vt:lpstr>Century Gothic</vt:lpstr>
      <vt:lpstr>Century Gothic</vt:lpstr>
      <vt:lpstr>Noto Sans Symbols</vt:lpstr>
      <vt:lpstr>Segoe Print</vt:lpstr>
      <vt:lpstr>Arial</vt:lpstr>
      <vt:lpstr>Microsoft YaHei</vt:lpstr>
      <vt:lpstr>Arial Unicode MS</vt:lpstr>
      <vt:lpstr>Calibri Light</vt:lpstr>
      <vt:lpstr>Calibri</vt:lpstr>
      <vt:lpstr>Office Theme</vt:lpstr>
      <vt:lpstr>DEVELOPMENT OF FARMER ASSISTANCE SYSTEM USING SMART TECHNOLOGY </vt:lpstr>
      <vt:lpstr>ABSTRACT</vt:lpstr>
      <vt:lpstr>INTRODUCTION</vt:lpstr>
      <vt:lpstr>PowerPoint 演示文稿</vt:lpstr>
      <vt:lpstr>MODULES</vt:lpstr>
      <vt:lpstr>ADVANTAGES</vt:lpstr>
      <vt:lpstr>APPLICATIONS</vt:lpstr>
      <vt:lpstr>INPUT</vt:lpstr>
      <vt:lpstr>OUTPUT</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FARMER ASSISTANCE SYSTEM USING SMART TECHNOLOGY </dc:title>
  <dc:creator>MS</dc:creator>
  <cp:lastModifiedBy>Laxmi Sindhuja</cp:lastModifiedBy>
  <cp:revision>3</cp:revision>
  <dcterms:created xsi:type="dcterms:W3CDTF">2019-04-16T11:04:00Z</dcterms:created>
  <dcterms:modified xsi:type="dcterms:W3CDTF">2025-06-08T22:45:29Z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1033-12.2.0.21179</vt:lpwstr>
  </property>
  <property fmtid="{D5CDD505-2E9C-101B-9397-08002B2CF9AE}" pid="3" name="ICV">
    <vt:lpwstr>2BB558A530484D5DBBFA7708AA27672A_12</vt:lpwstr>
  </property>
</Properties>
</file>