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4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0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1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2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8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6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8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9976" y="2383358"/>
            <a:ext cx="9512046" cy="1301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3626" y="4866894"/>
            <a:ext cx="6984746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1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0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7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1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357879" marR="5080">
              <a:lnSpc>
                <a:spcPts val="4750"/>
              </a:lnSpc>
              <a:spcBef>
                <a:spcPts val="705"/>
              </a:spcBef>
            </a:pPr>
            <a:r>
              <a:rPr spc="-280" dirty="0"/>
              <a:t>Credit </a:t>
            </a:r>
            <a:r>
              <a:rPr spc="-254" dirty="0"/>
              <a:t>Card </a:t>
            </a:r>
            <a:r>
              <a:rPr spc="-245" dirty="0"/>
              <a:t>Fraud</a:t>
            </a:r>
            <a:r>
              <a:rPr spc="-790" dirty="0"/>
              <a:t> </a:t>
            </a:r>
            <a:r>
              <a:rPr spc="-245" dirty="0"/>
              <a:t>Detection  </a:t>
            </a:r>
            <a:r>
              <a:rPr spc="-75"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603626" y="4782256"/>
            <a:ext cx="6984746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4230">
              <a:lnSpc>
                <a:spcPct val="100000"/>
              </a:lnSpc>
              <a:spcBef>
                <a:spcPts val="100"/>
              </a:spcBef>
              <a:tabLst>
                <a:tab pos="4010660" algn="l"/>
              </a:tabLst>
            </a:pPr>
            <a:r>
              <a:rPr spc="40" dirty="0"/>
              <a:t>Instructor-	</a:t>
            </a:r>
            <a:r>
              <a:rPr lang="en-US" spc="20" dirty="0"/>
              <a:t>ABIN </a:t>
            </a:r>
            <a:r>
              <a:rPr lang="en-US" sz="2400" spc="20" dirty="0"/>
              <a:t>VARGHESE</a:t>
            </a:r>
            <a:endParaRPr lang="en-US" sz="2400" spc="40" dirty="0"/>
          </a:p>
          <a:p>
            <a:pPr marL="2081530"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2094230">
              <a:lnSpc>
                <a:spcPct val="100000"/>
              </a:lnSpc>
              <a:spcBef>
                <a:spcPts val="5"/>
              </a:spcBef>
            </a:pPr>
            <a:r>
              <a:rPr spc="20" dirty="0"/>
              <a:t>Submitted </a:t>
            </a:r>
            <a:r>
              <a:rPr spc="-10" dirty="0"/>
              <a:t>by- </a:t>
            </a:r>
            <a:r>
              <a:rPr lang="en-US" spc="-15" dirty="0"/>
              <a:t>NAGALAXMI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4056126" y="2058161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981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0950" y="0"/>
            <a:ext cx="1842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Box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plots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3707" y="882668"/>
            <a:ext cx="9741205" cy="5600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139" y="374980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Outliers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317701"/>
            <a:ext cx="1107186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Removed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extreme </a:t>
            </a:r>
            <a:r>
              <a:rPr sz="2400" dirty="0">
                <a:latin typeface="Times New Roman"/>
                <a:cs typeface="Times New Roman"/>
              </a:rPr>
              <a:t>outliers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were outside of 2.5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IQR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Fitted models </a:t>
            </a:r>
            <a:r>
              <a:rPr sz="2400" dirty="0">
                <a:latin typeface="Times New Roman"/>
                <a:cs typeface="Times New Roman"/>
              </a:rPr>
              <a:t>with and without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Got </a:t>
            </a:r>
            <a:r>
              <a:rPr sz="2400" dirty="0">
                <a:latin typeface="Times New Roman"/>
                <a:cs typeface="Times New Roman"/>
              </a:rPr>
              <a:t>better result before </a:t>
            </a:r>
            <a:r>
              <a:rPr sz="2400" spc="-5" dirty="0">
                <a:latin typeface="Times New Roman"/>
                <a:cs typeface="Times New Roman"/>
              </a:rPr>
              <a:t>removing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endParaRPr sz="2400">
              <a:latin typeface="Times New Roman"/>
              <a:cs typeface="Times New Roman"/>
            </a:endParaRPr>
          </a:p>
          <a:p>
            <a:pPr marL="299085" marR="33337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Before </a:t>
            </a:r>
            <a:r>
              <a:rPr sz="2400" dirty="0">
                <a:latin typeface="Times New Roman"/>
                <a:cs typeface="Times New Roman"/>
              </a:rPr>
              <a:t>even thinking of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outliers there should be enough evidence that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 observations are actual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 should be done by in depth statistical analysis to </a:t>
            </a:r>
            <a:r>
              <a:rPr sz="2400" spc="-5" dirty="0">
                <a:latin typeface="Times New Roman"/>
                <a:cs typeface="Times New Roman"/>
              </a:rPr>
              <a:t>make sure </a:t>
            </a:r>
            <a:r>
              <a:rPr sz="2400" dirty="0">
                <a:latin typeface="Times New Roman"/>
                <a:cs typeface="Times New Roman"/>
              </a:rPr>
              <a:t>that these observations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actual outliers because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ML methods </a:t>
            </a:r>
            <a:r>
              <a:rPr sz="2400" dirty="0">
                <a:latin typeface="Times New Roman"/>
                <a:cs typeface="Times New Roman"/>
              </a:rPr>
              <a:t>used for detecting fraud, are based on  </a:t>
            </a:r>
            <a:r>
              <a:rPr sz="2400" spc="-5" dirty="0">
                <a:latin typeface="Times New Roman"/>
                <a:cs typeface="Times New Roman"/>
              </a:rPr>
              <a:t>anomaly </a:t>
            </a:r>
            <a:r>
              <a:rPr sz="2400" dirty="0">
                <a:latin typeface="Times New Roman"/>
                <a:cs typeface="Times New Roman"/>
              </a:rPr>
              <a:t>detection and they treat such </a:t>
            </a:r>
            <a:r>
              <a:rPr sz="2400" spc="-5" dirty="0">
                <a:latin typeface="Times New Roman"/>
                <a:cs typeface="Times New Roman"/>
              </a:rPr>
              <a:t>extreme </a:t>
            </a:r>
            <a:r>
              <a:rPr sz="2400" dirty="0">
                <a:latin typeface="Times New Roman"/>
                <a:cs typeface="Times New Roman"/>
              </a:rPr>
              <a:t>outliers as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frauds.</a:t>
            </a:r>
            <a:endParaRPr sz="2400">
              <a:latin typeface="Times New Roman"/>
              <a:cs typeface="Times New Roman"/>
            </a:endParaRPr>
          </a:p>
          <a:p>
            <a:pPr marL="299085" marR="72263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So,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them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delete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important </a:t>
            </a:r>
            <a:r>
              <a:rPr sz="2400" dirty="0">
                <a:latin typeface="Times New Roman"/>
                <a:cs typeface="Times New Roman"/>
              </a:rPr>
              <a:t>observations, that have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  probability of being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frauds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308305"/>
            <a:ext cx="422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Model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9319" indent="-38544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910590" algn="l"/>
              </a:tabLst>
            </a:pPr>
            <a:r>
              <a:rPr spc="-5" dirty="0"/>
              <a:t>Logistic regression on imbalanced</a:t>
            </a:r>
            <a:r>
              <a:rPr spc="-25" dirty="0"/>
              <a:t> </a:t>
            </a:r>
            <a:r>
              <a:rPr spc="-5" dirty="0"/>
              <a:t>dataset</a:t>
            </a:r>
          </a:p>
          <a:p>
            <a:pPr marL="511809">
              <a:lnSpc>
                <a:spcPct val="100000"/>
              </a:lnSpc>
              <a:spcBef>
                <a:spcPts val="30"/>
              </a:spcBef>
              <a:buFont typeface="Times New Roman"/>
              <a:buAutoNum type="arabicPlain"/>
            </a:pPr>
            <a:endParaRPr sz="4350"/>
          </a:p>
          <a:p>
            <a:pPr marL="524510" marR="5080">
              <a:lnSpc>
                <a:spcPct val="90000"/>
              </a:lnSpc>
              <a:buAutoNum type="arabicPlain"/>
              <a:tabLst>
                <a:tab pos="910590" algn="l"/>
                <a:tab pos="8368665" algn="l"/>
              </a:tabLst>
            </a:pPr>
            <a:r>
              <a:rPr spc="-5" dirty="0"/>
              <a:t>Logistic regression </a:t>
            </a:r>
            <a:r>
              <a:rPr dirty="0"/>
              <a:t>using</a:t>
            </a:r>
            <a:r>
              <a:rPr spc="100" dirty="0"/>
              <a:t> </a:t>
            </a:r>
            <a:r>
              <a:rPr spc="-5" dirty="0"/>
              <a:t>class_weight:</a:t>
            </a:r>
            <a:r>
              <a:rPr spc="15" dirty="0"/>
              <a:t> </a:t>
            </a:r>
            <a:r>
              <a:rPr spc="-5" dirty="0"/>
              <a:t>scikit-learn	logistic regression</a:t>
            </a:r>
            <a:r>
              <a:rPr spc="-65" dirty="0"/>
              <a:t> </a:t>
            </a:r>
            <a:r>
              <a:rPr spc="-5" dirty="0"/>
              <a:t>has  a </a:t>
            </a:r>
            <a:r>
              <a:rPr dirty="0"/>
              <a:t>option </a:t>
            </a:r>
            <a:r>
              <a:rPr spc="-5" dirty="0"/>
              <a:t>named class_weight when specified </a:t>
            </a:r>
            <a:r>
              <a:rPr dirty="0"/>
              <a:t>does </a:t>
            </a:r>
            <a:r>
              <a:rPr spc="-5" dirty="0"/>
              <a:t>class imbalance handling  </a:t>
            </a:r>
            <a:r>
              <a:rPr spc="-20" dirty="0"/>
              <a:t>implicitly.</a:t>
            </a:r>
          </a:p>
          <a:p>
            <a:pPr marL="524510" marR="2172970">
              <a:lnSpc>
                <a:spcPct val="239299"/>
              </a:lnSpc>
              <a:spcBef>
                <a:spcPts val="15"/>
              </a:spcBef>
              <a:buAutoNum type="arabicPlain"/>
              <a:tabLst>
                <a:tab pos="910590" algn="l"/>
              </a:tabLst>
            </a:pPr>
            <a:r>
              <a:rPr spc="-5" dirty="0"/>
              <a:t>Logistic regression with </a:t>
            </a:r>
            <a:r>
              <a:rPr dirty="0"/>
              <a:t>tuning </a:t>
            </a:r>
            <a:r>
              <a:rPr spc="-5" dirty="0"/>
              <a:t>parameters[0.001, 0.1,1,10]  4] Decision </a:t>
            </a:r>
            <a:r>
              <a:rPr spc="-30" dirty="0"/>
              <a:t>Tree</a:t>
            </a:r>
            <a:r>
              <a:rPr spc="-50" dirty="0"/>
              <a:t> </a:t>
            </a:r>
            <a:r>
              <a:rPr spc="-5" dirty="0"/>
              <a:t>Classifier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Summary of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095" y="629411"/>
            <a:ext cx="11521440" cy="6228715"/>
            <a:chOff x="-6095" y="629411"/>
            <a:chExt cx="11521440" cy="6228715"/>
          </a:xfrm>
        </p:grpSpPr>
        <p:sp>
          <p:nvSpPr>
            <p:cNvPr id="4" name="object 4"/>
            <p:cNvSpPr/>
            <p:nvPr/>
          </p:nvSpPr>
          <p:spPr>
            <a:xfrm>
              <a:off x="0" y="3848100"/>
              <a:ext cx="919480" cy="600710"/>
            </a:xfrm>
            <a:custGeom>
              <a:avLst/>
              <a:gdLst/>
              <a:ahLst/>
              <a:cxnLst/>
              <a:rect l="l" t="t" r="r" b="b"/>
              <a:pathLst>
                <a:path w="919480" h="600710">
                  <a:moveTo>
                    <a:pt x="618744" y="0"/>
                  </a:moveTo>
                  <a:lnTo>
                    <a:pt x="618744" y="150113"/>
                  </a:lnTo>
                  <a:lnTo>
                    <a:pt x="0" y="150113"/>
                  </a:lnTo>
                  <a:lnTo>
                    <a:pt x="0" y="450342"/>
                  </a:lnTo>
                  <a:lnTo>
                    <a:pt x="618744" y="450342"/>
                  </a:lnTo>
                  <a:lnTo>
                    <a:pt x="618744" y="600456"/>
                  </a:lnTo>
                  <a:lnTo>
                    <a:pt x="918972" y="300227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48100"/>
              <a:ext cx="919480" cy="600710"/>
            </a:xfrm>
            <a:custGeom>
              <a:avLst/>
              <a:gdLst/>
              <a:ahLst/>
              <a:cxnLst/>
              <a:rect l="l" t="t" r="r" b="b"/>
              <a:pathLst>
                <a:path w="919480" h="600710">
                  <a:moveTo>
                    <a:pt x="0" y="150113"/>
                  </a:moveTo>
                  <a:lnTo>
                    <a:pt x="618744" y="150113"/>
                  </a:lnTo>
                  <a:lnTo>
                    <a:pt x="618744" y="0"/>
                  </a:lnTo>
                  <a:lnTo>
                    <a:pt x="918972" y="300227"/>
                  </a:lnTo>
                  <a:lnTo>
                    <a:pt x="618744" y="600456"/>
                  </a:lnTo>
                  <a:lnTo>
                    <a:pt x="618744" y="450342"/>
                  </a:lnTo>
                  <a:lnTo>
                    <a:pt x="0" y="450342"/>
                  </a:lnTo>
                  <a:lnTo>
                    <a:pt x="0" y="1501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4856" y="264871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1643" y="629411"/>
              <a:ext cx="10553700" cy="62285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Summary of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916" y="816863"/>
            <a:ext cx="9859010" cy="6041390"/>
            <a:chOff x="851916" y="816863"/>
            <a:chExt cx="9859010" cy="6041390"/>
          </a:xfrm>
        </p:grpSpPr>
        <p:sp>
          <p:nvSpPr>
            <p:cNvPr id="4" name="object 4"/>
            <p:cNvSpPr/>
            <p:nvPr/>
          </p:nvSpPr>
          <p:spPr>
            <a:xfrm>
              <a:off x="5324856" y="264871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916" y="816863"/>
              <a:ext cx="9858756" cy="6041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9039"/>
            <a:ext cx="431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Times New Roman"/>
                <a:cs typeface="Times New Roman"/>
              </a:rPr>
              <a:t>Future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Improvements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86332"/>
            <a:ext cx="9697720" cy="437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More techniques can be explored for </a:t>
            </a:r>
            <a:r>
              <a:rPr sz="2400" spc="-5" dirty="0">
                <a:latin typeface="Times New Roman"/>
                <a:cs typeface="Times New Roman"/>
              </a:rPr>
              <a:t>sampling </a:t>
            </a:r>
            <a:r>
              <a:rPr sz="2400" dirty="0">
                <a:latin typeface="Times New Roman"/>
                <a:cs typeface="Times New Roman"/>
              </a:rPr>
              <a:t>like Over </a:t>
            </a:r>
            <a:r>
              <a:rPr sz="2400" spc="-5" dirty="0">
                <a:latin typeface="Times New Roman"/>
                <a:cs typeface="Times New Roman"/>
              </a:rPr>
              <a:t>sampling,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SMOTE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37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In depth analysis for outlier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37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Explore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techniques for feature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700">
              <a:latin typeface="Times New Roman"/>
              <a:cs typeface="Times New Roman"/>
            </a:endParaRPr>
          </a:p>
          <a:p>
            <a:pPr marL="255270" indent="-243204">
              <a:lnSpc>
                <a:spcPts val="2735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Explore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learning </a:t>
            </a:r>
            <a:r>
              <a:rPr sz="2400" spc="-5" dirty="0">
                <a:latin typeface="Times New Roman"/>
                <a:cs typeface="Times New Roman"/>
              </a:rPr>
              <a:t>algorithms </a:t>
            </a:r>
            <a:r>
              <a:rPr sz="2400" dirty="0">
                <a:latin typeface="Times New Roman"/>
                <a:cs typeface="Times New Roman"/>
              </a:rPr>
              <a:t>like Random Forest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Classifier,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Support </a:t>
            </a:r>
            <a:r>
              <a:rPr sz="2400" spc="-45" dirty="0">
                <a:latin typeface="Times New Roman"/>
                <a:cs typeface="Times New Roman"/>
              </a:rPr>
              <a:t>Vector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Explore classification by changing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3255"/>
            <a:ext cx="3898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Learning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Outcomes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91" y="1443609"/>
            <a:ext cx="10405110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Dealing with </a:t>
            </a:r>
            <a:r>
              <a:rPr sz="2400" spc="-5" dirty="0">
                <a:latin typeface="Times New Roman"/>
                <a:cs typeface="Times New Roman"/>
              </a:rPr>
              <a:t>imbalanced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7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Learned analyzing and processing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7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Implemented </a:t>
            </a:r>
            <a:r>
              <a:rPr sz="2400" dirty="0">
                <a:latin typeface="Times New Roman"/>
                <a:cs typeface="Times New Roman"/>
              </a:rPr>
              <a:t>and interpreted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visualizations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4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Implemented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learning algorithm and evaluated their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performances  </a:t>
            </a:r>
            <a:r>
              <a:rPr sz="2400" dirty="0">
                <a:latin typeface="Times New Roman"/>
                <a:cs typeface="Times New Roman"/>
              </a:rPr>
              <a:t>based on </a:t>
            </a:r>
            <a:r>
              <a:rPr sz="2400" spc="-5" dirty="0">
                <a:latin typeface="Times New Roman"/>
                <a:cs typeface="Times New Roman"/>
              </a:rPr>
              <a:t>various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65" dirty="0"/>
              <a:t> </a:t>
            </a:r>
            <a:r>
              <a:rPr spc="-1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353" y="117805"/>
            <a:ext cx="195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893" y="735584"/>
            <a:ext cx="9475470" cy="539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Overview: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dataset contains credit card transactions </a:t>
            </a:r>
            <a:r>
              <a:rPr sz="2400" spc="-5" dirty="0">
                <a:latin typeface="Times New Roman"/>
                <a:cs typeface="Times New Roman"/>
              </a:rPr>
              <a:t>in September 2013 by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European  </a:t>
            </a:r>
            <a:r>
              <a:rPr sz="2400" dirty="0">
                <a:latin typeface="Times New Roman"/>
                <a:cs typeface="Times New Roman"/>
              </a:rPr>
              <a:t>cardholders.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Purpose: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The goal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detect fraudulent and non </a:t>
            </a:r>
            <a:r>
              <a:rPr sz="2400" spc="-5" dirty="0">
                <a:latin typeface="Times New Roman"/>
                <a:cs typeface="Times New Roman"/>
              </a:rPr>
              <a:t>fraudulent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Objectives:</a:t>
            </a:r>
            <a:endParaRPr sz="2800" dirty="0">
              <a:latin typeface="Times New Roman"/>
              <a:cs typeface="Times New Roman"/>
            </a:endParaRPr>
          </a:p>
          <a:p>
            <a:pPr marL="342265" indent="-3302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4290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</a:p>
          <a:p>
            <a:pPr marL="342900" indent="-330835">
              <a:lnSpc>
                <a:spcPct val="100000"/>
              </a:lnSpc>
              <a:buAutoNum type="arabicPlain"/>
              <a:tabLst>
                <a:tab pos="3435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  <a:p>
            <a:pPr marL="342265" indent="-330200">
              <a:lnSpc>
                <a:spcPct val="100000"/>
              </a:lnSpc>
              <a:buAutoNum type="arabicPlain"/>
              <a:tabLst>
                <a:tab pos="34290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Preprocessing</a:t>
            </a:r>
          </a:p>
          <a:p>
            <a:pPr marL="342265" indent="-330200">
              <a:lnSpc>
                <a:spcPct val="100000"/>
              </a:lnSpc>
              <a:buAutoNum type="arabicPlain"/>
              <a:tabLst>
                <a:tab pos="3429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Model Implementation</a:t>
            </a:r>
            <a:endParaRPr sz="2400" dirty="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buAutoNum type="arabicPlain"/>
              <a:tabLst>
                <a:tab pos="343535" algn="l"/>
              </a:tabLst>
            </a:pPr>
            <a:r>
              <a:rPr sz="2400" dirty="0">
                <a:latin typeface="Times New Roman"/>
                <a:cs typeface="Times New Roman"/>
              </a:rPr>
              <a:t>Future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Improvements</a:t>
            </a:r>
            <a:endParaRPr sz="2400" dirty="0">
              <a:latin typeface="Times New Roman"/>
              <a:cs typeface="Times New Roman"/>
            </a:endParaRPr>
          </a:p>
          <a:p>
            <a:pPr marL="342265" indent="-33020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34290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Outcomes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32359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6484D"/>
                </a:solidFill>
                <a:latin typeface="Times New Roman"/>
                <a:cs typeface="Times New Roman"/>
              </a:rPr>
              <a:t>Overview </a:t>
            </a:r>
            <a:r>
              <a:rPr sz="3600" dirty="0">
                <a:solidFill>
                  <a:srgbClr val="46484D"/>
                </a:solidFill>
                <a:latin typeface="Times New Roman"/>
                <a:cs typeface="Times New Roman"/>
              </a:rPr>
              <a:t>of</a:t>
            </a:r>
            <a:r>
              <a:rPr sz="3600" spc="-55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6484D"/>
                </a:solidFill>
                <a:latin typeface="Times New Roman"/>
                <a:cs typeface="Times New Roman"/>
              </a:rPr>
              <a:t>Dataset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312545"/>
            <a:ext cx="1057084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This dataset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28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numerical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input variables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result of a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PCA</a:t>
            </a:r>
            <a:r>
              <a:rPr sz="2400" spc="-210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transformation.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6484D"/>
              </a:buClr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other inputs that have not been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transformed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are </a:t>
            </a:r>
            <a:r>
              <a:rPr sz="2400" spc="-20" dirty="0">
                <a:solidFill>
                  <a:srgbClr val="46484D"/>
                </a:solidFill>
                <a:latin typeface="Times New Roman"/>
                <a:cs typeface="Times New Roman"/>
              </a:rPr>
              <a:t>'Time'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and</a:t>
            </a:r>
            <a:r>
              <a:rPr sz="2400" spc="-70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'Amount’.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6484D"/>
              </a:buClr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marR="19367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variable </a:t>
            </a:r>
            <a:r>
              <a:rPr sz="2400" spc="-20" dirty="0">
                <a:solidFill>
                  <a:srgbClr val="46484D"/>
                </a:solidFill>
                <a:latin typeface="Times New Roman"/>
                <a:cs typeface="Times New Roman"/>
              </a:rPr>
              <a:t>'Time'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contains the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seconds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elapsed between each transaction and</a:t>
            </a:r>
            <a:r>
              <a:rPr sz="2400" spc="-170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first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transaction in the</a:t>
            </a:r>
            <a:r>
              <a:rPr sz="2400" spc="-55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6484D"/>
              </a:buClr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variable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‘Amount'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is the transaction</a:t>
            </a:r>
            <a:r>
              <a:rPr sz="2400" spc="-215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Amount.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6484D"/>
              </a:buClr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variable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'Class' is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the response variable and it takes value 1 in case of 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fraud</a:t>
            </a:r>
            <a:r>
              <a:rPr sz="2400" spc="-195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and  0</a:t>
            </a:r>
            <a:r>
              <a:rPr sz="2400" spc="-5" dirty="0">
                <a:solidFill>
                  <a:srgbClr val="4648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84D"/>
                </a:solidFill>
                <a:latin typeface="Times New Roman"/>
                <a:cs typeface="Times New Roman"/>
              </a:rPr>
              <a:t>otherwise.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98552"/>
            <a:ext cx="647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Data Analysis and Data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Cleaning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620013"/>
            <a:ext cx="7441565" cy="59569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spc="-5" dirty="0">
                <a:latin typeface="Times New Roman"/>
                <a:cs typeface="Times New Roman"/>
              </a:rPr>
              <a:t>Simple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checkpoints: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Missing values- checked for </a:t>
            </a:r>
            <a:r>
              <a:rPr sz="2400" spc="-5" dirty="0">
                <a:latin typeface="Times New Roman"/>
                <a:cs typeface="Times New Roman"/>
              </a:rPr>
              <a:t>missing </a:t>
            </a:r>
            <a:r>
              <a:rPr sz="2400" dirty="0">
                <a:latin typeface="Times New Roman"/>
                <a:cs typeface="Times New Roman"/>
              </a:rPr>
              <a:t>values 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Unique values- checked for unique values of transaction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Statistical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Analysis:</a:t>
            </a:r>
            <a:endParaRPr sz="2400">
              <a:latin typeface="Times New Roman"/>
              <a:cs typeface="Times New Roman"/>
            </a:endParaRPr>
          </a:p>
          <a:p>
            <a:pPr marL="241300" marR="2409190" indent="-228600">
              <a:lnSpc>
                <a:spcPct val="124600"/>
              </a:lnSpc>
              <a:spcBef>
                <a:spcPts val="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There is no </a:t>
            </a:r>
            <a:r>
              <a:rPr sz="2400" spc="-5" dirty="0">
                <a:latin typeface="Times New Roman"/>
                <a:cs typeface="Times New Roman"/>
              </a:rPr>
              <a:t>metadata </a:t>
            </a:r>
            <a:r>
              <a:rPr sz="2400" dirty="0">
                <a:latin typeface="Times New Roman"/>
                <a:cs typeface="Times New Roman"/>
              </a:rPr>
              <a:t>about 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  features provided,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pre-analysis or  feature study could </a:t>
            </a:r>
            <a:r>
              <a:rPr sz="2400" spc="-5" dirty="0">
                <a:latin typeface="Times New Roman"/>
                <a:cs typeface="Times New Roman"/>
              </a:rPr>
              <a:t>not 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done.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 transaction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is relatively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small.</a:t>
            </a:r>
            <a:endParaRPr sz="2400">
              <a:latin typeface="Times New Roman"/>
              <a:cs typeface="Times New Roman"/>
            </a:endParaRPr>
          </a:p>
          <a:p>
            <a:pPr marL="255904" marR="2689225" indent="-255904">
              <a:lnSpc>
                <a:spcPts val="3590"/>
              </a:lnSpc>
              <a:spcBef>
                <a:spcPts val="23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mean </a:t>
            </a:r>
            <a:r>
              <a:rPr sz="2400" dirty="0">
                <a:latin typeface="Times New Roman"/>
                <a:cs typeface="Times New Roman"/>
              </a:rPr>
              <a:t>of all the </a:t>
            </a:r>
            <a:r>
              <a:rPr sz="2400" spc="-5" dirty="0">
                <a:latin typeface="Times New Roman"/>
                <a:cs typeface="Times New Roman"/>
              </a:rPr>
              <a:t>amounts made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approximately USD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88.</a:t>
            </a:r>
            <a:endParaRPr sz="2400">
              <a:latin typeface="Times New Roman"/>
              <a:cs typeface="Times New Roman"/>
            </a:endParaRPr>
          </a:p>
          <a:p>
            <a:pPr marL="255904" marR="2713355" indent="-255904">
              <a:lnSpc>
                <a:spcPts val="3590"/>
              </a:lnSpc>
              <a:spcBef>
                <a:spcPts val="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transaction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USD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25691.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7739" y="2143566"/>
            <a:ext cx="5601061" cy="4208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91" y="0"/>
            <a:ext cx="361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Data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Visualization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6114" y="795854"/>
            <a:ext cx="5293919" cy="3527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191" y="4434966"/>
            <a:ext cx="11576685" cy="2362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95"/>
              </a:spcBef>
            </a:pPr>
            <a:r>
              <a:rPr sz="2400" b="1" dirty="0">
                <a:latin typeface="Times New Roman"/>
                <a:cs typeface="Times New Roman"/>
              </a:rPr>
              <a:t>Observations: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4471C4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PCA transformed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features are</a:t>
            </a:r>
            <a:r>
              <a:rPr sz="24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scaled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4471C4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Amount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input are not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scaled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4471C4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  <a:tab pos="775970" algn="l"/>
                <a:tab pos="1280160" algn="l"/>
                <a:tab pos="1675130" algn="l"/>
                <a:tab pos="2197735" algn="l"/>
                <a:tab pos="2787650" algn="l"/>
                <a:tab pos="3342640" algn="l"/>
                <a:tab pos="3965575" algn="l"/>
                <a:tab pos="4723765" algn="l"/>
                <a:tab pos="5142865" algn="l"/>
                <a:tab pos="5680710" algn="l"/>
                <a:tab pos="8293100" algn="l"/>
                <a:tab pos="8830945" algn="l"/>
                <a:tab pos="9453245" algn="l"/>
                <a:tab pos="10414635" algn="l"/>
                <a:tab pos="1102106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	fig	2.	w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can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ost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of	the	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ctions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99.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%)	are	non	–fraud	and	very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few(0.172%)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fraud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756" y="679704"/>
            <a:ext cx="5791200" cy="3858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11" y="102234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Data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Preprocessing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111" y="603932"/>
            <a:ext cx="10781030" cy="23069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latin typeface="Times New Roman"/>
                <a:cs typeface="Times New Roman"/>
              </a:rPr>
              <a:t>Scaling: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observed from </a:t>
            </a:r>
            <a:r>
              <a:rPr sz="2400" spc="-5" dirty="0">
                <a:latin typeface="Times New Roman"/>
                <a:cs typeface="Times New Roman"/>
              </a:rPr>
              <a:t>histograms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of the features are scaled except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I have scaled the </a:t>
            </a:r>
            <a:r>
              <a:rPr sz="2400" spc="-5" dirty="0">
                <a:latin typeface="Times New Roman"/>
                <a:cs typeface="Times New Roman"/>
              </a:rPr>
              <a:t>Amount column </a:t>
            </a:r>
            <a:r>
              <a:rPr sz="2400" dirty="0">
                <a:latin typeface="Times New Roman"/>
                <a:cs typeface="Times New Roman"/>
              </a:rPr>
              <a:t>and created </a:t>
            </a:r>
            <a:r>
              <a:rPr sz="2400" spc="-5" dirty="0">
                <a:latin typeface="Times New Roman"/>
                <a:cs typeface="Times New Roman"/>
              </a:rPr>
              <a:t>new column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norm_amount</a:t>
            </a:r>
            <a:endParaRPr sz="2400">
              <a:latin typeface="Times New Roman"/>
              <a:cs typeface="Times New Roman"/>
            </a:endParaRPr>
          </a:p>
          <a:p>
            <a:pPr marL="330835" indent="-318770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331470" algn="l"/>
              </a:tabLst>
            </a:pPr>
            <a:r>
              <a:rPr sz="2400" dirty="0">
                <a:latin typeface="Times New Roman"/>
                <a:cs typeface="Times New Roman"/>
              </a:rPr>
              <a:t>Dropped </a:t>
            </a:r>
            <a:r>
              <a:rPr sz="2400" spc="-25" dirty="0">
                <a:latin typeface="Times New Roman"/>
                <a:cs typeface="Times New Roman"/>
              </a:rPr>
              <a:t>Time, </a:t>
            </a:r>
            <a:r>
              <a:rPr sz="2400" spc="-5" dirty="0">
                <a:latin typeface="Times New Roman"/>
                <a:cs typeface="Times New Roman"/>
              </a:rPr>
              <a:t>Amount, ID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fig. 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see number </a:t>
            </a:r>
            <a:r>
              <a:rPr sz="2400" dirty="0">
                <a:latin typeface="Times New Roman"/>
                <a:cs typeface="Times New Roman"/>
              </a:rPr>
              <a:t>of transactions </a:t>
            </a:r>
            <a:r>
              <a:rPr sz="2400" spc="-5" dirty="0">
                <a:latin typeface="Times New Roman"/>
                <a:cs typeface="Times New Roman"/>
              </a:rPr>
              <a:t>v/s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Fraud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Non- </a:t>
            </a:r>
            <a:r>
              <a:rPr sz="2400" dirty="0">
                <a:latin typeface="Times New Roman"/>
                <a:cs typeface="Times New Roman"/>
              </a:rPr>
              <a:t>Fraud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4" y="3423213"/>
            <a:ext cx="10329462" cy="3434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988" y="1140967"/>
            <a:ext cx="589153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Need </a:t>
            </a:r>
            <a:r>
              <a:rPr sz="2400" b="1" dirty="0">
                <a:latin typeface="Times New Roman"/>
                <a:cs typeface="Times New Roman"/>
              </a:rPr>
              <a:t>of sampling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Fit </a:t>
            </a:r>
            <a:r>
              <a:rPr sz="2400" dirty="0">
                <a:latin typeface="Times New Roman"/>
                <a:cs typeface="Times New Roman"/>
              </a:rPr>
              <a:t>logistic regression on </a:t>
            </a:r>
            <a:r>
              <a:rPr sz="2400" spc="-5" dirty="0">
                <a:latin typeface="Times New Roman"/>
                <a:cs typeface="Times New Roman"/>
              </a:rPr>
              <a:t>imbalanced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Got </a:t>
            </a:r>
            <a:r>
              <a:rPr sz="2400" dirty="0">
                <a:latin typeface="Times New Roman"/>
                <a:cs typeface="Times New Roman"/>
              </a:rPr>
              <a:t>accuracy of 99.9% But </a:t>
            </a:r>
            <a:r>
              <a:rPr sz="2400" spc="-35" dirty="0">
                <a:latin typeface="Times New Roman"/>
                <a:cs typeface="Times New Roman"/>
              </a:rPr>
              <a:t>it’s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  <a:p>
            <a:pPr marL="356235" marR="241300" indent="-3562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of the labels 0, even random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guess  </a:t>
            </a:r>
            <a:r>
              <a:rPr sz="2400" dirty="0">
                <a:latin typeface="Times New Roman"/>
                <a:cs typeface="Times New Roman"/>
              </a:rPr>
              <a:t>gives 99%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317500" marR="5080" indent="-3054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So use </a:t>
            </a:r>
            <a:r>
              <a:rPr sz="2400" dirty="0">
                <a:latin typeface="Times New Roman"/>
                <a:cs typeface="Times New Roman"/>
              </a:rPr>
              <a:t>Recall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accuracy </a:t>
            </a:r>
            <a:r>
              <a:rPr sz="2400" spc="-5" dirty="0">
                <a:latin typeface="Times New Roman"/>
                <a:cs typeface="Times New Roman"/>
              </a:rPr>
              <a:t>measure </a:t>
            </a:r>
            <a:r>
              <a:rPr sz="2400" dirty="0">
                <a:latin typeface="Times New Roman"/>
                <a:cs typeface="Times New Roman"/>
              </a:rPr>
              <a:t>which  </a:t>
            </a:r>
            <a:r>
              <a:rPr sz="2400" spc="-5" dirty="0">
                <a:latin typeface="Times New Roman"/>
                <a:cs typeface="Times New Roman"/>
              </a:rPr>
              <a:t>measures </a:t>
            </a:r>
            <a:r>
              <a:rPr sz="2400" dirty="0">
                <a:latin typeface="Times New Roman"/>
                <a:cs typeface="Times New Roman"/>
              </a:rPr>
              <a:t>the ability of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to predict right 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given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Recall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64.814%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988" y="284429"/>
            <a:ext cx="3808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Preprocessing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8402" y="1543811"/>
            <a:ext cx="5399865" cy="3317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891" y="1140967"/>
            <a:ext cx="104235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Under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sampling: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Under </a:t>
            </a:r>
            <a:r>
              <a:rPr sz="2400" spc="-5" dirty="0">
                <a:latin typeface="Times New Roman"/>
                <a:cs typeface="Times New Roman"/>
              </a:rPr>
              <a:t>sampling is </a:t>
            </a:r>
            <a:r>
              <a:rPr sz="2400" dirty="0">
                <a:latin typeface="Times New Roman"/>
                <a:cs typeface="Times New Roman"/>
              </a:rPr>
              <a:t>one of the techniques used for handling class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imbalance.</a:t>
            </a:r>
            <a:endParaRPr sz="2400">
              <a:latin typeface="Times New Roman"/>
              <a:cs typeface="Times New Roman"/>
            </a:endParaRPr>
          </a:p>
          <a:p>
            <a:pPr marL="355600" marR="4826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this technique,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under </a:t>
            </a:r>
            <a:r>
              <a:rPr sz="2400" spc="-5" dirty="0">
                <a:latin typeface="Times New Roman"/>
                <a:cs typeface="Times New Roman"/>
              </a:rPr>
              <a:t>sample majority </a:t>
            </a:r>
            <a:r>
              <a:rPr sz="2400" dirty="0">
                <a:latin typeface="Times New Roman"/>
                <a:cs typeface="Times New Roman"/>
              </a:rPr>
              <a:t>class to </a:t>
            </a:r>
            <a:r>
              <a:rPr sz="2400" spc="-5" dirty="0">
                <a:latin typeface="Times New Roman"/>
                <a:cs typeface="Times New Roman"/>
              </a:rPr>
              <a:t>match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class and 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sure that the training data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equal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fraud and non-fraud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samples.</a:t>
            </a:r>
            <a:endParaRPr sz="2400">
              <a:latin typeface="Times New Roman"/>
              <a:cs typeface="Times New Roman"/>
            </a:endParaRPr>
          </a:p>
          <a:p>
            <a:pPr marL="311150" marR="5080" indent="-299085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In the fig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see </a:t>
            </a:r>
            <a:r>
              <a:rPr sz="2400" dirty="0">
                <a:latin typeface="Times New Roman"/>
                <a:cs typeface="Times New Roman"/>
              </a:rPr>
              <a:t>that training dataset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equal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fraud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non-fraud  </a:t>
            </a:r>
            <a:r>
              <a:rPr sz="2400" spc="-10" dirty="0">
                <a:latin typeface="Times New Roman"/>
                <a:cs typeface="Times New Roman"/>
              </a:rPr>
              <a:t>Transactions.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891" y="284429"/>
            <a:ext cx="3807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Preprocessing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9000" y="3413322"/>
            <a:ext cx="5842448" cy="3375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11048"/>
            <a:ext cx="340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Feature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Selection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930701"/>
            <a:ext cx="5752465" cy="41344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latin typeface="Times New Roman"/>
                <a:cs typeface="Times New Roman"/>
              </a:rPr>
              <a:t>Filter Method </a:t>
            </a:r>
            <a:r>
              <a:rPr sz="2400" b="1" spc="-5" dirty="0">
                <a:latin typeface="Times New Roman"/>
                <a:cs typeface="Times New Roman"/>
              </a:rPr>
              <a:t>using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correlation: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try to correlate class and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317500" marR="5080">
              <a:lnSpc>
                <a:spcPct val="124600"/>
              </a:lnSpc>
            </a:pP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imbalanced </a:t>
            </a:r>
            <a:r>
              <a:rPr sz="2400" dirty="0">
                <a:latin typeface="Times New Roman"/>
                <a:cs typeface="Times New Roman"/>
              </a:rPr>
              <a:t>dataset then it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 of no  use because we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not see true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correlations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features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result.</a:t>
            </a:r>
            <a:endParaRPr sz="2400">
              <a:latin typeface="Times New Roman"/>
              <a:cs typeface="Times New Roman"/>
            </a:endParaRPr>
          </a:p>
          <a:p>
            <a:pPr marL="255904" marR="292735" indent="-255904">
              <a:lnSpc>
                <a:spcPts val="3590"/>
              </a:lnSpc>
              <a:spcBef>
                <a:spcPts val="23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30" dirty="0">
                <a:latin typeface="Times New Roman"/>
                <a:cs typeface="Times New Roman"/>
              </a:rPr>
              <a:t>Try </a:t>
            </a:r>
            <a:r>
              <a:rPr sz="2400" dirty="0">
                <a:latin typeface="Times New Roman"/>
                <a:cs typeface="Times New Roman"/>
              </a:rPr>
              <a:t>correlating class and features on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  </a:t>
            </a:r>
            <a:r>
              <a:rPr sz="2400" spc="-5" dirty="0">
                <a:latin typeface="Times New Roman"/>
                <a:cs typeface="Times New Roman"/>
              </a:rPr>
              <a:t>sampled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4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Fitted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with best possible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But it resulted in poor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9883" y="543307"/>
            <a:ext cx="5706104" cy="5966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756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Times New Roman</vt:lpstr>
      <vt:lpstr>Trebuchet MS</vt:lpstr>
      <vt:lpstr>Wingdings</vt:lpstr>
      <vt:lpstr>Parallax</vt:lpstr>
      <vt:lpstr>Credit Card Fraud Detection  Model</vt:lpstr>
      <vt:lpstr>Summary</vt:lpstr>
      <vt:lpstr>Overview of Dataset</vt:lpstr>
      <vt:lpstr>Data Analysis and Data Cleaning</vt:lpstr>
      <vt:lpstr>Data Visualization</vt:lpstr>
      <vt:lpstr>Data Preprocessing</vt:lpstr>
      <vt:lpstr>Data Preprocessing</vt:lpstr>
      <vt:lpstr>Data Preprocessing</vt:lpstr>
      <vt:lpstr>Feature Selection</vt:lpstr>
      <vt:lpstr>Box plots</vt:lpstr>
      <vt:lpstr>Outliers</vt:lpstr>
      <vt:lpstr>Model Implementation</vt:lpstr>
      <vt:lpstr>Summary of models</vt:lpstr>
      <vt:lpstr>Summary of models</vt:lpstr>
      <vt:lpstr>Future Improvements</vt:lpstr>
      <vt:lpstr>Learning Outcomes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Model      Instructor-  Ebrahim Nasrabadi  Submitted by- Sayali Walke</dc:title>
  <dc:creator>Sayali Shankarrao Walke</dc:creator>
  <cp:lastModifiedBy>Dinesh chandra</cp:lastModifiedBy>
  <cp:revision>1</cp:revision>
  <dcterms:created xsi:type="dcterms:W3CDTF">2022-07-14T13:38:06Z</dcterms:created>
  <dcterms:modified xsi:type="dcterms:W3CDTF">2022-07-14T13:55:27Z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2022-07-14T00:00:00Z</vt:filetime>
  </property>
</Properties>
</file>