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4" r:id="rId2"/>
    <p:sldId id="283" r:id="rId3"/>
    <p:sldId id="304" r:id="rId4"/>
    <p:sldId id="305" r:id="rId5"/>
    <p:sldId id="284" r:id="rId6"/>
    <p:sldId id="285" r:id="rId7"/>
    <p:sldId id="287" r:id="rId8"/>
    <p:sldId id="286" r:id="rId9"/>
    <p:sldId id="288" r:id="rId10"/>
    <p:sldId id="289" r:id="rId11"/>
    <p:sldId id="290" r:id="rId12"/>
    <p:sldId id="291" r:id="rId13"/>
    <p:sldId id="292" r:id="rId14"/>
    <p:sldId id="302" r:id="rId15"/>
    <p:sldId id="303" r:id="rId16"/>
    <p:sldId id="296" r:id="rId17"/>
    <p:sldId id="300" r:id="rId18"/>
    <p:sldId id="301" r:id="rId19"/>
    <p:sldId id="299" r:id="rId20"/>
    <p:sldId id="281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EEF0"/>
    <a:srgbClr val="52CBBE"/>
    <a:srgbClr val="FEC630"/>
    <a:srgbClr val="FF5969"/>
    <a:srgbClr val="5D7373"/>
    <a:srgbClr val="00A0A8"/>
    <a:srgbClr val="52C9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71" autoAdjust="0"/>
    <p:restoredTop sz="95508" autoAdjust="0"/>
  </p:normalViewPr>
  <p:slideViewPr>
    <p:cSldViewPr snapToGrid="0">
      <p:cViewPr varScale="1">
        <p:scale>
          <a:sx n="100" d="100"/>
          <a:sy n="100" d="100"/>
        </p:scale>
        <p:origin x="624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A52F81-BE5A-4104-91F2-B6017305CD90}" type="datetimeFigureOut">
              <a:rPr lang="en-US" smtClean="0"/>
              <a:pPr/>
              <a:t>5/3/19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3F260D-D838-4483-86FC-612D78C9A3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011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03.05.19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03.05.19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03.05.19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03.05.19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03.05.19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03.05.19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03.05.19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03.05.19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03.05.19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9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03.05.19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03.05.19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pPr/>
              <a:t>03.05.19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gi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gi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=""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6146245" y="4645928"/>
            <a:ext cx="2766704" cy="469714"/>
            <a:chOff x="4679586" y="878988"/>
            <a:chExt cx="1183847" cy="198043"/>
          </a:xfrm>
        </p:grpSpPr>
        <p:sp>
          <p:nvSpPr>
            <p:cNvPr id="52" name="Oval 51">
              <a:extLst>
                <a:ext uri="{FF2B5EF4-FFF2-40B4-BE49-F238E27FC236}">
                  <a16:creationId xmlns=""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=""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=""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=""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5672933" y="886531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4155264" y="3489118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 smtClean="0">
                <a:solidFill>
                  <a:srgbClr val="C00000"/>
                </a:solidFill>
                <a:latin typeface="Tw Cen MT" panose="020B0602020104020603" pitchFamily="34" charset="0"/>
              </a:rPr>
              <a:t>T - Rex</a:t>
            </a:r>
            <a:endParaRPr lang="en-US" sz="4100" dirty="0">
              <a:solidFill>
                <a:srgbClr val="C00000"/>
              </a:solidFill>
              <a:latin typeface="Tw Cen MT" panose="020B0602020104020603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8475086" y="-20379"/>
            <a:ext cx="12573495" cy="6858000"/>
            <a:chOff x="-290920" y="0"/>
            <a:chExt cx="12573495" cy="6858000"/>
          </a:xfrm>
        </p:grpSpPr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1074474"/>
              <a:ext cx="1201646" cy="3623885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437587" y="2410230"/>
              <a:ext cx="30436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Composite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=""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7912089" y="-20379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=""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1074478"/>
              <a:ext cx="1131195" cy="362388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Picture 27">
              <a:extLst>
                <a:ext uri="{FF2B5EF4-FFF2-40B4-BE49-F238E27FC236}">
                  <a16:creationId xmlns=""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6891688" y="-12736"/>
            <a:ext cx="9885811" cy="6858000"/>
            <a:chOff x="491575" y="0"/>
            <a:chExt cx="10030857" cy="6858000"/>
          </a:xfrm>
        </p:grpSpPr>
        <p:sp>
          <p:nvSpPr>
            <p:cNvPr id="30" name="Rectangle 29">
              <a:extLst>
                <a:ext uri="{FF2B5EF4-FFF2-40B4-BE49-F238E27FC236}">
                  <a16:creationId xmlns=""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5254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=""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1066833"/>
              <a:ext cx="1141705" cy="3631525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8562431" y="2484753"/>
              <a:ext cx="3264187" cy="655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Observer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=""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38" name="Picture 37">
            <a:extLst>
              <a:ext uri="{FF2B5EF4-FFF2-40B4-BE49-F238E27FC236}">
                <a16:creationId xmlns="" xmlns:a16="http://schemas.microsoft.com/office/drawing/2014/main" id="{6FA13E8D-3FCC-4EC2-BD8C-6CE7CA0ECD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518760" y="3216908"/>
            <a:ext cx="530600" cy="53060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=""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6785954" y="-23656"/>
            <a:ext cx="9330650" cy="6858000"/>
            <a:chOff x="718505" y="-1"/>
            <a:chExt cx="8772755" cy="6858000"/>
          </a:xfrm>
        </p:grpSpPr>
        <p:sp>
          <p:nvSpPr>
            <p:cNvPr id="41" name="Rectangle 40">
              <a:extLst>
                <a:ext uri="{FF2B5EF4-FFF2-40B4-BE49-F238E27FC236}">
                  <a16:creationId xmlns=""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327530" y="1105764"/>
              <a:ext cx="1089884" cy="360606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7556576" y="2558027"/>
              <a:ext cx="3256660" cy="612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Command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=""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8524527" y="60849"/>
            <a:ext cx="10463333" cy="6878374"/>
            <a:chOff x="-9354446" y="53079"/>
            <a:chExt cx="9923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=""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54446" y="53079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1331658" y="2612883"/>
              <a:ext cx="3178883" cy="6129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Command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=""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29763975-53FA-4EDE-8050-ED50B87012C9}"/>
              </a:ext>
            </a:extLst>
          </p:cNvPr>
          <p:cNvSpPr txBox="1"/>
          <p:nvPr/>
        </p:nvSpPr>
        <p:spPr>
          <a:xfrm>
            <a:off x="4015411" y="5544746"/>
            <a:ext cx="72789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5D7373"/>
                </a:solidFill>
                <a:latin typeface="Tw Cen MT" panose="020B0602020104020603" pitchFamily="34" charset="0"/>
              </a:rPr>
              <a:t>CMPE 202 </a:t>
            </a:r>
            <a:r>
              <a:rPr lang="en-US" sz="2000" dirty="0">
                <a:solidFill>
                  <a:srgbClr val="5D7373"/>
                </a:solidFill>
                <a:latin typeface="Tw Cen MT" panose="020B0602020104020603" pitchFamily="34" charset="0"/>
              </a:rPr>
              <a:t>– </a:t>
            </a:r>
            <a:r>
              <a:rPr lang="en-US" sz="2000" b="1" dirty="0"/>
              <a:t>SW Systems </a:t>
            </a:r>
            <a:r>
              <a:rPr lang="en-US" sz="2000" b="1" dirty="0" smtClean="0"/>
              <a:t>Engineering</a:t>
            </a:r>
            <a:endParaRPr lang="en-US" sz="2000" dirty="0" smtClean="0">
              <a:solidFill>
                <a:srgbClr val="5D7373"/>
              </a:solidFill>
              <a:latin typeface="Tw Cen MT" panose="020B0602020104020603" pitchFamily="34" charset="0"/>
            </a:endParaRPr>
          </a:p>
          <a:p>
            <a:pPr algn="ctr"/>
            <a:r>
              <a:rPr lang="en-US" sz="2000" dirty="0" smtClean="0">
                <a:solidFill>
                  <a:srgbClr val="5D7373"/>
                </a:solidFill>
                <a:latin typeface="Tw Cen MT" panose="020B0602020104020603" pitchFamily="34" charset="0"/>
              </a:rPr>
              <a:t>San </a:t>
            </a:r>
            <a:r>
              <a:rPr lang="en-US" sz="2000" dirty="0">
                <a:solidFill>
                  <a:srgbClr val="5D7373"/>
                </a:solidFill>
                <a:latin typeface="Tw Cen MT" panose="020B0602020104020603" pitchFamily="34" charset="0"/>
              </a:rPr>
              <a:t>Jose State University</a:t>
            </a:r>
          </a:p>
          <a:p>
            <a:pPr algn="ctr"/>
            <a:r>
              <a:rPr lang="en-US" sz="2000" dirty="0" smtClean="0">
                <a:solidFill>
                  <a:srgbClr val="5D7373"/>
                </a:solidFill>
                <a:latin typeface="Tw Cen MT" panose="020B0602020104020603" pitchFamily="34" charset="0"/>
              </a:rPr>
              <a:t>Spring </a:t>
            </a:r>
            <a:r>
              <a:rPr lang="en-US" sz="2000" dirty="0">
                <a:solidFill>
                  <a:srgbClr val="5D7373"/>
                </a:solidFill>
                <a:latin typeface="Tw Cen MT" panose="020B0602020104020603" pitchFamily="34" charset="0"/>
              </a:rPr>
              <a:t>2019</a:t>
            </a:r>
          </a:p>
          <a:p>
            <a:pPr algn="ctr"/>
            <a:endParaRPr lang="en-US" sz="2000" dirty="0">
              <a:solidFill>
                <a:srgbClr val="5D7373"/>
              </a:solidFill>
              <a:latin typeface="Tw Cen MT" panose="020B06020201040206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846" y="509815"/>
            <a:ext cx="3517900" cy="2095500"/>
          </a:xfrm>
          <a:prstGeom prst="rect">
            <a:avLst/>
          </a:prstGeom>
        </p:spPr>
      </p:pic>
      <p:sp>
        <p:nvSpPr>
          <p:cNvPr id="58" name="Freeform: Shape 74">
            <a:extLst>
              <a:ext uri="{FF2B5EF4-FFF2-40B4-BE49-F238E27FC236}">
                <a16:creationId xmlns="" xmlns:a16="http://schemas.microsoft.com/office/drawing/2014/main" id="{E5354875-74D9-4DA0-9B15-4C23A5A0EAAA}"/>
              </a:ext>
            </a:extLst>
          </p:cNvPr>
          <p:cNvSpPr/>
          <p:nvPr/>
        </p:nvSpPr>
        <p:spPr>
          <a:xfrm>
            <a:off x="778481" y="1140912"/>
            <a:ext cx="1183499" cy="3462990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0E895421-2372-4C7F-93D2-3B0353A6E7BD}"/>
              </a:ext>
            </a:extLst>
          </p:cNvPr>
          <p:cNvSpPr txBox="1"/>
          <p:nvPr/>
        </p:nvSpPr>
        <p:spPr>
          <a:xfrm rot="16200000">
            <a:off x="-54872" y="2474087"/>
            <a:ext cx="3256660" cy="651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Mediator</a:t>
            </a:r>
            <a:endParaRPr lang="en-US" sz="36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="" xmlns:a16="http://schemas.microsoft.com/office/drawing/2014/main" id="{D88F111D-10A0-4CCB-B20B-B33508AA6193}"/>
              </a:ext>
            </a:extLst>
          </p:cNvPr>
          <p:cNvSpPr/>
          <p:nvPr/>
        </p:nvSpPr>
        <p:spPr>
          <a:xfrm>
            <a:off x="9244995" y="4639716"/>
            <a:ext cx="451824" cy="451824"/>
          </a:xfrm>
          <a:prstGeom prst="ellipse">
            <a:avLst/>
          </a:prstGeom>
          <a:solidFill>
            <a:srgbClr val="00A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93EC5869-A976-4328-A864-2BB04E7E7BFC}"/>
              </a:ext>
            </a:extLst>
          </p:cNvPr>
          <p:cNvSpPr txBox="1"/>
          <p:nvPr/>
        </p:nvSpPr>
        <p:spPr>
          <a:xfrm rot="16200000">
            <a:off x="1610926" y="2447338"/>
            <a:ext cx="3264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Strategy</a:t>
            </a:r>
            <a:endParaRPr lang="en-US" sz="36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4307664" y="2677422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>
                <a:solidFill>
                  <a:srgbClr val="52CBBE"/>
                </a:solidFill>
                <a:latin typeface="Tw Cen MT" panose="020B0602020104020603" pitchFamily="34" charset="0"/>
              </a:rPr>
              <a:t>Algorithmic </a:t>
            </a:r>
            <a:r>
              <a:rPr lang="en-US" sz="4100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Traders Presents</a:t>
            </a:r>
            <a:endParaRPr lang="en-US" sz="4100" dirty="0">
              <a:solidFill>
                <a:srgbClr val="C00000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661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=""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4992791" y="5844731"/>
            <a:ext cx="1313211" cy="469714"/>
            <a:chOff x="5301522" y="878988"/>
            <a:chExt cx="561911" cy="198043"/>
          </a:xfrm>
        </p:grpSpPr>
        <p:sp>
          <p:nvSpPr>
            <p:cNvPr id="54" name="Oval 53">
              <a:extLst>
                <a:ext uri="{FF2B5EF4-FFF2-40B4-BE49-F238E27FC236}">
                  <a16:creationId xmlns=""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=""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5672933" y="886531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699514" y="756191"/>
            <a:ext cx="72789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Contributions</a:t>
            </a:r>
            <a:endParaRPr lang="en-US" sz="4100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6891688" y="-12736"/>
            <a:ext cx="9898036" cy="6858000"/>
            <a:chOff x="491575" y="0"/>
            <a:chExt cx="10043261" cy="6858000"/>
          </a:xfrm>
        </p:grpSpPr>
        <p:sp>
          <p:nvSpPr>
            <p:cNvPr id="30" name="Rectangle 29">
              <a:extLst>
                <a:ext uri="{FF2B5EF4-FFF2-40B4-BE49-F238E27FC236}">
                  <a16:creationId xmlns=""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5254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=""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1066833"/>
              <a:ext cx="1141705" cy="3631525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8574835" y="2556935"/>
              <a:ext cx="3264187" cy="655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Observer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=""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38" name="Picture 37">
            <a:extLst>
              <a:ext uri="{FF2B5EF4-FFF2-40B4-BE49-F238E27FC236}">
                <a16:creationId xmlns="" xmlns:a16="http://schemas.microsoft.com/office/drawing/2014/main" id="{6FA13E8D-3FCC-4EC2-BD8C-6CE7CA0ECD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518760" y="3216908"/>
            <a:ext cx="530600" cy="53060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=""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6785954" y="-23656"/>
            <a:ext cx="9343315" cy="6858000"/>
            <a:chOff x="718505" y="-1"/>
            <a:chExt cx="8784663" cy="6858000"/>
          </a:xfrm>
        </p:grpSpPr>
        <p:sp>
          <p:nvSpPr>
            <p:cNvPr id="41" name="Rectangle 40">
              <a:extLst>
                <a:ext uri="{FF2B5EF4-FFF2-40B4-BE49-F238E27FC236}">
                  <a16:creationId xmlns=""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327530" y="1105764"/>
              <a:ext cx="1089884" cy="360606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7568484" y="2634030"/>
              <a:ext cx="3256660" cy="612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Command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=""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8524527" y="60849"/>
            <a:ext cx="10463333" cy="6878374"/>
            <a:chOff x="-9354446" y="53079"/>
            <a:chExt cx="9923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=""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54446" y="53079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1331658" y="2612883"/>
              <a:ext cx="3178883" cy="6129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Command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=""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58" name="Freeform: Shape 74">
            <a:extLst>
              <a:ext uri="{FF2B5EF4-FFF2-40B4-BE49-F238E27FC236}">
                <a16:creationId xmlns="" xmlns:a16="http://schemas.microsoft.com/office/drawing/2014/main" id="{E5354875-74D9-4DA0-9B15-4C23A5A0EAAA}"/>
              </a:ext>
            </a:extLst>
          </p:cNvPr>
          <p:cNvSpPr/>
          <p:nvPr/>
        </p:nvSpPr>
        <p:spPr>
          <a:xfrm>
            <a:off x="778481" y="1140912"/>
            <a:ext cx="1183499" cy="3462990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0E895421-2372-4C7F-93D2-3B0353A6E7BD}"/>
              </a:ext>
            </a:extLst>
          </p:cNvPr>
          <p:cNvSpPr txBox="1"/>
          <p:nvPr/>
        </p:nvSpPr>
        <p:spPr>
          <a:xfrm rot="16200000">
            <a:off x="-79252" y="2689991"/>
            <a:ext cx="3256660" cy="651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Mediator</a:t>
            </a:r>
            <a:endParaRPr lang="en-US" sz="36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="" xmlns:a16="http://schemas.microsoft.com/office/drawing/2014/main" id="{D88F111D-10A0-4CCB-B20B-B33508AA6193}"/>
              </a:ext>
            </a:extLst>
          </p:cNvPr>
          <p:cNvSpPr/>
          <p:nvPr/>
        </p:nvSpPr>
        <p:spPr>
          <a:xfrm>
            <a:off x="6678833" y="5838266"/>
            <a:ext cx="451824" cy="451824"/>
          </a:xfrm>
          <a:prstGeom prst="ellipse">
            <a:avLst/>
          </a:prstGeom>
          <a:solidFill>
            <a:srgbClr val="00A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xmlns="" id="{2DF2BF12-40C9-445C-A8E2-39785D31675D}"/>
              </a:ext>
            </a:extLst>
          </p:cNvPr>
          <p:cNvSpPr txBox="1">
            <a:spLocks/>
          </p:cNvSpPr>
          <p:nvPr/>
        </p:nvSpPr>
        <p:spPr>
          <a:xfrm>
            <a:off x="3162412" y="1656749"/>
            <a:ext cx="7907912" cy="418151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Feature – Setup the world and added “Game Over” feature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Design Pattern – Observer</a:t>
            </a:r>
          </a:p>
          <a:p>
            <a:pPr lvl="1"/>
            <a:r>
              <a:rPr lang="en-US" dirty="0"/>
              <a:t>Current Score</a:t>
            </a:r>
          </a:p>
          <a:p>
            <a:pPr lvl="1"/>
            <a:r>
              <a:rPr lang="en-US" dirty="0" err="1"/>
              <a:t>Lifebar</a:t>
            </a:r>
            <a:endParaRPr lang="en-US" dirty="0"/>
          </a:p>
          <a:p>
            <a:r>
              <a:rPr lang="en-US" dirty="0"/>
              <a:t>Setup the observer pattern to update score of the user OR decrease life when collision of the dinosaur occurs based on the type of object.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079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57383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2709773" y="0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Observer Pattern</a:t>
            </a:r>
            <a:endParaRPr lang="en-US" sz="4100" dirty="0">
              <a:solidFill>
                <a:srgbClr val="C00000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78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2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>
            <a:extLst>
              <a:ext uri="{FF2B5EF4-FFF2-40B4-BE49-F238E27FC236}">
                <a16:creationId xmlns="" xmlns:a16="http://schemas.microsoft.com/office/drawing/2014/main" id="{85AD4D6E-2D38-486B-8F61-738D1E4773C2}"/>
              </a:ext>
            </a:extLst>
          </p:cNvPr>
          <p:cNvSpPr/>
          <p:nvPr/>
        </p:nvSpPr>
        <p:spPr>
          <a:xfrm>
            <a:off x="4024127" y="5913191"/>
            <a:ext cx="445207" cy="45182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115029" y="697388"/>
            <a:ext cx="72789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Contributions</a:t>
            </a:r>
            <a:endParaRPr lang="en-US" sz="4100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="" xmlns:a16="http://schemas.microsoft.com/office/drawing/2014/main" id="{6FA13E8D-3FCC-4EC2-BD8C-6CE7CA0ECD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518760" y="3216908"/>
            <a:ext cx="530600" cy="53060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=""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6785954" y="-23656"/>
            <a:ext cx="9343315" cy="6858000"/>
            <a:chOff x="718505" y="-1"/>
            <a:chExt cx="8784663" cy="6858000"/>
          </a:xfrm>
        </p:grpSpPr>
        <p:sp>
          <p:nvSpPr>
            <p:cNvPr id="41" name="Rectangle 40">
              <a:extLst>
                <a:ext uri="{FF2B5EF4-FFF2-40B4-BE49-F238E27FC236}">
                  <a16:creationId xmlns=""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327530" y="1105764"/>
              <a:ext cx="1089884" cy="360606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7568484" y="2634030"/>
              <a:ext cx="3256660" cy="612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Command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=""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8524527" y="60849"/>
            <a:ext cx="10463333" cy="6878374"/>
            <a:chOff x="-9354446" y="53079"/>
            <a:chExt cx="9923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=""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54446" y="53079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1331658" y="2612883"/>
              <a:ext cx="3178883" cy="6129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Command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=""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58" name="Freeform: Shape 74">
            <a:extLst>
              <a:ext uri="{FF2B5EF4-FFF2-40B4-BE49-F238E27FC236}">
                <a16:creationId xmlns="" xmlns:a16="http://schemas.microsoft.com/office/drawing/2014/main" id="{E5354875-74D9-4DA0-9B15-4C23A5A0EAAA}"/>
              </a:ext>
            </a:extLst>
          </p:cNvPr>
          <p:cNvSpPr/>
          <p:nvPr/>
        </p:nvSpPr>
        <p:spPr>
          <a:xfrm>
            <a:off x="778481" y="1140912"/>
            <a:ext cx="1183499" cy="3462990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0E895421-2372-4C7F-93D2-3B0353A6E7BD}"/>
              </a:ext>
            </a:extLst>
          </p:cNvPr>
          <p:cNvSpPr txBox="1"/>
          <p:nvPr/>
        </p:nvSpPr>
        <p:spPr>
          <a:xfrm rot="16200000">
            <a:off x="-78058" y="2609823"/>
            <a:ext cx="3256660" cy="651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Mediator</a:t>
            </a:r>
            <a:endParaRPr lang="en-US" sz="36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="" xmlns:a16="http://schemas.microsoft.com/office/drawing/2014/main" id="{D88F111D-10A0-4CCB-B20B-B33508AA6193}"/>
              </a:ext>
            </a:extLst>
          </p:cNvPr>
          <p:cNvSpPr/>
          <p:nvPr/>
        </p:nvSpPr>
        <p:spPr>
          <a:xfrm>
            <a:off x="4990140" y="5903164"/>
            <a:ext cx="451824" cy="451824"/>
          </a:xfrm>
          <a:prstGeom prst="ellipse">
            <a:avLst/>
          </a:prstGeom>
          <a:solidFill>
            <a:srgbClr val="00A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xmlns="" id="{2DF2BF12-40C9-445C-A8E2-39785D31675D}"/>
              </a:ext>
            </a:extLst>
          </p:cNvPr>
          <p:cNvSpPr txBox="1">
            <a:spLocks/>
          </p:cNvSpPr>
          <p:nvPr/>
        </p:nvSpPr>
        <p:spPr>
          <a:xfrm>
            <a:off x="2800530" y="1656749"/>
            <a:ext cx="7907912" cy="418151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Feature – Implemented </a:t>
            </a:r>
            <a:r>
              <a:rPr lang="en-US" dirty="0" err="1"/>
              <a:t>Lifebar</a:t>
            </a:r>
            <a:r>
              <a:rPr lang="en-US" dirty="0"/>
              <a:t> feature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Design Pattern – </a:t>
            </a:r>
            <a:r>
              <a:rPr lang="en-US" dirty="0" smtClean="0"/>
              <a:t>Command</a:t>
            </a:r>
          </a:p>
          <a:p>
            <a:endParaRPr lang="en-US" dirty="0"/>
          </a:p>
          <a:p>
            <a:r>
              <a:rPr lang="en-US" dirty="0"/>
              <a:t>Setup the command pattern to implement menu </a:t>
            </a:r>
            <a:r>
              <a:rPr lang="en-US" dirty="0" smtClean="0"/>
              <a:t>options at the start and end of the game.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779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8072"/>
            <a:ext cx="12192000" cy="68395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2857555" y="0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Command Pattern</a:t>
            </a:r>
            <a:endParaRPr lang="en-US" sz="4100" dirty="0">
              <a:solidFill>
                <a:srgbClr val="C00000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42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21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2620586" y="618056"/>
            <a:ext cx="72789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Contributions</a:t>
            </a:r>
            <a:endParaRPr lang="en-US" sz="4100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="" xmlns:a16="http://schemas.microsoft.com/office/drawing/2014/main" id="{6FA13E8D-3FCC-4EC2-BD8C-6CE7CA0ECD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518760" y="3216908"/>
            <a:ext cx="530600" cy="53060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8501353" y="84655"/>
            <a:ext cx="10463333" cy="6878374"/>
            <a:chOff x="-9354446" y="53079"/>
            <a:chExt cx="9923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=""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54446" y="53079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1331658" y="2612883"/>
              <a:ext cx="3178883" cy="6129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Command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=""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58" name="Freeform: Shape 74">
            <a:extLst>
              <a:ext uri="{FF2B5EF4-FFF2-40B4-BE49-F238E27FC236}">
                <a16:creationId xmlns="" xmlns:a16="http://schemas.microsoft.com/office/drawing/2014/main" id="{E5354875-74D9-4DA0-9B15-4C23A5A0EAAA}"/>
              </a:ext>
            </a:extLst>
          </p:cNvPr>
          <p:cNvSpPr/>
          <p:nvPr/>
        </p:nvSpPr>
        <p:spPr>
          <a:xfrm>
            <a:off x="778481" y="1140912"/>
            <a:ext cx="1183499" cy="3462990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0E895421-2372-4C7F-93D2-3B0353A6E7BD}"/>
              </a:ext>
            </a:extLst>
          </p:cNvPr>
          <p:cNvSpPr txBox="1"/>
          <p:nvPr/>
        </p:nvSpPr>
        <p:spPr>
          <a:xfrm rot="16200000">
            <a:off x="-78876" y="2546570"/>
            <a:ext cx="3256660" cy="651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Mediator</a:t>
            </a:r>
            <a:endParaRPr lang="en-US" sz="36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="" xmlns:a16="http://schemas.microsoft.com/office/drawing/2014/main" id="{D88F111D-10A0-4CCB-B20B-B33508AA6193}"/>
              </a:ext>
            </a:extLst>
          </p:cNvPr>
          <p:cNvSpPr/>
          <p:nvPr/>
        </p:nvSpPr>
        <p:spPr>
          <a:xfrm>
            <a:off x="4250165" y="5415882"/>
            <a:ext cx="451824" cy="451824"/>
          </a:xfrm>
          <a:prstGeom prst="ellipse">
            <a:avLst/>
          </a:prstGeom>
          <a:solidFill>
            <a:srgbClr val="00A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xmlns="" id="{2DF2BF12-40C9-445C-A8E2-39785D31675D}"/>
              </a:ext>
            </a:extLst>
          </p:cNvPr>
          <p:cNvSpPr txBox="1">
            <a:spLocks/>
          </p:cNvSpPr>
          <p:nvPr/>
        </p:nvSpPr>
        <p:spPr>
          <a:xfrm>
            <a:off x="2319675" y="1544752"/>
            <a:ext cx="7907912" cy="418151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Feature – </a:t>
            </a:r>
            <a:r>
              <a:rPr lang="en-US" dirty="0" smtClean="0"/>
              <a:t>Made the dinosaur shake feature on collision and implemented cloning of objects using </a:t>
            </a:r>
            <a:r>
              <a:rPr lang="en-US" dirty="0" smtClean="0"/>
              <a:t>Prototype </a:t>
            </a:r>
            <a:r>
              <a:rPr lang="en-US" dirty="0" smtClean="0"/>
              <a:t>pattern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Design Pattern </a:t>
            </a:r>
            <a:r>
              <a:rPr lang="en-US" smtClean="0"/>
              <a:t>– </a:t>
            </a:r>
            <a:r>
              <a:rPr lang="en-US" smtClean="0"/>
              <a:t>Mediator</a:t>
            </a:r>
          </a:p>
          <a:p>
            <a:endParaRPr lang="en-US" dirty="0"/>
          </a:p>
          <a:p>
            <a:r>
              <a:rPr lang="en-US" dirty="0"/>
              <a:t>Setup the mediator pattern to display the game info after the game completes or the level changes.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5178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68" y="637309"/>
            <a:ext cx="11521850" cy="6220691"/>
          </a:xfr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2691301" y="0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Mediator Pattern</a:t>
            </a:r>
            <a:endParaRPr lang="en-US" sz="4100" dirty="0">
              <a:solidFill>
                <a:srgbClr val="C00000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35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xmlns="" id="{2B5F8A43-101C-48C8-9354-2BC6AD4D86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20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6254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2719010" y="-157018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Class diagram - </a:t>
            </a:r>
            <a:r>
              <a:rPr lang="en-US" sz="4100" dirty="0" err="1" smtClean="0">
                <a:solidFill>
                  <a:srgbClr val="52CBBE"/>
                </a:solidFill>
                <a:latin typeface="Tw Cen MT" panose="020B0602020104020603" pitchFamily="34" charset="0"/>
              </a:rPr>
              <a:t>TRex</a:t>
            </a:r>
            <a:endParaRPr lang="en-US" sz="4100" dirty="0">
              <a:solidFill>
                <a:srgbClr val="C00000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18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=""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6166593" y="6139103"/>
            <a:ext cx="2766704" cy="469714"/>
            <a:chOff x="4679586" y="878988"/>
            <a:chExt cx="1183847" cy="198043"/>
          </a:xfrm>
        </p:grpSpPr>
        <p:sp>
          <p:nvSpPr>
            <p:cNvPr id="52" name="Oval 51">
              <a:extLst>
                <a:ext uri="{FF2B5EF4-FFF2-40B4-BE49-F238E27FC236}">
                  <a16:creationId xmlns=""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=""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=""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=""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5672933" y="886531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4219635" y="1979206"/>
            <a:ext cx="727891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u="sng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Algorithmic Traders</a:t>
            </a:r>
          </a:p>
          <a:p>
            <a:pPr algn="ctr"/>
            <a:r>
              <a:rPr lang="en-US" sz="4100" dirty="0" err="1" smtClean="0">
                <a:solidFill>
                  <a:srgbClr val="52CBBE"/>
                </a:solidFill>
                <a:latin typeface="Tw Cen MT" panose="020B0602020104020603" pitchFamily="34" charset="0"/>
              </a:rPr>
              <a:t>Pallavi</a:t>
            </a:r>
            <a:r>
              <a:rPr lang="en-US" sz="4100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 Reddy</a:t>
            </a:r>
          </a:p>
          <a:p>
            <a:pPr algn="ctr"/>
            <a:r>
              <a:rPr lang="en-US" sz="4100" dirty="0" err="1" smtClean="0">
                <a:solidFill>
                  <a:srgbClr val="52CBBE"/>
                </a:solidFill>
                <a:latin typeface="Tw Cen MT" panose="020B0602020104020603" pitchFamily="34" charset="0"/>
              </a:rPr>
              <a:t>Suyash</a:t>
            </a:r>
            <a:r>
              <a:rPr lang="en-US" sz="4100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 Srivastava</a:t>
            </a:r>
          </a:p>
          <a:p>
            <a:pPr algn="ctr"/>
            <a:r>
              <a:rPr lang="en-US" sz="4100" dirty="0" err="1" smtClean="0">
                <a:solidFill>
                  <a:srgbClr val="52CBBE"/>
                </a:solidFill>
                <a:latin typeface="Tw Cen MT" panose="020B0602020104020603" pitchFamily="34" charset="0"/>
              </a:rPr>
              <a:t>Prachi</a:t>
            </a:r>
            <a:r>
              <a:rPr lang="en-US" sz="4100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 </a:t>
            </a:r>
            <a:r>
              <a:rPr lang="en-US" sz="4100" dirty="0" err="1" smtClean="0">
                <a:solidFill>
                  <a:srgbClr val="52CBBE"/>
                </a:solidFill>
                <a:latin typeface="Tw Cen MT" panose="020B0602020104020603" pitchFamily="34" charset="0"/>
              </a:rPr>
              <a:t>Chouksey</a:t>
            </a:r>
            <a:endParaRPr lang="en-US" sz="4100" dirty="0" smtClean="0">
              <a:solidFill>
                <a:srgbClr val="52CBBE"/>
              </a:solidFill>
              <a:latin typeface="Tw Cen MT" panose="020B0602020104020603" pitchFamily="34" charset="0"/>
            </a:endParaRPr>
          </a:p>
          <a:p>
            <a:pPr algn="ctr"/>
            <a:r>
              <a:rPr lang="en-US" sz="4100" dirty="0" err="1" smtClean="0">
                <a:solidFill>
                  <a:srgbClr val="52CBBE"/>
                </a:solidFill>
                <a:latin typeface="Tw Cen MT" panose="020B0602020104020603" pitchFamily="34" charset="0"/>
              </a:rPr>
              <a:t>Laxmikant</a:t>
            </a:r>
            <a:r>
              <a:rPr lang="en-US" sz="4100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 </a:t>
            </a:r>
            <a:r>
              <a:rPr lang="en-US" sz="4100" dirty="0" err="1" smtClean="0">
                <a:solidFill>
                  <a:srgbClr val="52CBBE"/>
                </a:solidFill>
                <a:latin typeface="Tw Cen MT" panose="020B0602020104020603" pitchFamily="34" charset="0"/>
              </a:rPr>
              <a:t>Pandhare</a:t>
            </a:r>
            <a:endParaRPr lang="en-US" sz="4100" dirty="0" smtClean="0">
              <a:solidFill>
                <a:srgbClr val="52CBBE"/>
              </a:solidFill>
              <a:latin typeface="Tw Cen MT" panose="020B0602020104020603" pitchFamily="34" charset="0"/>
            </a:endParaRPr>
          </a:p>
          <a:p>
            <a:pPr algn="ctr"/>
            <a:r>
              <a:rPr lang="en-US" sz="4100" dirty="0" err="1">
                <a:solidFill>
                  <a:srgbClr val="52CBBE"/>
                </a:solidFill>
                <a:latin typeface="Tw Cen MT" panose="020B0602020104020603" pitchFamily="34" charset="0"/>
              </a:rPr>
              <a:t>Wamique</a:t>
            </a:r>
            <a:r>
              <a:rPr lang="en-US" sz="4100" dirty="0">
                <a:solidFill>
                  <a:srgbClr val="52CBBE"/>
                </a:solidFill>
                <a:latin typeface="Tw Cen MT" panose="020B0602020104020603" pitchFamily="34" charset="0"/>
              </a:rPr>
              <a:t> Ansari</a:t>
            </a:r>
          </a:p>
          <a:p>
            <a:pPr algn="ctr"/>
            <a:endParaRPr lang="en-US" sz="4100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8475086" y="-20379"/>
            <a:ext cx="12573495" cy="6858000"/>
            <a:chOff x="-290920" y="0"/>
            <a:chExt cx="12573495" cy="6858000"/>
          </a:xfrm>
        </p:grpSpPr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1074474"/>
              <a:ext cx="1201646" cy="3623885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437587" y="2410230"/>
              <a:ext cx="30436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Composite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=""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7912089" y="-20379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=""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1074478"/>
              <a:ext cx="1131195" cy="362388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Picture 27">
              <a:extLst>
                <a:ext uri="{FF2B5EF4-FFF2-40B4-BE49-F238E27FC236}">
                  <a16:creationId xmlns=""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6891688" y="-12736"/>
            <a:ext cx="9896875" cy="6858000"/>
            <a:chOff x="491575" y="0"/>
            <a:chExt cx="10042083" cy="6858000"/>
          </a:xfrm>
        </p:grpSpPr>
        <p:sp>
          <p:nvSpPr>
            <p:cNvPr id="30" name="Rectangle 29">
              <a:extLst>
                <a:ext uri="{FF2B5EF4-FFF2-40B4-BE49-F238E27FC236}">
                  <a16:creationId xmlns=""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5254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=""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1066833"/>
              <a:ext cx="1141705" cy="3631525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8573657" y="2505866"/>
              <a:ext cx="3264187" cy="655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Observer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=""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38" name="Picture 37">
            <a:extLst>
              <a:ext uri="{FF2B5EF4-FFF2-40B4-BE49-F238E27FC236}">
                <a16:creationId xmlns="" xmlns:a16="http://schemas.microsoft.com/office/drawing/2014/main" id="{6FA13E8D-3FCC-4EC2-BD8C-6CE7CA0ECD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518760" y="3216908"/>
            <a:ext cx="530600" cy="53060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=""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6785954" y="-23656"/>
            <a:ext cx="9331387" cy="6858000"/>
            <a:chOff x="718505" y="-1"/>
            <a:chExt cx="8773448" cy="6858000"/>
          </a:xfrm>
        </p:grpSpPr>
        <p:sp>
          <p:nvSpPr>
            <p:cNvPr id="41" name="Rectangle 40">
              <a:extLst>
                <a:ext uri="{FF2B5EF4-FFF2-40B4-BE49-F238E27FC236}">
                  <a16:creationId xmlns=""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327530" y="1105764"/>
              <a:ext cx="1089884" cy="360606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7557269" y="2521838"/>
              <a:ext cx="3256660" cy="612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Command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=""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8524527" y="225949"/>
            <a:ext cx="10463333" cy="6878374"/>
            <a:chOff x="-9354446" y="53079"/>
            <a:chExt cx="9923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=""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54446" y="53079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1331658" y="2612883"/>
              <a:ext cx="3178883" cy="6129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Command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=""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586" y="60849"/>
            <a:ext cx="3517900" cy="2095500"/>
          </a:xfrm>
          <a:prstGeom prst="rect">
            <a:avLst/>
          </a:prstGeom>
        </p:spPr>
      </p:pic>
      <p:sp>
        <p:nvSpPr>
          <p:cNvPr id="58" name="Freeform: Shape 74">
            <a:extLst>
              <a:ext uri="{FF2B5EF4-FFF2-40B4-BE49-F238E27FC236}">
                <a16:creationId xmlns="" xmlns:a16="http://schemas.microsoft.com/office/drawing/2014/main" id="{E5354875-74D9-4DA0-9B15-4C23A5A0EAAA}"/>
              </a:ext>
            </a:extLst>
          </p:cNvPr>
          <p:cNvSpPr/>
          <p:nvPr/>
        </p:nvSpPr>
        <p:spPr>
          <a:xfrm>
            <a:off x="778481" y="1140912"/>
            <a:ext cx="1183499" cy="3462990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0E895421-2372-4C7F-93D2-3B0353A6E7BD}"/>
              </a:ext>
            </a:extLst>
          </p:cNvPr>
          <p:cNvSpPr txBox="1"/>
          <p:nvPr/>
        </p:nvSpPr>
        <p:spPr>
          <a:xfrm rot="16200000">
            <a:off x="-92002" y="2433470"/>
            <a:ext cx="3256660" cy="651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Mediator</a:t>
            </a:r>
            <a:endParaRPr lang="en-US" sz="36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="" xmlns:a16="http://schemas.microsoft.com/office/drawing/2014/main" id="{D88F111D-10A0-4CCB-B20B-B33508AA6193}"/>
              </a:ext>
            </a:extLst>
          </p:cNvPr>
          <p:cNvSpPr/>
          <p:nvPr/>
        </p:nvSpPr>
        <p:spPr>
          <a:xfrm>
            <a:off x="9214411" y="6139103"/>
            <a:ext cx="451824" cy="451824"/>
          </a:xfrm>
          <a:prstGeom prst="ellipse">
            <a:avLst/>
          </a:prstGeom>
          <a:solidFill>
            <a:srgbClr val="00A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93EC5869-A976-4328-A864-2BB04E7E7BFC}"/>
              </a:ext>
            </a:extLst>
          </p:cNvPr>
          <p:cNvSpPr txBox="1"/>
          <p:nvPr/>
        </p:nvSpPr>
        <p:spPr>
          <a:xfrm rot="16200000">
            <a:off x="1543474" y="2501150"/>
            <a:ext cx="3264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Strategy</a:t>
            </a:r>
            <a:endParaRPr lang="en-US" sz="36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4813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="" xmlns:a16="http://schemas.microsoft.com/office/drawing/2014/main" id="{A08B0D8E-F90C-48EC-938C-EA3E6B2F7AA5}"/>
              </a:ext>
            </a:extLst>
          </p:cNvPr>
          <p:cNvSpPr/>
          <p:nvPr/>
        </p:nvSpPr>
        <p:spPr>
          <a:xfrm>
            <a:off x="3614058" y="1942936"/>
            <a:ext cx="4963884" cy="335685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39507B34-ED68-43BD-8986-F0122310D0D0}"/>
              </a:ext>
            </a:extLst>
          </p:cNvPr>
          <p:cNvSpPr/>
          <p:nvPr/>
        </p:nvSpPr>
        <p:spPr>
          <a:xfrm>
            <a:off x="4561188" y="3159696"/>
            <a:ext cx="30696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99872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27" y="932873"/>
            <a:ext cx="10889674" cy="59251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2423446" y="0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Use Case diagram</a:t>
            </a:r>
            <a:endParaRPr lang="en-US" sz="4100" dirty="0">
              <a:solidFill>
                <a:srgbClr val="C00000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87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8764"/>
            <a:ext cx="12192000" cy="63592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2746719" y="-147782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Activity diagram</a:t>
            </a:r>
            <a:endParaRPr lang="en-US" sz="4100" dirty="0">
              <a:solidFill>
                <a:srgbClr val="C00000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77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=""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6166593" y="6139103"/>
            <a:ext cx="2766704" cy="469714"/>
            <a:chOff x="4679586" y="878988"/>
            <a:chExt cx="1183847" cy="198043"/>
          </a:xfrm>
        </p:grpSpPr>
        <p:sp>
          <p:nvSpPr>
            <p:cNvPr id="52" name="Oval 51">
              <a:extLst>
                <a:ext uri="{FF2B5EF4-FFF2-40B4-BE49-F238E27FC236}">
                  <a16:creationId xmlns=""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=""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=""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=""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5672933" y="886531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4848632" y="720471"/>
            <a:ext cx="72789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Contributions</a:t>
            </a:r>
            <a:endParaRPr lang="en-US" sz="4100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8475086" y="-20379"/>
            <a:ext cx="12573495" cy="6858000"/>
            <a:chOff x="-290920" y="0"/>
            <a:chExt cx="12573495" cy="6858000"/>
          </a:xfrm>
        </p:grpSpPr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1074474"/>
              <a:ext cx="1201646" cy="3623885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437587" y="2410230"/>
              <a:ext cx="30436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Composite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=""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7912089" y="-20379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=""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1074478"/>
              <a:ext cx="1131195" cy="362388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Picture 27">
              <a:extLst>
                <a:ext uri="{FF2B5EF4-FFF2-40B4-BE49-F238E27FC236}">
                  <a16:creationId xmlns=""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6891688" y="-12736"/>
            <a:ext cx="9898036" cy="6858000"/>
            <a:chOff x="491575" y="0"/>
            <a:chExt cx="10043261" cy="6858000"/>
          </a:xfrm>
        </p:grpSpPr>
        <p:sp>
          <p:nvSpPr>
            <p:cNvPr id="30" name="Rectangle 29">
              <a:extLst>
                <a:ext uri="{FF2B5EF4-FFF2-40B4-BE49-F238E27FC236}">
                  <a16:creationId xmlns=""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5254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=""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1066833"/>
              <a:ext cx="1141705" cy="3631525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8574835" y="2556935"/>
              <a:ext cx="3264187" cy="655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Observer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=""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38" name="Picture 37">
            <a:extLst>
              <a:ext uri="{FF2B5EF4-FFF2-40B4-BE49-F238E27FC236}">
                <a16:creationId xmlns="" xmlns:a16="http://schemas.microsoft.com/office/drawing/2014/main" id="{6FA13E8D-3FCC-4EC2-BD8C-6CE7CA0ECD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518760" y="3216908"/>
            <a:ext cx="530600" cy="53060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=""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6785954" y="-23656"/>
            <a:ext cx="9341929" cy="6858000"/>
            <a:chOff x="718505" y="-1"/>
            <a:chExt cx="8783360" cy="6858000"/>
          </a:xfrm>
        </p:grpSpPr>
        <p:sp>
          <p:nvSpPr>
            <p:cNvPr id="41" name="Rectangle 40">
              <a:extLst>
                <a:ext uri="{FF2B5EF4-FFF2-40B4-BE49-F238E27FC236}">
                  <a16:creationId xmlns=""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327530" y="1105764"/>
              <a:ext cx="1089884" cy="360606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7567181" y="2466164"/>
              <a:ext cx="3256660" cy="612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Command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=""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8524582" y="299354"/>
            <a:ext cx="10463333" cy="6878374"/>
            <a:chOff x="-9354446" y="53079"/>
            <a:chExt cx="9923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=""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54446" y="53079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1331658" y="2612883"/>
              <a:ext cx="3178883" cy="6129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Command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=""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58" name="Freeform: Shape 74">
            <a:extLst>
              <a:ext uri="{FF2B5EF4-FFF2-40B4-BE49-F238E27FC236}">
                <a16:creationId xmlns="" xmlns:a16="http://schemas.microsoft.com/office/drawing/2014/main" id="{E5354875-74D9-4DA0-9B15-4C23A5A0EAAA}"/>
              </a:ext>
            </a:extLst>
          </p:cNvPr>
          <p:cNvSpPr/>
          <p:nvPr/>
        </p:nvSpPr>
        <p:spPr>
          <a:xfrm>
            <a:off x="778481" y="1140912"/>
            <a:ext cx="1183499" cy="3462990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0E895421-2372-4C7F-93D2-3B0353A6E7BD}"/>
              </a:ext>
            </a:extLst>
          </p:cNvPr>
          <p:cNvSpPr txBox="1"/>
          <p:nvPr/>
        </p:nvSpPr>
        <p:spPr>
          <a:xfrm rot="16200000">
            <a:off x="-66260" y="2450932"/>
            <a:ext cx="3256660" cy="651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Mediator</a:t>
            </a:r>
            <a:endParaRPr lang="en-US" sz="36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="" xmlns:a16="http://schemas.microsoft.com/office/drawing/2014/main" id="{D88F111D-10A0-4CCB-B20B-B33508AA6193}"/>
              </a:ext>
            </a:extLst>
          </p:cNvPr>
          <p:cNvSpPr/>
          <p:nvPr/>
        </p:nvSpPr>
        <p:spPr>
          <a:xfrm>
            <a:off x="9214411" y="6139103"/>
            <a:ext cx="451824" cy="451824"/>
          </a:xfrm>
          <a:prstGeom prst="ellipse">
            <a:avLst/>
          </a:prstGeom>
          <a:solidFill>
            <a:srgbClr val="00A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xmlns="" id="{2DF2BF12-40C9-445C-A8E2-39785D31675D}"/>
              </a:ext>
            </a:extLst>
          </p:cNvPr>
          <p:cNvSpPr txBox="1">
            <a:spLocks/>
          </p:cNvSpPr>
          <p:nvPr/>
        </p:nvSpPr>
        <p:spPr>
          <a:xfrm>
            <a:off x="4219635" y="1647783"/>
            <a:ext cx="7907912" cy="418151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Feature – Made the Dinosaur run</a:t>
            </a:r>
          </a:p>
          <a:p>
            <a:r>
              <a:rPr lang="en-US" dirty="0" smtClean="0"/>
              <a:t>Design Pattern – Composite </a:t>
            </a:r>
          </a:p>
          <a:p>
            <a:pPr lvl="1"/>
            <a:r>
              <a:rPr lang="en-US" dirty="0" smtClean="0"/>
              <a:t>Land Obstacles</a:t>
            </a:r>
          </a:p>
          <a:p>
            <a:pPr lvl="1"/>
            <a:r>
              <a:rPr lang="en-US" dirty="0" smtClean="0"/>
              <a:t>Sky Obstacles</a:t>
            </a:r>
          </a:p>
          <a:p>
            <a:pPr lvl="1"/>
            <a:r>
              <a:rPr lang="en-US" dirty="0" smtClean="0"/>
              <a:t>Rewards</a:t>
            </a:r>
          </a:p>
          <a:p>
            <a:r>
              <a:rPr lang="en-US" dirty="0" smtClean="0"/>
              <a:t>Setup the composite pattern according to different levels of the game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93EC5869-A976-4328-A864-2BB04E7E7BFC}"/>
              </a:ext>
            </a:extLst>
          </p:cNvPr>
          <p:cNvSpPr txBox="1"/>
          <p:nvPr/>
        </p:nvSpPr>
        <p:spPr>
          <a:xfrm rot="16200000">
            <a:off x="1575165" y="2449840"/>
            <a:ext cx="3264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Strategy</a:t>
            </a:r>
            <a:endParaRPr lang="en-US" sz="36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386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xmlns="" id="{A2943CE6-184D-4558-B2E4-CA40E75A47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473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2552755" y="0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Composite pattern</a:t>
            </a:r>
            <a:endParaRPr lang="en-US" sz="4100" dirty="0">
              <a:solidFill>
                <a:srgbClr val="C00000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17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=""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5052083" y="5838266"/>
            <a:ext cx="2039532" cy="469714"/>
            <a:chOff x="4990736" y="878988"/>
            <a:chExt cx="872697" cy="198043"/>
          </a:xfrm>
        </p:grpSpPr>
        <p:sp>
          <p:nvSpPr>
            <p:cNvPr id="53" name="Oval 52">
              <a:extLst>
                <a:ext uri="{FF2B5EF4-FFF2-40B4-BE49-F238E27FC236}">
                  <a16:creationId xmlns=""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=""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=""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5672933" y="886531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4044364" y="669376"/>
            <a:ext cx="72789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Contributions</a:t>
            </a:r>
            <a:endParaRPr lang="en-US" sz="4100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7912089" y="-20379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=""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1074478"/>
              <a:ext cx="1131195" cy="362388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Picture 27">
              <a:extLst>
                <a:ext uri="{FF2B5EF4-FFF2-40B4-BE49-F238E27FC236}">
                  <a16:creationId xmlns=""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6891688" y="-12736"/>
            <a:ext cx="9898036" cy="6858000"/>
            <a:chOff x="491575" y="0"/>
            <a:chExt cx="10043261" cy="6858000"/>
          </a:xfrm>
        </p:grpSpPr>
        <p:sp>
          <p:nvSpPr>
            <p:cNvPr id="30" name="Rectangle 29">
              <a:extLst>
                <a:ext uri="{FF2B5EF4-FFF2-40B4-BE49-F238E27FC236}">
                  <a16:creationId xmlns=""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5254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=""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1066833"/>
              <a:ext cx="1141705" cy="3631525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8574835" y="2556935"/>
              <a:ext cx="3264187" cy="655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Observer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=""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38" name="Picture 37">
            <a:extLst>
              <a:ext uri="{FF2B5EF4-FFF2-40B4-BE49-F238E27FC236}">
                <a16:creationId xmlns="" xmlns:a16="http://schemas.microsoft.com/office/drawing/2014/main" id="{6FA13E8D-3FCC-4EC2-BD8C-6CE7CA0ECD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518760" y="3216908"/>
            <a:ext cx="530600" cy="53060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=""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6785954" y="-23656"/>
            <a:ext cx="9343315" cy="6858000"/>
            <a:chOff x="718505" y="-1"/>
            <a:chExt cx="8784663" cy="6858000"/>
          </a:xfrm>
        </p:grpSpPr>
        <p:sp>
          <p:nvSpPr>
            <p:cNvPr id="41" name="Rectangle 40">
              <a:extLst>
                <a:ext uri="{FF2B5EF4-FFF2-40B4-BE49-F238E27FC236}">
                  <a16:creationId xmlns=""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327530" y="1105764"/>
              <a:ext cx="1089884" cy="360606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7568484" y="2634030"/>
              <a:ext cx="3256660" cy="612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Command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=""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8524527" y="60849"/>
            <a:ext cx="10463333" cy="6878374"/>
            <a:chOff x="-9354446" y="53079"/>
            <a:chExt cx="9923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=""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54446" y="53079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1331658" y="2612883"/>
              <a:ext cx="3178883" cy="6129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Command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=""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58" name="Freeform: Shape 74">
            <a:extLst>
              <a:ext uri="{FF2B5EF4-FFF2-40B4-BE49-F238E27FC236}">
                <a16:creationId xmlns="" xmlns:a16="http://schemas.microsoft.com/office/drawing/2014/main" id="{E5354875-74D9-4DA0-9B15-4C23A5A0EAAA}"/>
              </a:ext>
            </a:extLst>
          </p:cNvPr>
          <p:cNvSpPr/>
          <p:nvPr/>
        </p:nvSpPr>
        <p:spPr>
          <a:xfrm>
            <a:off x="778481" y="1140912"/>
            <a:ext cx="1183499" cy="3462990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0E895421-2372-4C7F-93D2-3B0353A6E7BD}"/>
              </a:ext>
            </a:extLst>
          </p:cNvPr>
          <p:cNvSpPr txBox="1"/>
          <p:nvPr/>
        </p:nvSpPr>
        <p:spPr>
          <a:xfrm rot="16200000">
            <a:off x="-79252" y="2689991"/>
            <a:ext cx="3256660" cy="651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Mediator</a:t>
            </a:r>
            <a:endParaRPr lang="en-US" sz="36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="" xmlns:a16="http://schemas.microsoft.com/office/drawing/2014/main" id="{D88F111D-10A0-4CCB-B20B-B33508AA6193}"/>
              </a:ext>
            </a:extLst>
          </p:cNvPr>
          <p:cNvSpPr/>
          <p:nvPr/>
        </p:nvSpPr>
        <p:spPr>
          <a:xfrm>
            <a:off x="7514412" y="5856156"/>
            <a:ext cx="451824" cy="451824"/>
          </a:xfrm>
          <a:prstGeom prst="ellipse">
            <a:avLst/>
          </a:prstGeom>
          <a:solidFill>
            <a:srgbClr val="00A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xmlns="" id="{2DF2BF12-40C9-445C-A8E2-39785D31675D}"/>
              </a:ext>
            </a:extLst>
          </p:cNvPr>
          <p:cNvSpPr txBox="1">
            <a:spLocks/>
          </p:cNvSpPr>
          <p:nvPr/>
        </p:nvSpPr>
        <p:spPr>
          <a:xfrm>
            <a:off x="3903239" y="1656749"/>
            <a:ext cx="7907912" cy="418151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Feature – Implemented Dinosaur jump feature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Design Pattern – </a:t>
            </a:r>
            <a:r>
              <a:rPr lang="en-US" dirty="0" smtClean="0"/>
              <a:t>Strategy</a:t>
            </a:r>
          </a:p>
          <a:p>
            <a:endParaRPr lang="en-US" dirty="0"/>
          </a:p>
          <a:p>
            <a:r>
              <a:rPr lang="en-US" dirty="0"/>
              <a:t>Setup the strategy pattern to implement game levels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93EC5869-A976-4328-A864-2BB04E7E7BFC}"/>
              </a:ext>
            </a:extLst>
          </p:cNvPr>
          <p:cNvSpPr txBox="1"/>
          <p:nvPr/>
        </p:nvSpPr>
        <p:spPr>
          <a:xfrm rot="16200000">
            <a:off x="1538762" y="2731636"/>
            <a:ext cx="3264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Strategy</a:t>
            </a:r>
            <a:endParaRPr lang="en-US" sz="36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1801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5">
            <a:extLst>
              <a:ext uri="{FF2B5EF4-FFF2-40B4-BE49-F238E27FC236}">
                <a16:creationId xmlns:a16="http://schemas.microsoft.com/office/drawing/2014/main" xmlns="" id="{6B9353AE-183F-4C81-945A-0C295D5CD7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0655"/>
            <a:ext cx="12192001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2645118" y="155895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Strategy Pattern</a:t>
            </a:r>
            <a:endParaRPr lang="en-US" sz="4100" dirty="0">
              <a:solidFill>
                <a:srgbClr val="C00000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19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5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3068</TotalTime>
  <Words>247</Words>
  <Application>Microsoft Macintosh PowerPoint</Application>
  <PresentationFormat>Widescreen</PresentationFormat>
  <Paragraphs>83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Calibri</vt:lpstr>
      <vt:lpstr>Calibri Light</vt:lpstr>
      <vt:lpstr>Tw Cen MT</vt:lpstr>
      <vt:lpstr>Arial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lastModifiedBy>Sachin Waghmode</cp:lastModifiedBy>
  <cp:revision>220</cp:revision>
  <dcterms:created xsi:type="dcterms:W3CDTF">2017-01-05T13:17:27Z</dcterms:created>
  <dcterms:modified xsi:type="dcterms:W3CDTF">2019-05-04T05:49:19Z</dcterms:modified>
</cp:coreProperties>
</file>