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Lexend Medium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h8QJoHtLRrMlpSWlslKiZOIwsI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LexendMedium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font" Target="fonts/LexendMedium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43833b51e0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43833b51e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43833b51e0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43833b51e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476a0a9541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476a0a954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43833b51e0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43833b51e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 rot="-54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/>
          <p:nvPr>
            <p:ph type="ctrTitle"/>
          </p:nvPr>
        </p:nvSpPr>
        <p:spPr>
          <a:xfrm>
            <a:off x="987700" y="1933121"/>
            <a:ext cx="9910200" cy="3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</a:pPr>
            <a:r>
              <a:rPr lang="en-IN" sz="8000">
                <a:latin typeface="Lexend Medium"/>
                <a:ea typeface="Lexend Medium"/>
                <a:cs typeface="Lexend Medium"/>
                <a:sym typeface="Lexend Medium"/>
              </a:rPr>
              <a:t>Natural Language Processing Introduction</a:t>
            </a:r>
            <a:endParaRPr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89" name="Google Shape;89;p1"/>
          <p:cNvSpPr/>
          <p:nvPr/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43833b51e0_0_16"/>
          <p:cNvSpPr txBox="1"/>
          <p:nvPr>
            <p:ph type="title"/>
          </p:nvPr>
        </p:nvSpPr>
        <p:spPr>
          <a:xfrm>
            <a:off x="453550" y="90350"/>
            <a:ext cx="10515600" cy="86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Word Embeddings</a:t>
            </a:r>
            <a:endParaRPr/>
          </a:p>
        </p:txBody>
      </p:sp>
      <p:pic>
        <p:nvPicPr>
          <p:cNvPr id="213" name="Google Shape;213;g243833b51e0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2950" y="1187600"/>
            <a:ext cx="7493235" cy="5594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43833b51e0_0_8"/>
          <p:cNvSpPr txBox="1"/>
          <p:nvPr>
            <p:ph type="title"/>
          </p:nvPr>
        </p:nvSpPr>
        <p:spPr>
          <a:xfrm>
            <a:off x="453550" y="90350"/>
            <a:ext cx="10515600" cy="86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NLP Applications</a:t>
            </a:r>
            <a:endParaRPr/>
          </a:p>
        </p:txBody>
      </p:sp>
      <p:pic>
        <p:nvPicPr>
          <p:cNvPr id="219" name="Google Shape;219;g243833b51e0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10650"/>
            <a:ext cx="5594951" cy="5594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g243833b51e0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9350" y="1933125"/>
            <a:ext cx="7998403" cy="477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g2476a0a9541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600" y="203500"/>
            <a:ext cx="11650135" cy="655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/>
          <p:nvPr/>
        </p:nvSpPr>
        <p:spPr>
          <a:xfrm rot="-853893">
            <a:off x="8175088" y="457951"/>
            <a:ext cx="2987899" cy="2987899"/>
          </a:xfrm>
          <a:prstGeom prst="arc">
            <a:avLst>
              <a:gd fmla="val 14612914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What is NLP?</a:t>
            </a:r>
            <a:endParaRPr/>
          </a:p>
        </p:txBody>
      </p:sp>
      <p:grpSp>
        <p:nvGrpSpPr>
          <p:cNvPr id="97" name="Google Shape;97;p2"/>
          <p:cNvGrpSpPr/>
          <p:nvPr/>
        </p:nvGrpSpPr>
        <p:grpSpPr>
          <a:xfrm>
            <a:off x="838200" y="1826156"/>
            <a:ext cx="10515600" cy="4350274"/>
            <a:chOff x="0" y="531"/>
            <a:chExt cx="10515600" cy="4350274"/>
          </a:xfrm>
        </p:grpSpPr>
        <p:sp>
          <p:nvSpPr>
            <p:cNvPr id="98" name="Google Shape;98;p2"/>
            <p:cNvSpPr/>
            <p:nvPr/>
          </p:nvSpPr>
          <p:spPr>
            <a:xfrm>
              <a:off x="0" y="531"/>
              <a:ext cx="10515600" cy="1242935"/>
            </a:xfrm>
            <a:prstGeom prst="roundRect">
              <a:avLst>
                <a:gd fmla="val 1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375988" y="280191"/>
              <a:ext cx="683614" cy="683614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435590" y="531"/>
              <a:ext cx="9080009" cy="12429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 txBox="1"/>
            <p:nvPr/>
          </p:nvSpPr>
          <p:spPr>
            <a:xfrm>
              <a:off x="1435590" y="531"/>
              <a:ext cx="9080009" cy="12429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1525" lIns="131525" spcFirstLastPara="1" rIns="131525" wrap="square" tIns="131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b="0" i="0" lang="en-IN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NLP is a branch of Computer Science where we study about the processing of Text Data and Human Language.</a:t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0" y="1554201"/>
              <a:ext cx="10515600" cy="1242935"/>
            </a:xfrm>
            <a:prstGeom prst="roundRect">
              <a:avLst>
                <a:gd fmla="val 1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375988" y="1833861"/>
              <a:ext cx="683614" cy="68361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435590" y="1554201"/>
              <a:ext cx="9080009" cy="12429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 txBox="1"/>
            <p:nvPr/>
          </p:nvSpPr>
          <p:spPr>
            <a:xfrm>
              <a:off x="1435590" y="1554201"/>
              <a:ext cx="9080009" cy="12429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1525" lIns="131525" spcFirstLastPara="1" rIns="131525" wrap="square" tIns="131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b="0" i="0" lang="en-IN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Traditionally, computers are only able to process numerical data.</a:t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0" y="3107870"/>
              <a:ext cx="10515600" cy="1242935"/>
            </a:xfrm>
            <a:prstGeom prst="roundRect">
              <a:avLst>
                <a:gd fmla="val 1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375988" y="3387531"/>
              <a:ext cx="683614" cy="68361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435590" y="3107870"/>
              <a:ext cx="9080009" cy="12429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 txBox="1"/>
            <p:nvPr/>
          </p:nvSpPr>
          <p:spPr>
            <a:xfrm>
              <a:off x="1435590" y="3107870"/>
              <a:ext cx="9080009" cy="12429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1525" lIns="131525" spcFirstLastPara="1" rIns="131525" wrap="square" tIns="131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b="0" i="0" lang="en-IN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We map the given text input or language data into the numerical representation of it thereafter we apply machine learning algorithms</a:t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/>
          <p:nvPr/>
        </p:nvSpPr>
        <p:spPr>
          <a:xfrm>
            <a:off x="0" y="0"/>
            <a:ext cx="5446920" cy="6858000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3"/>
          <p:cNvSpPr txBox="1"/>
          <p:nvPr>
            <p:ph type="title"/>
          </p:nvPr>
        </p:nvSpPr>
        <p:spPr>
          <a:xfrm>
            <a:off x="640079" y="2023236"/>
            <a:ext cx="3659777" cy="2820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IN" sz="4000">
                <a:solidFill>
                  <a:srgbClr val="FFFFFF"/>
                </a:solidFill>
              </a:rPr>
              <a:t>Use Cases of NLP</a:t>
            </a:r>
            <a:endParaRPr/>
          </a:p>
        </p:txBody>
      </p:sp>
      <p:grpSp>
        <p:nvGrpSpPr>
          <p:cNvPr id="117" name="Google Shape;117;p3"/>
          <p:cNvGrpSpPr/>
          <p:nvPr/>
        </p:nvGrpSpPr>
        <p:grpSpPr>
          <a:xfrm>
            <a:off x="6091238" y="994566"/>
            <a:ext cx="5115491" cy="4869991"/>
            <a:chOff x="0" y="38913"/>
            <a:chExt cx="5115491" cy="4869991"/>
          </a:xfrm>
        </p:grpSpPr>
        <p:sp>
          <p:nvSpPr>
            <p:cNvPr id="118" name="Google Shape;118;p3"/>
            <p:cNvSpPr/>
            <p:nvPr/>
          </p:nvSpPr>
          <p:spPr>
            <a:xfrm>
              <a:off x="0" y="38913"/>
              <a:ext cx="5115491" cy="934830"/>
            </a:xfrm>
            <a:prstGeom prst="roundRect">
              <a:avLst>
                <a:gd fmla="val 16667" name="adj"/>
              </a:avLst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 txBox="1"/>
            <p:nvPr/>
          </p:nvSpPr>
          <p:spPr>
            <a:xfrm>
              <a:off x="45635" y="84548"/>
              <a:ext cx="5024221" cy="8435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b="0" i="0" lang="en-IN" sz="17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NLP enables the recognition and prediction of diseases based on electronic health records and patient’s own speech.</a:t>
              </a:r>
              <a:endParaRPr b="0" i="0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0" y="1022703"/>
              <a:ext cx="5115491" cy="934830"/>
            </a:xfrm>
            <a:prstGeom prst="roundRect">
              <a:avLst>
                <a:gd fmla="val 16667" name="adj"/>
              </a:avLst>
            </a:prstGeom>
            <a:solidFill>
              <a:srgbClr val="52CBCC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 txBox="1"/>
            <p:nvPr/>
          </p:nvSpPr>
          <p:spPr>
            <a:xfrm>
              <a:off x="45635" y="1068338"/>
              <a:ext cx="5024221" cy="8435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b="0" i="0" lang="en-IN" sz="17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Determination of customer satisfaction based on reviews left on services</a:t>
              </a:r>
              <a:endParaRPr b="0" i="0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0" y="2006494"/>
              <a:ext cx="5115491" cy="934830"/>
            </a:xfrm>
            <a:prstGeom prst="roundRect">
              <a:avLst>
                <a:gd fmla="val 16667" name="adj"/>
              </a:avLst>
            </a:prstGeom>
            <a:solidFill>
              <a:srgbClr val="4CC38C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 txBox="1"/>
            <p:nvPr/>
          </p:nvSpPr>
          <p:spPr>
            <a:xfrm>
              <a:off x="45635" y="2052129"/>
              <a:ext cx="5024221" cy="8435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b="0" i="0" lang="en-IN" sz="17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Google uses it in search engine for accurate recommendation</a:t>
              </a:r>
              <a:endParaRPr b="0" i="0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0" y="2990284"/>
              <a:ext cx="5115491" cy="934830"/>
            </a:xfrm>
            <a:prstGeom prst="roundRect">
              <a:avLst>
                <a:gd fmla="val 16667" name="adj"/>
              </a:avLst>
            </a:prstGeom>
            <a:solidFill>
              <a:srgbClr val="46BA4E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 txBox="1"/>
            <p:nvPr/>
          </p:nvSpPr>
          <p:spPr>
            <a:xfrm>
              <a:off x="45635" y="3035919"/>
              <a:ext cx="5024221" cy="8435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b="0" i="0" lang="en-IN" sz="17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Amazon’s Alexa and Apple’s Siri are an example of intelligent system using NLP</a:t>
              </a:r>
              <a:endParaRPr b="0" i="0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0" y="3974074"/>
              <a:ext cx="5115491" cy="934830"/>
            </a:xfrm>
            <a:prstGeom prst="roundRect">
              <a:avLst>
                <a:gd fmla="val 16667" name="adj"/>
              </a:avLst>
            </a:prstGeom>
            <a:solidFill>
              <a:srgbClr val="6FAB4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 txBox="1"/>
            <p:nvPr/>
          </p:nvSpPr>
          <p:spPr>
            <a:xfrm>
              <a:off x="45635" y="4019709"/>
              <a:ext cx="5024221" cy="8435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b="0" i="0" lang="en-IN" sz="17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Used in talent recruitment</a:t>
              </a:r>
              <a:endParaRPr b="0" i="0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4"/>
          <p:cNvSpPr/>
          <p:nvPr/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4"/>
          <p:cNvSpPr/>
          <p:nvPr/>
        </p:nvSpPr>
        <p:spPr>
          <a:xfrm rot="10800000">
            <a:off x="0" y="0"/>
            <a:ext cx="2835357" cy="1480837"/>
          </a:xfrm>
          <a:custGeom>
            <a:rect b="b" l="l" r="r" t="t"/>
            <a:pathLst>
              <a:path extrusionOk="0" h="1480837" w="283535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4"/>
          <p:cNvSpPr/>
          <p:nvPr/>
        </p:nvSpPr>
        <p:spPr>
          <a:xfrm rot="2700000">
            <a:off x="10739327" y="-253670"/>
            <a:ext cx="1827638" cy="1376989"/>
          </a:xfrm>
          <a:custGeom>
            <a:rect b="b" l="l" r="r" t="t"/>
            <a:pathLst>
              <a:path extrusionOk="0" h="1376989" w="1827638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4"/>
          <p:cNvSpPr/>
          <p:nvPr/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4"/>
          <p:cNvSpPr/>
          <p:nvPr/>
        </p:nvSpPr>
        <p:spPr>
          <a:xfrm>
            <a:off x="8115423" y="6115501"/>
            <a:ext cx="1494513" cy="74249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1405" r="11978" t="0"/>
          <a:stretch/>
        </p:blipFill>
        <p:spPr>
          <a:xfrm>
            <a:off x="643467" y="643467"/>
            <a:ext cx="10905066" cy="557106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4"/>
          <p:cNvSpPr/>
          <p:nvPr/>
        </p:nvSpPr>
        <p:spPr>
          <a:xfrm>
            <a:off x="9167297" y="6453143"/>
            <a:ext cx="814903" cy="404857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"/>
          <p:cNvSpPr/>
          <p:nvPr/>
        </p:nvSpPr>
        <p:spPr>
          <a:xfrm>
            <a:off x="0" y="0"/>
            <a:ext cx="5446920" cy="6858000"/>
          </a:xfrm>
          <a:prstGeom prst="rect">
            <a:avLst/>
          </a:prstGeom>
          <a:gradFill>
            <a:gsLst>
              <a:gs pos="0">
                <a:schemeClr val="accent4"/>
              </a:gs>
              <a:gs pos="25000">
                <a:schemeClr val="accent4"/>
              </a:gs>
              <a:gs pos="94000">
                <a:schemeClr val="accent2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5"/>
          <p:cNvSpPr txBox="1"/>
          <p:nvPr>
            <p:ph type="title"/>
          </p:nvPr>
        </p:nvSpPr>
        <p:spPr>
          <a:xfrm>
            <a:off x="640079" y="2023236"/>
            <a:ext cx="3659777" cy="2820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IN" sz="4000">
                <a:solidFill>
                  <a:srgbClr val="FFFFFF"/>
                </a:solidFill>
              </a:rPr>
              <a:t>Some Basic NLP Techniques &amp; Applications</a:t>
            </a: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6091238" y="991101"/>
            <a:ext cx="5115491" cy="4876921"/>
            <a:chOff x="0" y="35448"/>
            <a:chExt cx="5115491" cy="4876921"/>
          </a:xfrm>
        </p:grpSpPr>
        <p:sp>
          <p:nvSpPr>
            <p:cNvPr id="148" name="Google Shape;148;p5"/>
            <p:cNvSpPr/>
            <p:nvPr/>
          </p:nvSpPr>
          <p:spPr>
            <a:xfrm>
              <a:off x="0" y="35448"/>
              <a:ext cx="5115491" cy="551655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5"/>
            <p:cNvSpPr txBox="1"/>
            <p:nvPr/>
          </p:nvSpPr>
          <p:spPr>
            <a:xfrm>
              <a:off x="26930" y="62378"/>
              <a:ext cx="5061631" cy="4977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Calibri"/>
                <a:buNone/>
              </a:pPr>
              <a:r>
                <a:rPr b="0" i="0" lang="en-IN" sz="23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Named Entity Recognition (NER)</a:t>
              </a:r>
              <a:endPara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0" y="653343"/>
              <a:ext cx="5115491" cy="551655"/>
            </a:xfrm>
            <a:prstGeom prst="roundRect">
              <a:avLst>
                <a:gd fmla="val 16667" name="adj"/>
              </a:avLst>
            </a:prstGeom>
            <a:solidFill>
              <a:srgbClr val="DF794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5"/>
            <p:cNvSpPr txBox="1"/>
            <p:nvPr/>
          </p:nvSpPr>
          <p:spPr>
            <a:xfrm>
              <a:off x="26930" y="680273"/>
              <a:ext cx="5061631" cy="4977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Calibri"/>
                <a:buNone/>
              </a:pPr>
              <a:r>
                <a:rPr b="0" i="0" lang="en-IN" sz="23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Tokenization</a:t>
              </a:r>
              <a:endPara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0" y="1271238"/>
              <a:ext cx="5115491" cy="551655"/>
            </a:xfrm>
            <a:prstGeom prst="roundRect">
              <a:avLst>
                <a:gd fmla="val 16667" name="adj"/>
              </a:avLst>
            </a:prstGeom>
            <a:solidFill>
              <a:srgbClr val="D4795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5"/>
            <p:cNvSpPr txBox="1"/>
            <p:nvPr/>
          </p:nvSpPr>
          <p:spPr>
            <a:xfrm>
              <a:off x="26930" y="1298168"/>
              <a:ext cx="5061631" cy="4977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Calibri"/>
                <a:buNone/>
              </a:pPr>
              <a:r>
                <a:rPr b="0" i="0" lang="en-IN" sz="23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Stemming and Lemmatization</a:t>
              </a:r>
              <a:endPara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0" y="1889133"/>
              <a:ext cx="5115491" cy="551655"/>
            </a:xfrm>
            <a:prstGeom prst="roundRect">
              <a:avLst>
                <a:gd fmla="val 16667" name="adj"/>
              </a:avLst>
            </a:prstGeom>
            <a:solidFill>
              <a:srgbClr val="C87C6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5"/>
            <p:cNvSpPr txBox="1"/>
            <p:nvPr/>
          </p:nvSpPr>
          <p:spPr>
            <a:xfrm>
              <a:off x="26930" y="1916063"/>
              <a:ext cx="5061631" cy="4977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Calibri"/>
                <a:buNone/>
              </a:pPr>
              <a:r>
                <a:rPr b="0" i="0" lang="en-IN" sz="23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Bag of Words</a:t>
              </a:r>
              <a:endPara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0" y="2507029"/>
              <a:ext cx="5115491" cy="551655"/>
            </a:xfrm>
            <a:prstGeom prst="roundRect">
              <a:avLst>
                <a:gd fmla="val 16667" name="adj"/>
              </a:avLst>
            </a:prstGeom>
            <a:solidFill>
              <a:srgbClr val="BF8377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 txBox="1"/>
            <p:nvPr/>
          </p:nvSpPr>
          <p:spPr>
            <a:xfrm>
              <a:off x="26930" y="2533959"/>
              <a:ext cx="5061631" cy="4977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Calibri"/>
                <a:buNone/>
              </a:pPr>
              <a:r>
                <a:rPr b="0" i="0" lang="en-IN" sz="23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Natural language generation</a:t>
              </a:r>
              <a:endPara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0" y="3124924"/>
              <a:ext cx="5115491" cy="551655"/>
            </a:xfrm>
            <a:prstGeom prst="roundRect">
              <a:avLst>
                <a:gd fmla="val 16667" name="adj"/>
              </a:avLst>
            </a:prstGeom>
            <a:solidFill>
              <a:srgbClr val="B58C87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5"/>
            <p:cNvSpPr txBox="1"/>
            <p:nvPr/>
          </p:nvSpPr>
          <p:spPr>
            <a:xfrm>
              <a:off x="26930" y="3151854"/>
              <a:ext cx="5061631" cy="4977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Calibri"/>
                <a:buNone/>
              </a:pPr>
              <a:r>
                <a:rPr b="0" i="0" lang="en-IN" sz="23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Sentiment Analysis </a:t>
              </a:r>
              <a:endPara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0" y="3742819"/>
              <a:ext cx="5115491" cy="551655"/>
            </a:xfrm>
            <a:prstGeom prst="roundRect">
              <a:avLst>
                <a:gd fmla="val 16667" name="adj"/>
              </a:avLst>
            </a:prstGeom>
            <a:solidFill>
              <a:srgbClr val="AC969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5"/>
            <p:cNvSpPr txBox="1"/>
            <p:nvPr/>
          </p:nvSpPr>
          <p:spPr>
            <a:xfrm>
              <a:off x="26930" y="3769749"/>
              <a:ext cx="5061631" cy="4977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Calibri"/>
                <a:buNone/>
              </a:pPr>
              <a:r>
                <a:rPr b="0" i="0" lang="en-IN" sz="23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Sentence Segmentation</a:t>
              </a:r>
              <a:endPara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0" y="4360714"/>
              <a:ext cx="5115491" cy="551655"/>
            </a:xfrm>
            <a:prstGeom prst="roundRect">
              <a:avLst>
                <a:gd fmla="val 16667" name="adj"/>
              </a:avLst>
            </a:prstGeom>
            <a:solidFill>
              <a:srgbClr val="A4A4A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5"/>
            <p:cNvSpPr txBox="1"/>
            <p:nvPr/>
          </p:nvSpPr>
          <p:spPr>
            <a:xfrm>
              <a:off x="26930" y="4387644"/>
              <a:ext cx="5061631" cy="4977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Calibri"/>
                <a:buNone/>
              </a:pPr>
              <a:r>
                <a:rPr b="0" i="0" lang="en-IN" sz="23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Chat Bots</a:t>
              </a:r>
              <a:endPara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6"/>
          <p:cNvSpPr/>
          <p:nvPr/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6"/>
          <p:cNvSpPr/>
          <p:nvPr/>
        </p:nvSpPr>
        <p:spPr>
          <a:xfrm rot="10800000">
            <a:off x="0" y="0"/>
            <a:ext cx="2835357" cy="1480837"/>
          </a:xfrm>
          <a:custGeom>
            <a:rect b="b" l="l" r="r" t="t"/>
            <a:pathLst>
              <a:path extrusionOk="0" h="1480837" w="283535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6"/>
          <p:cNvSpPr/>
          <p:nvPr/>
        </p:nvSpPr>
        <p:spPr>
          <a:xfrm rot="2700000">
            <a:off x="10739327" y="-253670"/>
            <a:ext cx="1827638" cy="1376989"/>
          </a:xfrm>
          <a:custGeom>
            <a:rect b="b" l="l" r="r" t="t"/>
            <a:pathLst>
              <a:path extrusionOk="0" h="1376989" w="1827638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6"/>
          <p:cNvSpPr/>
          <p:nvPr/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6"/>
          <p:cNvSpPr/>
          <p:nvPr/>
        </p:nvSpPr>
        <p:spPr>
          <a:xfrm>
            <a:off x="8115423" y="6115501"/>
            <a:ext cx="1494513" cy="74249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2" l="0" r="1150" t="0"/>
          <a:stretch/>
        </p:blipFill>
        <p:spPr>
          <a:xfrm>
            <a:off x="643467" y="643467"/>
            <a:ext cx="10905066" cy="557106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6"/>
          <p:cNvSpPr/>
          <p:nvPr/>
        </p:nvSpPr>
        <p:spPr>
          <a:xfrm>
            <a:off x="9167297" y="6453143"/>
            <a:ext cx="814903" cy="404857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"/>
          <p:cNvSpPr txBox="1"/>
          <p:nvPr>
            <p:ph type="title"/>
          </p:nvPr>
        </p:nvSpPr>
        <p:spPr>
          <a:xfrm>
            <a:off x="630936" y="2245810"/>
            <a:ext cx="6391656" cy="13557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IN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Tools</a:t>
            </a:r>
            <a:endParaRPr/>
          </a:p>
        </p:txBody>
      </p:sp>
      <p:sp>
        <p:nvSpPr>
          <p:cNvPr id="181" name="Google Shape;181;p7"/>
          <p:cNvSpPr txBox="1"/>
          <p:nvPr>
            <p:ph idx="1" type="body"/>
          </p:nvPr>
        </p:nvSpPr>
        <p:spPr>
          <a:xfrm>
            <a:off x="630936" y="3608516"/>
            <a:ext cx="5907024" cy="911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are</a:t>
            </a:r>
            <a:r>
              <a:rPr lang="en-IN" sz="2000"/>
              <a:t>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famous tool for text preprocessing</a:t>
            </a:r>
            <a:endParaRPr/>
          </a:p>
        </p:txBody>
      </p:sp>
      <p:sp>
        <p:nvSpPr>
          <p:cNvPr id="182" name="Google Shape;182;p7"/>
          <p:cNvSpPr/>
          <p:nvPr/>
        </p:nvSpPr>
        <p:spPr>
          <a:xfrm>
            <a:off x="0" y="0"/>
            <a:ext cx="8663110" cy="2130951"/>
          </a:xfrm>
          <a:custGeom>
            <a:rect b="b" l="l" r="r" t="t"/>
            <a:pathLst>
              <a:path extrusionOk="0" h="2130951" w="8663110">
                <a:moveTo>
                  <a:pt x="0" y="0"/>
                </a:moveTo>
                <a:lnTo>
                  <a:pt x="819150" y="0"/>
                </a:lnTo>
                <a:lnTo>
                  <a:pt x="1028700" y="0"/>
                </a:lnTo>
                <a:lnTo>
                  <a:pt x="4187970" y="0"/>
                </a:lnTo>
                <a:lnTo>
                  <a:pt x="4400550" y="0"/>
                </a:lnTo>
                <a:lnTo>
                  <a:pt x="5262791" y="0"/>
                </a:lnTo>
                <a:lnTo>
                  <a:pt x="5262791" y="478"/>
                </a:lnTo>
                <a:lnTo>
                  <a:pt x="8663110" y="478"/>
                </a:lnTo>
                <a:lnTo>
                  <a:pt x="7676422" y="2130951"/>
                </a:lnTo>
                <a:lnTo>
                  <a:pt x="4400550" y="2130951"/>
                </a:lnTo>
                <a:lnTo>
                  <a:pt x="4187970" y="2130951"/>
                </a:lnTo>
                <a:lnTo>
                  <a:pt x="1028700" y="2130951"/>
                </a:lnTo>
                <a:lnTo>
                  <a:pt x="819150" y="2130951"/>
                </a:lnTo>
                <a:lnTo>
                  <a:pt x="0" y="213095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7"/>
          <p:cNvSpPr/>
          <p:nvPr/>
        </p:nvSpPr>
        <p:spPr>
          <a:xfrm>
            <a:off x="-1" y="4683319"/>
            <a:ext cx="6516874" cy="2174681"/>
          </a:xfrm>
          <a:custGeom>
            <a:rect b="b" l="l" r="r" t="t"/>
            <a:pathLst>
              <a:path extrusionOk="0" h="2174681" w="6516874">
                <a:moveTo>
                  <a:pt x="0" y="0"/>
                </a:moveTo>
                <a:lnTo>
                  <a:pt x="819150" y="0"/>
                </a:lnTo>
                <a:lnTo>
                  <a:pt x="1038225" y="0"/>
                </a:lnTo>
                <a:lnTo>
                  <a:pt x="6516874" y="0"/>
                </a:lnTo>
                <a:lnTo>
                  <a:pt x="5509712" y="2174681"/>
                </a:lnTo>
                <a:lnTo>
                  <a:pt x="1038225" y="2174681"/>
                </a:lnTo>
                <a:lnTo>
                  <a:pt x="947987" y="2174681"/>
                </a:lnTo>
                <a:lnTo>
                  <a:pt x="819150" y="2174681"/>
                </a:lnTo>
                <a:lnTo>
                  <a:pt x="0" y="2174681"/>
                </a:lnTo>
                <a:close/>
              </a:path>
            </a:pathLst>
          </a:custGeom>
          <a:solidFill>
            <a:srgbClr val="4A4A4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drawing&#10;&#10;Description automatically generated" id="184" name="Google Shape;184;p7"/>
          <p:cNvPicPr preferRelativeResize="0"/>
          <p:nvPr/>
        </p:nvPicPr>
        <p:blipFill rotWithShape="1">
          <a:blip r:embed="rId3">
            <a:alphaModFix/>
          </a:blip>
          <a:srcRect b="2901" l="0" r="-2" t="0"/>
          <a:stretch/>
        </p:blipFill>
        <p:spPr>
          <a:xfrm>
            <a:off x="5672166" y="3493008"/>
            <a:ext cx="6519834" cy="3364992"/>
          </a:xfrm>
          <a:custGeom>
            <a:rect b="b" l="l" r="r" t="t"/>
            <a:pathLst>
              <a:path extrusionOk="0" h="3364992" w="6519834">
                <a:moveTo>
                  <a:pt x="1558433" y="0"/>
                </a:moveTo>
                <a:lnTo>
                  <a:pt x="6519834" y="0"/>
                </a:lnTo>
                <a:lnTo>
                  <a:pt x="6519834" y="3364992"/>
                </a:lnTo>
                <a:lnTo>
                  <a:pt x="0" y="3364992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descr="spaCy - Wikipedia" id="185" name="Google Shape;18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62672" y="1862966"/>
            <a:ext cx="4019145" cy="1436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63100" y="262513"/>
            <a:ext cx="3211852" cy="1605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"/>
          <p:cNvSpPr txBox="1"/>
          <p:nvPr>
            <p:ph type="title"/>
          </p:nvPr>
        </p:nvSpPr>
        <p:spPr>
          <a:xfrm>
            <a:off x="369603" y="78900"/>
            <a:ext cx="11407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IN" sz="5400"/>
              <a:t>Algorithms Tools</a:t>
            </a:r>
            <a:endParaRPr/>
          </a:p>
        </p:txBody>
      </p:sp>
      <p:grpSp>
        <p:nvGrpSpPr>
          <p:cNvPr id="192" name="Google Shape;192;p8"/>
          <p:cNvGrpSpPr/>
          <p:nvPr/>
        </p:nvGrpSpPr>
        <p:grpSpPr>
          <a:xfrm>
            <a:off x="3309181" y="1259150"/>
            <a:ext cx="5528375" cy="5528375"/>
            <a:chOff x="3528074" y="0"/>
            <a:chExt cx="4351338" cy="4351338"/>
          </a:xfrm>
        </p:grpSpPr>
        <p:sp>
          <p:nvSpPr>
            <p:cNvPr id="193" name="Google Shape;193;p8"/>
            <p:cNvSpPr/>
            <p:nvPr/>
          </p:nvSpPr>
          <p:spPr>
            <a:xfrm>
              <a:off x="3528074" y="0"/>
              <a:ext cx="4351338" cy="4351338"/>
            </a:xfrm>
            <a:prstGeom prst="diamond">
              <a:avLst/>
            </a:prstGeom>
            <a:solidFill>
              <a:srgbClr val="F7D5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3941451" y="413377"/>
              <a:ext cx="1697021" cy="1697021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8"/>
            <p:cNvSpPr txBox="1"/>
            <p:nvPr/>
          </p:nvSpPr>
          <p:spPr>
            <a:xfrm>
              <a:off x="4024293" y="496219"/>
              <a:ext cx="1531337" cy="15313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Calibri"/>
                <a:buNone/>
              </a:pPr>
              <a:r>
                <a:rPr b="0" i="0" lang="en-IN" sz="23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Scikit-Learn</a:t>
              </a:r>
              <a:endPara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5769013" y="413377"/>
              <a:ext cx="1697021" cy="1697021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8"/>
            <p:cNvSpPr txBox="1"/>
            <p:nvPr/>
          </p:nvSpPr>
          <p:spPr>
            <a:xfrm>
              <a:off x="5851855" y="496219"/>
              <a:ext cx="1531337" cy="15313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Calibri"/>
                <a:buNone/>
              </a:pPr>
              <a:r>
                <a:rPr b="0" i="0" lang="en-IN" sz="23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TensorFlow</a:t>
              </a:r>
              <a:endPara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3941451" y="2240939"/>
              <a:ext cx="1697021" cy="1697021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8"/>
            <p:cNvSpPr txBox="1"/>
            <p:nvPr/>
          </p:nvSpPr>
          <p:spPr>
            <a:xfrm>
              <a:off x="4024293" y="2323781"/>
              <a:ext cx="1531337" cy="15313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Calibri"/>
                <a:buNone/>
              </a:pPr>
              <a:r>
                <a:rPr b="0" i="0" lang="en-IN" sz="23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Keras</a:t>
              </a:r>
              <a:endPara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5769013" y="2240939"/>
              <a:ext cx="1697021" cy="1697021"/>
            </a:xfrm>
            <a:prstGeom prst="roundRect">
              <a:avLst>
                <a:gd fmla="val 16667" name="adj"/>
              </a:avLst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8"/>
            <p:cNvSpPr txBox="1"/>
            <p:nvPr/>
          </p:nvSpPr>
          <p:spPr>
            <a:xfrm>
              <a:off x="5851855" y="2323781"/>
              <a:ext cx="1531337" cy="15313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Calibri"/>
                <a:buNone/>
              </a:pPr>
              <a:r>
                <a:rPr b="0" i="0" lang="en-IN" sz="23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Pytorch</a:t>
              </a:r>
              <a:endPara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43833b51e0_0_1"/>
          <p:cNvSpPr txBox="1"/>
          <p:nvPr>
            <p:ph type="title"/>
          </p:nvPr>
        </p:nvSpPr>
        <p:spPr>
          <a:xfrm>
            <a:off x="453550" y="90350"/>
            <a:ext cx="10515600" cy="86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Word Embeddings</a:t>
            </a:r>
            <a:endParaRPr/>
          </a:p>
        </p:txBody>
      </p:sp>
      <p:pic>
        <p:nvPicPr>
          <p:cNvPr id="207" name="Google Shape;207;g243833b51e0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7600" y="1978875"/>
            <a:ext cx="9736800" cy="435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2020-06-22T13:00:23Z</dcterms:created>
  <dc:creator>KGPTalkie</dc:creator>
</cp:coreProperties>
</file>