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78" y="4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Gururaj\Documents\Doc\Laxmipathi\Employee%20Salary%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 Data.xlsx]Sheet2!PivotTable7</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Salary Data</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Level 1</c:v>
                </c:pt>
              </c:strCache>
            </c:strRef>
          </c:tx>
          <c:spPr>
            <a:solidFill>
              <a:schemeClr val="accent1"/>
            </a:solidFill>
            <a:ln>
              <a:noFill/>
            </a:ln>
            <a:effectLst/>
          </c:spPr>
          <c:invertIfNegative val="0"/>
          <c:cat>
            <c:strRef>
              <c:f>Sheet2!$A$5:$A$17</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Sheet2!$B$5:$B$17</c:f>
              <c:numCache>
                <c:formatCode>General</c:formatCode>
                <c:ptCount val="12"/>
                <c:pt idx="0">
                  <c:v>4</c:v>
                </c:pt>
                <c:pt idx="1">
                  <c:v>3</c:v>
                </c:pt>
                <c:pt idx="2">
                  <c:v>4</c:v>
                </c:pt>
                <c:pt idx="3">
                  <c:v>1</c:v>
                </c:pt>
                <c:pt idx="4">
                  <c:v>7</c:v>
                </c:pt>
                <c:pt idx="5">
                  <c:v>3</c:v>
                </c:pt>
                <c:pt idx="6">
                  <c:v>4</c:v>
                </c:pt>
                <c:pt idx="7">
                  <c:v>3</c:v>
                </c:pt>
                <c:pt idx="8">
                  <c:v>3</c:v>
                </c:pt>
                <c:pt idx="9">
                  <c:v>4</c:v>
                </c:pt>
                <c:pt idx="10">
                  <c:v>3</c:v>
                </c:pt>
                <c:pt idx="11">
                  <c:v>2</c:v>
                </c:pt>
              </c:numCache>
            </c:numRef>
          </c:val>
        </c:ser>
        <c:ser>
          <c:idx val="1"/>
          <c:order val="1"/>
          <c:tx>
            <c:strRef>
              <c:f>Sheet2!$C$3:$C$4</c:f>
              <c:strCache>
                <c:ptCount val="1"/>
                <c:pt idx="0">
                  <c:v>Level 2</c:v>
                </c:pt>
              </c:strCache>
            </c:strRef>
          </c:tx>
          <c:spPr>
            <a:solidFill>
              <a:schemeClr val="accent2"/>
            </a:solidFill>
            <a:ln>
              <a:noFill/>
            </a:ln>
            <a:effectLst/>
          </c:spPr>
          <c:invertIfNegative val="0"/>
          <c:cat>
            <c:strRef>
              <c:f>Sheet2!$A$5:$A$17</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Sheet2!$C$5:$C$17</c:f>
              <c:numCache>
                <c:formatCode>General</c:formatCode>
                <c:ptCount val="12"/>
                <c:pt idx="0">
                  <c:v>14</c:v>
                </c:pt>
                <c:pt idx="1">
                  <c:v>18</c:v>
                </c:pt>
                <c:pt idx="2">
                  <c:v>5</c:v>
                </c:pt>
                <c:pt idx="3">
                  <c:v>10</c:v>
                </c:pt>
                <c:pt idx="4">
                  <c:v>9</c:v>
                </c:pt>
                <c:pt idx="5">
                  <c:v>6</c:v>
                </c:pt>
                <c:pt idx="6">
                  <c:v>7</c:v>
                </c:pt>
                <c:pt idx="7">
                  <c:v>10</c:v>
                </c:pt>
                <c:pt idx="8">
                  <c:v>7</c:v>
                </c:pt>
                <c:pt idx="9">
                  <c:v>8</c:v>
                </c:pt>
                <c:pt idx="10">
                  <c:v>10</c:v>
                </c:pt>
                <c:pt idx="11">
                  <c:v>11</c:v>
                </c:pt>
              </c:numCache>
            </c:numRef>
          </c:val>
        </c:ser>
        <c:ser>
          <c:idx val="2"/>
          <c:order val="2"/>
          <c:tx>
            <c:strRef>
              <c:f>Sheet2!$D$3:$D$4</c:f>
              <c:strCache>
                <c:ptCount val="1"/>
                <c:pt idx="0">
                  <c:v>Level 3</c:v>
                </c:pt>
              </c:strCache>
            </c:strRef>
          </c:tx>
          <c:spPr>
            <a:solidFill>
              <a:schemeClr val="accent3"/>
            </a:solidFill>
            <a:ln>
              <a:noFill/>
            </a:ln>
            <a:effectLst/>
          </c:spPr>
          <c:invertIfNegative val="0"/>
          <c:cat>
            <c:strRef>
              <c:f>Sheet2!$A$5:$A$17</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Sheet2!$D$5:$D$17</c:f>
              <c:numCache>
                <c:formatCode>General</c:formatCode>
                <c:ptCount val="12"/>
                <c:pt idx="0">
                  <c:v>3</c:v>
                </c:pt>
                <c:pt idx="1">
                  <c:v>1</c:v>
                </c:pt>
                <c:pt idx="2">
                  <c:v>5</c:v>
                </c:pt>
                <c:pt idx="3">
                  <c:v>1</c:v>
                </c:pt>
                <c:pt idx="4">
                  <c:v>3</c:v>
                </c:pt>
                <c:pt idx="5">
                  <c:v>2</c:v>
                </c:pt>
                <c:pt idx="6">
                  <c:v>7</c:v>
                </c:pt>
                <c:pt idx="7">
                  <c:v>3</c:v>
                </c:pt>
                <c:pt idx="9">
                  <c:v>4</c:v>
                </c:pt>
                <c:pt idx="10">
                  <c:v>4</c:v>
                </c:pt>
                <c:pt idx="11">
                  <c:v>7</c:v>
                </c:pt>
              </c:numCache>
            </c:numRef>
          </c:val>
        </c:ser>
        <c:dLbls>
          <c:showLegendKey val="0"/>
          <c:showVal val="0"/>
          <c:showCatName val="0"/>
          <c:showSerName val="0"/>
          <c:showPercent val="0"/>
          <c:showBubbleSize val="0"/>
        </c:dLbls>
        <c:gapWidth val="219"/>
        <c:overlap val="-27"/>
        <c:axId val="375944896"/>
        <c:axId val="375941368"/>
      </c:barChart>
      <c:catAx>
        <c:axId val="375944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941368"/>
        <c:crosses val="autoZero"/>
        <c:auto val="1"/>
        <c:lblAlgn val="ctr"/>
        <c:lblOffset val="100"/>
        <c:noMultiLvlLbl val="0"/>
      </c:catAx>
      <c:valAx>
        <c:axId val="375941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9448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583033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943600" y="3241625"/>
            <a:ext cx="8610600" cy="2308324"/>
          </a:xfrm>
          <a:prstGeom prst="rect">
            <a:avLst/>
          </a:prstGeom>
          <a:noFill/>
        </p:spPr>
        <p:txBody>
          <a:bodyPr wrap="square" rtlCol="0">
            <a:spAutoFit/>
          </a:bodyPr>
          <a:lstStyle/>
          <a:p>
            <a:r>
              <a:rPr lang="en-US" sz="2400" dirty="0"/>
              <a:t>STUDENT </a:t>
            </a:r>
            <a:r>
              <a:rPr lang="en-US" sz="2400" dirty="0" smtClean="0"/>
              <a:t>NAME :  LAXMIPATHI.K</a:t>
            </a:r>
            <a:endParaRPr lang="en-US" sz="2400" dirty="0"/>
          </a:p>
          <a:p>
            <a:r>
              <a:rPr lang="en-US" sz="2400" dirty="0"/>
              <a:t>REGISTER </a:t>
            </a:r>
            <a:r>
              <a:rPr lang="en-US" sz="2400" dirty="0" smtClean="0"/>
              <a:t>NO      :  312206675</a:t>
            </a:r>
          </a:p>
          <a:p>
            <a:r>
              <a:rPr lang="en-US" sz="2400" dirty="0" smtClean="0"/>
              <a:t>NM </a:t>
            </a:r>
            <a:r>
              <a:rPr lang="en-US" sz="2400" dirty="0" smtClean="0"/>
              <a:t>ID                   :  </a:t>
            </a:r>
            <a:r>
              <a:rPr lang="en-US" sz="2400" dirty="0"/>
              <a:t>9BC007324347F4994FD49089D6010CBA</a:t>
            </a:r>
            <a:endParaRPr lang="en-US" sz="2400" dirty="0"/>
          </a:p>
          <a:p>
            <a:r>
              <a:rPr lang="en-US" sz="2400" dirty="0" smtClean="0"/>
              <a:t>DEPARTMENT     :  B.COM A&amp;F</a:t>
            </a:r>
            <a:endParaRPr lang="en-US" sz="2400" dirty="0"/>
          </a:p>
          <a:p>
            <a:r>
              <a:rPr lang="en-US" sz="2400" dirty="0" smtClean="0"/>
              <a:t>COLLEGE              :  AGURCHAND MANMULL JAIN COLLEGE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p:cNvSpPr>
            <a:spLocks noGrp="1"/>
          </p:cNvSpPr>
          <p:nvPr>
            <p:ph type="body" idx="1"/>
          </p:nvPr>
        </p:nvSpPr>
        <p:spPr>
          <a:xfrm>
            <a:off x="609600" y="1350615"/>
            <a:ext cx="10591800" cy="5170646"/>
          </a:xfrm>
        </p:spPr>
        <p:txBody>
          <a:bodyPr/>
          <a:lstStyle/>
          <a:p>
            <a:r>
              <a:rPr lang="en-US" sz="2000" dirty="0"/>
              <a:t>DATA COLLECTION : </a:t>
            </a:r>
          </a:p>
          <a:p>
            <a:r>
              <a:rPr lang="en-US" sz="2000" dirty="0"/>
              <a:t>    - From ‘</a:t>
            </a:r>
            <a:r>
              <a:rPr lang="en-US" sz="2000" dirty="0" err="1"/>
              <a:t>Kaggle</a:t>
            </a:r>
            <a:r>
              <a:rPr lang="en-US" sz="2000" dirty="0" smtClean="0"/>
              <a:t>’</a:t>
            </a:r>
          </a:p>
          <a:p>
            <a:r>
              <a:rPr lang="en-US" sz="2000" dirty="0"/>
              <a:t>DATA CLEANING:</a:t>
            </a:r>
          </a:p>
          <a:p>
            <a:r>
              <a:rPr lang="en-US" sz="2000" dirty="0"/>
              <a:t>    - identified missing values </a:t>
            </a:r>
          </a:p>
          <a:p>
            <a:r>
              <a:rPr lang="en-US" sz="2000" dirty="0"/>
              <a:t>    - filtered out missing </a:t>
            </a:r>
            <a:r>
              <a:rPr lang="en-US" sz="2000" dirty="0" smtClean="0"/>
              <a:t>values</a:t>
            </a:r>
          </a:p>
          <a:p>
            <a:r>
              <a:rPr lang="en-US" sz="2000" dirty="0"/>
              <a:t>PERFORMANCE LEVEL:</a:t>
            </a:r>
          </a:p>
          <a:p>
            <a:r>
              <a:rPr lang="en-US" sz="2000" dirty="0"/>
              <a:t>    - in column AA </a:t>
            </a:r>
          </a:p>
          <a:p>
            <a:r>
              <a:rPr lang="en-US" sz="2000" dirty="0"/>
              <a:t>    - using formula - </a:t>
            </a:r>
            <a:r>
              <a:rPr lang="en-US" sz="2000" dirty="0" smtClean="0"/>
              <a:t>=</a:t>
            </a:r>
            <a:r>
              <a:rPr lang="en-US" sz="2000" dirty="0"/>
              <a:t> IF(E2&lt;50000,"Level 1",IF(E2&lt;100000,"Level 2",IF(E2&lt;150000,"Level 3</a:t>
            </a:r>
            <a:r>
              <a:rPr lang="en-US" sz="2000" dirty="0" smtClean="0"/>
              <a:t>")))</a:t>
            </a:r>
          </a:p>
          <a:p>
            <a:r>
              <a:rPr lang="en-US" sz="2000" dirty="0" smtClean="0"/>
              <a:t>PIVOT TABLES :</a:t>
            </a:r>
          </a:p>
          <a:p>
            <a:r>
              <a:rPr lang="en-US" sz="2000" dirty="0"/>
              <a:t> </a:t>
            </a:r>
            <a:r>
              <a:rPr lang="en-US" sz="2000" dirty="0" smtClean="0"/>
              <a:t>   - Summarize and aggregate salary data, such as average salary by departments</a:t>
            </a:r>
          </a:p>
          <a:p>
            <a:r>
              <a:rPr lang="en-US" sz="2000" dirty="0" smtClean="0"/>
              <a:t>CHARTS AND GRAPHS :</a:t>
            </a:r>
          </a:p>
          <a:p>
            <a:r>
              <a:rPr lang="en-US" sz="2000" dirty="0"/>
              <a:t>    - </a:t>
            </a:r>
            <a:r>
              <a:rPr lang="en-US" sz="2000" dirty="0" smtClean="0"/>
              <a:t>Visualize </a:t>
            </a:r>
            <a:r>
              <a:rPr lang="en-US" sz="2000" dirty="0"/>
              <a:t>trends and comparisons, including line graphs for salary changes over time and bar charts </a:t>
            </a:r>
            <a:r>
              <a:rPr lang="en-US" sz="2000" dirty="0" smtClean="0"/>
              <a:t> for departmental comparisons. </a:t>
            </a:r>
          </a:p>
          <a:p>
            <a:r>
              <a:rPr lang="en-US" sz="2000" dirty="0" smtClean="0"/>
              <a:t>CONDITIONAL FORMATTING : </a:t>
            </a:r>
          </a:p>
          <a:p>
            <a:r>
              <a:rPr lang="en-US" sz="2000" dirty="0"/>
              <a:t> </a:t>
            </a:r>
            <a:r>
              <a:rPr lang="en-US" sz="2000" dirty="0" smtClean="0"/>
              <a:t>   - Highlight </a:t>
            </a:r>
            <a:r>
              <a:rPr lang="en-US" sz="2000" dirty="0"/>
              <a:t>trends or outliers in the salary data to draw attention to significant findings.</a:t>
            </a:r>
          </a:p>
          <a:p>
            <a:endParaRPr lang="en-US" dirty="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14400" y="7620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723927271"/>
              </p:ext>
            </p:extLst>
          </p:nvPr>
        </p:nvGraphicFramePr>
        <p:xfrm>
          <a:off x="914400" y="2019300"/>
          <a:ext cx="7620000" cy="34671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55332" y="1577340"/>
            <a:ext cx="9303068" cy="4137660"/>
          </a:xfrm>
        </p:spPr>
        <p:txBody>
          <a:bodyPr/>
          <a:lstStyle/>
          <a:p>
            <a:r>
              <a:rPr lang="en-US" sz="2400" dirty="0"/>
              <a:t>The analysis of employee salary data using Excel has provided valuable insights into the organization's compensation structure. By applying various analytical techniques, such as pivot tables, regression analysis, and data visualization, we have uncovered key trends, identified disparities, and evaluated the alignment of salaries with organizational goals. The findings highlight areas where salary adjustments may be necessary to promote fairness and enhance employee satisfaction. Overall, this analysis supports more informed decision-making regarding compensation strategies and budget allocation, ultimately contributing to a more equitable and efficient salary management system.</a:t>
            </a:r>
            <a:endParaRPr lang="en-IN" sz="2400"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 </a:t>
            </a:r>
            <a:r>
              <a:rPr lang="en-US" sz="4400" b="1" dirty="0" smtClean="0">
                <a:solidFill>
                  <a:srgbClr val="0F0F0F"/>
                </a:solidFill>
                <a:latin typeface="Times New Roman" panose="02020603050405020304" pitchFamily="18" charset="0"/>
                <a:cs typeface="Times New Roman" panose="02020603050405020304" pitchFamily="18" charset="0"/>
              </a:rPr>
              <a:t>Analysis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676274" y="685800"/>
            <a:ext cx="5800851" cy="51816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Subtitle 10"/>
          <p:cNvSpPr>
            <a:spLocks noGrp="1"/>
          </p:cNvSpPr>
          <p:nvPr>
            <p:ph type="subTitle" idx="4"/>
          </p:nvPr>
        </p:nvSpPr>
        <p:spPr>
          <a:xfrm>
            <a:off x="762000" y="1890903"/>
            <a:ext cx="5800851" cy="4001095"/>
          </a:xfrm>
        </p:spPr>
        <p:txBody>
          <a:bodyPr/>
          <a:lstStyle/>
          <a:p>
            <a:r>
              <a:rPr lang="en-US" sz="2000" dirty="0"/>
              <a:t>In many organizations, managing and analyzing employee salary data is a critical yet challenging task. Disparities in compensation can lead to issues such as decreased employee morale, potential legal challenges, and difficulties in maintaining budgetary compliance. The core problem in this project is the need to effectively analyze salary data to uncover trends, identify discrepancies, and ensure fair compensation practices. Specifically, organizations often struggle with understanding how salary levels compare across different departments, job roles, and levels of seniority. There may also be concerns about salary alignment with industry standards and </a:t>
            </a:r>
            <a:r>
              <a:rPr lang="en-US" sz="2000" dirty="0" smtClean="0"/>
              <a:t>organizational.</a:t>
            </a:r>
            <a:endParaRPr lang="en-IN"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676275" y="685800"/>
            <a:ext cx="5800851" cy="51816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Subtitle 8"/>
          <p:cNvSpPr>
            <a:spLocks noGrp="1"/>
          </p:cNvSpPr>
          <p:nvPr>
            <p:ph type="subTitle" idx="4"/>
          </p:nvPr>
        </p:nvSpPr>
        <p:spPr>
          <a:xfrm>
            <a:off x="678903" y="2019300"/>
            <a:ext cx="5798223" cy="3385542"/>
          </a:xfrm>
        </p:spPr>
        <p:txBody>
          <a:bodyPr/>
          <a:lstStyle/>
          <a:p>
            <a:r>
              <a:rPr lang="en-US" sz="2000" dirty="0"/>
              <a:t>This project focuses on analyzing employee salary data to gain insights into compensation structures within an organization. The primary objective is to leverage Excel's data analysis capabilities to evaluate salary distribution, identify trends, and detect any disparities across various categories such as departments, job titles, and levels of seniority. By systematically examining the data, the project aims to uncover patterns that can inform strategic decisions regarding salary adjustments, budget allocation, and overall compensation strategies.</a:t>
            </a:r>
            <a:endParaRPr lang="en-IN"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723900" y="685800"/>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p:cNvSpPr>
            <a:spLocks noGrp="1"/>
          </p:cNvSpPr>
          <p:nvPr>
            <p:ph type="subTitle" idx="4"/>
          </p:nvPr>
        </p:nvSpPr>
        <p:spPr>
          <a:xfrm>
            <a:off x="752665" y="1857375"/>
            <a:ext cx="6134100" cy="2154436"/>
          </a:xfrm>
        </p:spPr>
        <p:txBody>
          <a:bodyPr/>
          <a:lstStyle/>
          <a:p>
            <a:r>
              <a:rPr lang="en-US" sz="2800" dirty="0" smtClean="0"/>
              <a:t>1</a:t>
            </a:r>
            <a:r>
              <a:rPr lang="en-US" sz="2800" dirty="0"/>
              <a:t>. </a:t>
            </a:r>
            <a:r>
              <a:rPr lang="en-US" sz="2800" dirty="0" smtClean="0"/>
              <a:t>HR Managers </a:t>
            </a:r>
          </a:p>
          <a:p>
            <a:r>
              <a:rPr lang="en-US" sz="2800" dirty="0" smtClean="0"/>
              <a:t>2</a:t>
            </a:r>
            <a:r>
              <a:rPr lang="en-US" sz="2800" dirty="0"/>
              <a:t>. </a:t>
            </a:r>
            <a:r>
              <a:rPr lang="en-US" sz="2800" dirty="0" smtClean="0"/>
              <a:t>Payroll Administrators</a:t>
            </a:r>
          </a:p>
          <a:p>
            <a:r>
              <a:rPr lang="en-US" sz="2800" dirty="0" smtClean="0"/>
              <a:t>3</a:t>
            </a:r>
            <a:r>
              <a:rPr lang="en-US" sz="2800" dirty="0"/>
              <a:t>. </a:t>
            </a:r>
            <a:r>
              <a:rPr lang="en-US" sz="2800" dirty="0" smtClean="0"/>
              <a:t>Senior Management</a:t>
            </a:r>
            <a:r>
              <a:rPr lang="en-US" sz="2800" dirty="0"/>
              <a:t> </a:t>
            </a:r>
            <a:endParaRPr lang="en-US" sz="2800" dirty="0" smtClean="0"/>
          </a:p>
          <a:p>
            <a:r>
              <a:rPr lang="en-US" sz="2800" dirty="0" smtClean="0"/>
              <a:t>4. Finance Department</a:t>
            </a:r>
            <a:r>
              <a:rPr lang="en-US" sz="2800" dirty="0"/>
              <a:t> </a:t>
            </a:r>
            <a:endParaRPr lang="en-US" sz="2800" dirty="0" smtClean="0"/>
          </a:p>
          <a:p>
            <a:r>
              <a:rPr lang="en-US" sz="2800" dirty="0" smtClean="0"/>
              <a:t>5. Employees</a:t>
            </a:r>
            <a:endParaRPr lang="en-IN" sz="2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353057" cy="3171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590801" y="2019300"/>
            <a:ext cx="8762617" cy="3390900"/>
          </a:xfrm>
        </p:spPr>
        <p:txBody>
          <a:bodyPr/>
          <a:lstStyle/>
          <a:p>
            <a:pPr marL="228600" indent="-228600">
              <a:buAutoNum type="arabicPeriod"/>
            </a:pPr>
            <a:r>
              <a:rPr lang="en-US" dirty="0" smtClean="0"/>
              <a:t>Filters : </a:t>
            </a:r>
            <a:r>
              <a:rPr lang="en-US" dirty="0"/>
              <a:t>Sort and view specific data subsets, like salaries by department</a:t>
            </a:r>
            <a:r>
              <a:rPr lang="en-US" dirty="0" smtClean="0"/>
              <a:t>.</a:t>
            </a:r>
          </a:p>
          <a:p>
            <a:pPr marL="228600" indent="-228600">
              <a:buAutoNum type="arabicPeriod"/>
            </a:pPr>
            <a:r>
              <a:rPr lang="en-US" dirty="0" smtClean="0"/>
              <a:t>Formulas: </a:t>
            </a:r>
            <a:r>
              <a:rPr lang="en-US" dirty="0"/>
              <a:t>Perform calculations such as SUM, AVERAGE, and MEDIAN for salary analysis</a:t>
            </a:r>
            <a:r>
              <a:rPr lang="en-US" dirty="0" smtClean="0"/>
              <a:t>.</a:t>
            </a:r>
          </a:p>
          <a:p>
            <a:pPr marL="228600" indent="-228600">
              <a:buAutoNum type="arabicPeriod"/>
            </a:pPr>
            <a:r>
              <a:rPr lang="en-US" dirty="0" smtClean="0"/>
              <a:t>Pivot Tables: </a:t>
            </a:r>
            <a:r>
              <a:rPr lang="en-US" dirty="0"/>
              <a:t>Create dynamic summaries and views of salary data, such as average by job title</a:t>
            </a:r>
            <a:r>
              <a:rPr lang="en-US" dirty="0" smtClean="0"/>
              <a:t>.</a:t>
            </a:r>
          </a:p>
          <a:p>
            <a:pPr marL="228600" indent="-228600">
              <a:buAutoNum type="arabicPeriod"/>
            </a:pPr>
            <a:r>
              <a:rPr lang="en-US" dirty="0" smtClean="0"/>
              <a:t>Charts </a:t>
            </a:r>
            <a:r>
              <a:rPr lang="en-US" dirty="0"/>
              <a:t>and </a:t>
            </a:r>
            <a:r>
              <a:rPr lang="en-US" dirty="0" smtClean="0"/>
              <a:t>Graphs : </a:t>
            </a:r>
            <a:r>
              <a:rPr lang="en-US" dirty="0"/>
              <a:t>Visualize trends and distributions with bar charts, pie charts, and </a:t>
            </a:r>
            <a:r>
              <a:rPr lang="en-US" dirty="0" smtClean="0"/>
              <a:t>histograms</a:t>
            </a:r>
          </a:p>
          <a:p>
            <a:pPr marL="228600" indent="-228600">
              <a:buAutoNum type="arabicPeriod"/>
            </a:pPr>
            <a:r>
              <a:rPr lang="en-US" dirty="0" smtClean="0"/>
              <a:t>Conditional Formatting: </a:t>
            </a:r>
            <a:r>
              <a:rPr lang="en-US" dirty="0"/>
              <a:t>Highlight key data points, such as salaries exceeding a set </a:t>
            </a:r>
            <a:r>
              <a:rPr lang="en-US" dirty="0" smtClean="0"/>
              <a:t>threshold</a:t>
            </a:r>
          </a:p>
          <a:p>
            <a:pPr marL="228600" indent="-228600">
              <a:buAutoNum type="arabicPeriod"/>
            </a:pPr>
            <a:r>
              <a:rPr lang="en-US" dirty="0" smtClean="0"/>
              <a:t>Data Validation : </a:t>
            </a:r>
            <a:r>
              <a:rPr lang="en-US" dirty="0"/>
              <a:t>Ensure accuracy by setting rules for data entry, like numerical limits</a:t>
            </a:r>
            <a:r>
              <a:rPr lang="en-US" dirty="0" smtClean="0"/>
              <a:t>.</a:t>
            </a:r>
          </a:p>
          <a:p>
            <a:pPr marL="228600" indent="-228600">
              <a:buAutoNum type="arabicPeriod"/>
            </a:pPr>
            <a:r>
              <a:rPr lang="en-US" dirty="0" smtClean="0"/>
              <a:t>Data </a:t>
            </a:r>
            <a:r>
              <a:rPr lang="en-US" dirty="0"/>
              <a:t>Cleaning </a:t>
            </a:r>
            <a:r>
              <a:rPr lang="en-US" dirty="0" smtClean="0"/>
              <a:t>Tools : </a:t>
            </a:r>
            <a:r>
              <a:rPr lang="en-US" dirty="0"/>
              <a:t>Prepare data by removing duplicates and splitting text into columns</a:t>
            </a:r>
            <a:r>
              <a:rPr lang="en-US" dirty="0" smtClean="0"/>
              <a:t>.</a:t>
            </a:r>
          </a:p>
          <a:p>
            <a:pPr marL="228600" indent="-228600">
              <a:buAutoNum type="arabicPeriod"/>
            </a:pPr>
            <a:r>
              <a:rPr lang="en-US" dirty="0" smtClean="0"/>
              <a:t>Advanced Filters : </a:t>
            </a:r>
            <a:r>
              <a:rPr lang="en-US" dirty="0"/>
              <a:t>Extract data based on complex criteria for detailed </a:t>
            </a:r>
            <a:r>
              <a:rPr lang="en-US" dirty="0" smtClean="0"/>
              <a:t>analysis</a:t>
            </a:r>
          </a:p>
          <a:p>
            <a:pPr marL="228600" indent="-228600">
              <a:buAutoNum type="arabicPeriod"/>
            </a:pPr>
            <a:r>
              <a:rPr lang="en-US" dirty="0" smtClean="0"/>
              <a:t>Named Ranges : </a:t>
            </a:r>
            <a:r>
              <a:rPr lang="en-US" dirty="0"/>
              <a:t>Simplify formula references by assigning names to data ranges</a:t>
            </a:r>
            <a:r>
              <a:rPr lang="en-US" dirty="0" smtClean="0"/>
              <a:t>.</a:t>
            </a:r>
          </a:p>
          <a:p>
            <a:pPr marL="228600" indent="-228600">
              <a:buAutoNum type="arabicPeriod"/>
            </a:pPr>
            <a:r>
              <a:rPr lang="en-US" dirty="0" smtClean="0"/>
              <a:t>Data Consolidation : </a:t>
            </a:r>
            <a:r>
              <a:rPr lang="en-US" dirty="0"/>
              <a:t>Combine data from multiple sources into a unified summary</a:t>
            </a:r>
            <a:r>
              <a:rPr lang="en-US" dirty="0" smtClean="0"/>
              <a: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838200" y="1600200"/>
            <a:ext cx="9067800" cy="3693319"/>
          </a:xfrm>
        </p:spPr>
        <p:txBody>
          <a:bodyPr/>
          <a:lstStyle/>
          <a:p>
            <a:endParaRPr lang="en-US" sz="2400" dirty="0"/>
          </a:p>
          <a:p>
            <a:pPr marL="342900" indent="-342900">
              <a:buAutoNum type="arabicPeriod"/>
            </a:pPr>
            <a:r>
              <a:rPr lang="en-US" sz="2400" dirty="0" smtClean="0"/>
              <a:t>Employee ID : </a:t>
            </a:r>
            <a:r>
              <a:rPr lang="en-US" sz="2400" dirty="0"/>
              <a:t>Unique identifier for each employee</a:t>
            </a:r>
            <a:r>
              <a:rPr lang="en-US" sz="2400" dirty="0" smtClean="0"/>
              <a:t>.</a:t>
            </a:r>
          </a:p>
          <a:p>
            <a:pPr marL="342900" indent="-342900">
              <a:buAutoNum type="arabicPeriod"/>
            </a:pPr>
            <a:r>
              <a:rPr lang="en-US" sz="2400" dirty="0" smtClean="0"/>
              <a:t>Name : </a:t>
            </a:r>
            <a:r>
              <a:rPr lang="en-US" sz="2400" dirty="0"/>
              <a:t>Employee's full name</a:t>
            </a:r>
            <a:r>
              <a:rPr lang="en-US" sz="2400" dirty="0" smtClean="0"/>
              <a:t>.</a:t>
            </a:r>
          </a:p>
          <a:p>
            <a:pPr marL="342900" indent="-342900">
              <a:buAutoNum type="arabicPeriod"/>
            </a:pPr>
            <a:r>
              <a:rPr lang="en-US" sz="2400" dirty="0" smtClean="0"/>
              <a:t>Job Title : </a:t>
            </a:r>
            <a:r>
              <a:rPr lang="en-US" sz="2400" dirty="0"/>
              <a:t>The position or role held by the employee</a:t>
            </a:r>
            <a:r>
              <a:rPr lang="en-US" sz="2400" dirty="0" smtClean="0"/>
              <a:t>.</a:t>
            </a:r>
          </a:p>
          <a:p>
            <a:pPr marL="342900" indent="-342900">
              <a:buAutoNum type="arabicPeriod"/>
            </a:pPr>
            <a:r>
              <a:rPr lang="en-US" sz="2400" dirty="0" smtClean="0"/>
              <a:t>Department : </a:t>
            </a:r>
            <a:r>
              <a:rPr lang="en-US" sz="2400" dirty="0"/>
              <a:t>The department or division where the employee works</a:t>
            </a:r>
            <a:r>
              <a:rPr lang="en-US" sz="2400" dirty="0" smtClean="0"/>
              <a:t>.</a:t>
            </a:r>
          </a:p>
          <a:p>
            <a:pPr marL="342900" indent="-342900">
              <a:buAutoNum type="arabicPeriod"/>
            </a:pPr>
            <a:r>
              <a:rPr lang="en-US" sz="2400" dirty="0" smtClean="0"/>
              <a:t>Base Salary : </a:t>
            </a:r>
            <a:r>
              <a:rPr lang="en-US" sz="2400" dirty="0"/>
              <a:t>The annual base salary amount</a:t>
            </a:r>
            <a:r>
              <a:rPr lang="en-US" sz="2400" dirty="0" smtClean="0"/>
              <a:t>.</a:t>
            </a:r>
          </a:p>
          <a:p>
            <a:pPr marL="342900" indent="-342900">
              <a:buAutoNum type="arabicPeriod"/>
            </a:pPr>
            <a:r>
              <a:rPr lang="en-US" sz="2400" dirty="0" smtClean="0"/>
              <a:t>Bonus : </a:t>
            </a:r>
            <a:r>
              <a:rPr lang="en-US" sz="2400" dirty="0"/>
              <a:t>Additional compensation, such as performance bonuses</a:t>
            </a:r>
            <a:r>
              <a:rPr lang="en-US" sz="2400" dirty="0" smtClean="0"/>
              <a:t>.</a:t>
            </a:r>
          </a:p>
          <a:p>
            <a:pPr marL="342900" indent="-342900">
              <a:buAutoNum type="arabicPeriod"/>
            </a:pPr>
            <a:r>
              <a:rPr lang="en-US" sz="2400" dirty="0" smtClean="0"/>
              <a:t>Total Compensation : </a:t>
            </a:r>
            <a:r>
              <a:rPr lang="en-US" sz="2400" dirty="0"/>
              <a:t>Sum of base salary and bonuses</a:t>
            </a:r>
            <a:r>
              <a:rPr lang="en-US" sz="2400" dirty="0" smtClean="0"/>
              <a:t>.</a:t>
            </a:r>
          </a:p>
          <a:p>
            <a:pPr marL="342900" indent="-342900">
              <a:buAutoNum type="arabicPeriod"/>
            </a:pPr>
            <a:r>
              <a:rPr lang="en-US" sz="2400" dirty="0" smtClean="0"/>
              <a:t>Years </a:t>
            </a:r>
            <a:r>
              <a:rPr lang="en-US" sz="2400" dirty="0"/>
              <a:t>of </a:t>
            </a:r>
            <a:r>
              <a:rPr lang="en-US" sz="2400" dirty="0" smtClean="0"/>
              <a:t>Service : </a:t>
            </a:r>
            <a:r>
              <a:rPr lang="en-US" sz="2400" dirty="0"/>
              <a:t>Duration of employment with the organization</a:t>
            </a:r>
            <a:r>
              <a:rPr lang="en-US" sz="2400" dirty="0" smtClean="0"/>
              <a:t>.</a:t>
            </a:r>
          </a:p>
          <a:p>
            <a:pPr marL="342900" indent="-342900">
              <a:buAutoNum type="arabicPeriod"/>
            </a:pPr>
            <a:r>
              <a:rPr lang="en-US" sz="2400" dirty="0" smtClean="0"/>
              <a:t>Location : </a:t>
            </a:r>
            <a:r>
              <a:rPr lang="en-US" sz="2400" dirty="0"/>
              <a:t>Office or branch location where the employee is based.</a:t>
            </a:r>
            <a:endParaRPr lang="en-IN" sz="2400"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78652" y="686501"/>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752475" y="2092579"/>
            <a:ext cx="10287000" cy="861774"/>
          </a:xfrm>
        </p:spPr>
        <p:txBody>
          <a:bodyPr/>
          <a:lstStyle/>
          <a:p>
            <a:r>
              <a:rPr lang="en-US" sz="2800" dirty="0" smtClean="0"/>
              <a:t> Salary Buckets </a:t>
            </a:r>
            <a:r>
              <a:rPr lang="en-US" sz="2800" dirty="0"/>
              <a:t>: =IF(E2&lt;50000,"Level 1",IF(E2&lt;100000,"Level 2",IF(E2&lt;150000,"Level 3")))</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TotalTime>
  <Words>784</Words>
  <Application>Microsoft Office PowerPoint</Application>
  <PresentationFormat>Widescreen</PresentationFormat>
  <Paragraphs>86</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Gururaj</cp:lastModifiedBy>
  <cp:revision>26</cp:revision>
  <dcterms:created xsi:type="dcterms:W3CDTF">2024-03-29T15:07:22Z</dcterms:created>
  <dcterms:modified xsi:type="dcterms:W3CDTF">2024-09-15T17:06:06Z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