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6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  <p:sldMasterId id="2147483726" r:id="rId5"/>
    <p:sldMasterId id="2147483738" r:id="rId6"/>
    <p:sldMasterId id="2147483756" r:id="rId7"/>
    <p:sldMasterId id="2147483774" r:id="rId8"/>
    <p:sldMasterId id="2147483786" r:id="rId9"/>
    <p:sldMasterId id="2147483804" r:id="rId10"/>
  </p:sldMasterIdLst>
  <p:sldIdLst>
    <p:sldId id="256" r:id="rId11"/>
    <p:sldId id="257" r:id="rId12"/>
    <p:sldId id="260" r:id="rId13"/>
    <p:sldId id="279" r:id="rId14"/>
    <p:sldId id="259" r:id="rId15"/>
    <p:sldId id="261" r:id="rId16"/>
    <p:sldId id="262" r:id="rId17"/>
    <p:sldId id="263" r:id="rId18"/>
    <p:sldId id="269" r:id="rId19"/>
    <p:sldId id="280" r:id="rId20"/>
    <p:sldId id="264" r:id="rId21"/>
    <p:sldId id="265" r:id="rId22"/>
    <p:sldId id="266" r:id="rId23"/>
    <p:sldId id="258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67" r:id="rId34"/>
    <p:sldId id="26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5CE270-3AC3-41B5-97F5-E3BF69DE4C95}" v="42" dt="2024-04-18T02:56:15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tableStyles" Target="tableStyles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246FDE-41FF-4463-98BE-6CD88ECD0E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1287F9-D3EA-48E7-B577-FE85DAACC500}">
      <dgm:prSet/>
      <dgm:spPr/>
      <dgm:t>
        <a:bodyPr/>
        <a:lstStyle/>
        <a:p>
          <a:r>
            <a:rPr lang="en-US" b="1" dirty="0"/>
            <a:t>Search Filters</a:t>
          </a:r>
          <a:r>
            <a:rPr lang="en-US" dirty="0"/>
            <a:t>: Specialization</a:t>
          </a:r>
        </a:p>
      </dgm:t>
    </dgm:pt>
    <dgm:pt modelId="{E4BB2359-11E7-4C2F-9291-16BCCD4ED2FA}" type="parTrans" cxnId="{05FB3B48-6B98-42AF-82DF-F13784CF1138}">
      <dgm:prSet/>
      <dgm:spPr/>
      <dgm:t>
        <a:bodyPr/>
        <a:lstStyle/>
        <a:p>
          <a:endParaRPr lang="en-US"/>
        </a:p>
      </dgm:t>
    </dgm:pt>
    <dgm:pt modelId="{86E9C0D4-9807-478B-9635-EF4F2EDFE256}" type="sibTrans" cxnId="{05FB3B48-6B98-42AF-82DF-F13784CF1138}">
      <dgm:prSet/>
      <dgm:spPr/>
      <dgm:t>
        <a:bodyPr/>
        <a:lstStyle/>
        <a:p>
          <a:endParaRPr lang="en-US"/>
        </a:p>
      </dgm:t>
    </dgm:pt>
    <dgm:pt modelId="{F6B3B835-80E7-4B41-9627-CA4E88E8ED7D}">
      <dgm:prSet/>
      <dgm:spPr/>
      <dgm:t>
        <a:bodyPr/>
        <a:lstStyle/>
        <a:p>
          <a:r>
            <a:rPr lang="en-US" b="1" dirty="0"/>
            <a:t>Doctor Profiles: </a:t>
          </a:r>
          <a:r>
            <a:rPr lang="en-US" dirty="0"/>
            <a:t>Detailed information, patient reviews, ratings</a:t>
          </a:r>
        </a:p>
      </dgm:t>
    </dgm:pt>
    <dgm:pt modelId="{CA1E3717-1DB0-4C10-9C47-517FC472FAB0}" type="parTrans" cxnId="{4BD5C991-DF2B-4CCC-851A-A646AD1EA609}">
      <dgm:prSet/>
      <dgm:spPr/>
      <dgm:t>
        <a:bodyPr/>
        <a:lstStyle/>
        <a:p>
          <a:endParaRPr lang="en-US"/>
        </a:p>
      </dgm:t>
    </dgm:pt>
    <dgm:pt modelId="{3B3C26A7-818A-46F7-B971-626EDC09E32C}" type="sibTrans" cxnId="{4BD5C991-DF2B-4CCC-851A-A646AD1EA609}">
      <dgm:prSet/>
      <dgm:spPr/>
      <dgm:t>
        <a:bodyPr/>
        <a:lstStyle/>
        <a:p>
          <a:endParaRPr lang="en-US"/>
        </a:p>
      </dgm:t>
    </dgm:pt>
    <dgm:pt modelId="{BDAA1469-4B9F-4C21-A2E8-E9D3D76EB6FD}">
      <dgm:prSet/>
      <dgm:spPr/>
      <dgm:t>
        <a:bodyPr/>
        <a:lstStyle/>
        <a:p>
          <a:r>
            <a:rPr lang="en-US" b="1" dirty="0"/>
            <a:t>Data Visualization: </a:t>
          </a:r>
          <a:r>
            <a:rPr lang="en-US" dirty="0"/>
            <a:t>Graphs depicting surgical outcomes, patient volume</a:t>
          </a:r>
        </a:p>
      </dgm:t>
    </dgm:pt>
    <dgm:pt modelId="{19B18F31-AC3A-4C5C-9C14-33B5DBAB9DF8}" type="parTrans" cxnId="{6593BBF0-F83D-4C08-9DAA-3A20B8B91BDA}">
      <dgm:prSet/>
      <dgm:spPr/>
      <dgm:t>
        <a:bodyPr/>
        <a:lstStyle/>
        <a:p>
          <a:endParaRPr lang="en-US"/>
        </a:p>
      </dgm:t>
    </dgm:pt>
    <dgm:pt modelId="{DDA6F0AC-FF05-4619-9981-7A0F270F71C0}" type="sibTrans" cxnId="{6593BBF0-F83D-4C08-9DAA-3A20B8B91BDA}">
      <dgm:prSet/>
      <dgm:spPr/>
      <dgm:t>
        <a:bodyPr/>
        <a:lstStyle/>
        <a:p>
          <a:endParaRPr lang="en-US"/>
        </a:p>
      </dgm:t>
    </dgm:pt>
    <dgm:pt modelId="{AA2179FE-7EB5-49ED-B5EF-428A7B148831}" type="pres">
      <dgm:prSet presAssocID="{1B246FDE-41FF-4463-98BE-6CD88ECD0E05}" presName="root" presStyleCnt="0">
        <dgm:presLayoutVars>
          <dgm:dir/>
          <dgm:resizeHandles val="exact"/>
        </dgm:presLayoutVars>
      </dgm:prSet>
      <dgm:spPr/>
    </dgm:pt>
    <dgm:pt modelId="{3C81F479-9C29-434C-8A90-90891134D087}" type="pres">
      <dgm:prSet presAssocID="{D31287F9-D3EA-48E7-B577-FE85DAACC500}" presName="compNode" presStyleCnt="0"/>
      <dgm:spPr/>
    </dgm:pt>
    <dgm:pt modelId="{A1252B10-D76F-4ACD-BDAF-99339DCB4B5D}" type="pres">
      <dgm:prSet presAssocID="{D31287F9-D3EA-48E7-B577-FE85DAACC500}" presName="bgRect" presStyleLbl="bgShp" presStyleIdx="0" presStyleCnt="3"/>
      <dgm:spPr/>
    </dgm:pt>
    <dgm:pt modelId="{CF60B5C0-59EB-439D-AF48-2CF5FC99D1D5}" type="pres">
      <dgm:prSet presAssocID="{D31287F9-D3EA-48E7-B577-FE85DAACC50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55774C4-CDF3-4CD6-905B-795024942A01}" type="pres">
      <dgm:prSet presAssocID="{D31287F9-D3EA-48E7-B577-FE85DAACC500}" presName="spaceRect" presStyleCnt="0"/>
      <dgm:spPr/>
    </dgm:pt>
    <dgm:pt modelId="{66DF0A18-43DB-4CDE-9B92-5B1917A5EDA9}" type="pres">
      <dgm:prSet presAssocID="{D31287F9-D3EA-48E7-B577-FE85DAACC500}" presName="parTx" presStyleLbl="revTx" presStyleIdx="0" presStyleCnt="3">
        <dgm:presLayoutVars>
          <dgm:chMax val="0"/>
          <dgm:chPref val="0"/>
        </dgm:presLayoutVars>
      </dgm:prSet>
      <dgm:spPr/>
    </dgm:pt>
    <dgm:pt modelId="{2E5F9211-BD0C-4112-AA3F-FEE2655CE0C9}" type="pres">
      <dgm:prSet presAssocID="{86E9C0D4-9807-478B-9635-EF4F2EDFE256}" presName="sibTrans" presStyleCnt="0"/>
      <dgm:spPr/>
    </dgm:pt>
    <dgm:pt modelId="{49CFCE44-956B-4A6B-9D01-880638481322}" type="pres">
      <dgm:prSet presAssocID="{F6B3B835-80E7-4B41-9627-CA4E88E8ED7D}" presName="compNode" presStyleCnt="0"/>
      <dgm:spPr/>
    </dgm:pt>
    <dgm:pt modelId="{32AD11B8-6DC5-491B-A5CB-65EB48DCEFBA}" type="pres">
      <dgm:prSet presAssocID="{F6B3B835-80E7-4B41-9627-CA4E88E8ED7D}" presName="bgRect" presStyleLbl="bgShp" presStyleIdx="1" presStyleCnt="3"/>
      <dgm:spPr/>
    </dgm:pt>
    <dgm:pt modelId="{7F4539DD-0182-41C8-B14A-9A583D6F0239}" type="pres">
      <dgm:prSet presAssocID="{F6B3B835-80E7-4B41-9627-CA4E88E8ED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ACD0E7AF-7D46-40DE-BD41-02DBF38E7FCF}" type="pres">
      <dgm:prSet presAssocID="{F6B3B835-80E7-4B41-9627-CA4E88E8ED7D}" presName="spaceRect" presStyleCnt="0"/>
      <dgm:spPr/>
    </dgm:pt>
    <dgm:pt modelId="{7644059E-0EF8-4EA6-823E-B923AAA55AAE}" type="pres">
      <dgm:prSet presAssocID="{F6B3B835-80E7-4B41-9627-CA4E88E8ED7D}" presName="parTx" presStyleLbl="revTx" presStyleIdx="1" presStyleCnt="3">
        <dgm:presLayoutVars>
          <dgm:chMax val="0"/>
          <dgm:chPref val="0"/>
        </dgm:presLayoutVars>
      </dgm:prSet>
      <dgm:spPr/>
    </dgm:pt>
    <dgm:pt modelId="{13521BFC-C93C-447E-AB01-A4F439794EF8}" type="pres">
      <dgm:prSet presAssocID="{3B3C26A7-818A-46F7-B971-626EDC09E32C}" presName="sibTrans" presStyleCnt="0"/>
      <dgm:spPr/>
    </dgm:pt>
    <dgm:pt modelId="{13766BA2-807E-4EEB-B6AB-D86478DBC1D7}" type="pres">
      <dgm:prSet presAssocID="{BDAA1469-4B9F-4C21-A2E8-E9D3D76EB6FD}" presName="compNode" presStyleCnt="0"/>
      <dgm:spPr/>
    </dgm:pt>
    <dgm:pt modelId="{F37610E4-DB4F-4BB9-9DBB-C6BC0221789F}" type="pres">
      <dgm:prSet presAssocID="{BDAA1469-4B9F-4C21-A2E8-E9D3D76EB6FD}" presName="bgRect" presStyleLbl="bgShp" presStyleIdx="2" presStyleCnt="3"/>
      <dgm:spPr/>
    </dgm:pt>
    <dgm:pt modelId="{5F23BB78-88F4-4395-B5D5-AB889F0ED2AE}" type="pres">
      <dgm:prSet presAssocID="{BDAA1469-4B9F-4C21-A2E8-E9D3D76EB6F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09B87EE-C8E3-4773-A676-68F8DF2E92A8}" type="pres">
      <dgm:prSet presAssocID="{BDAA1469-4B9F-4C21-A2E8-E9D3D76EB6FD}" presName="spaceRect" presStyleCnt="0"/>
      <dgm:spPr/>
    </dgm:pt>
    <dgm:pt modelId="{AC8DA0B2-6271-4847-80E3-2C0027B683C8}" type="pres">
      <dgm:prSet presAssocID="{BDAA1469-4B9F-4C21-A2E8-E9D3D76EB6F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5FB3B48-6B98-42AF-82DF-F13784CF1138}" srcId="{1B246FDE-41FF-4463-98BE-6CD88ECD0E05}" destId="{D31287F9-D3EA-48E7-B577-FE85DAACC500}" srcOrd="0" destOrd="0" parTransId="{E4BB2359-11E7-4C2F-9291-16BCCD4ED2FA}" sibTransId="{86E9C0D4-9807-478B-9635-EF4F2EDFE256}"/>
    <dgm:cxn modelId="{1B78C48C-3778-4971-91DD-F80F5E18AE95}" type="presOf" srcId="{D31287F9-D3EA-48E7-B577-FE85DAACC500}" destId="{66DF0A18-43DB-4CDE-9B92-5B1917A5EDA9}" srcOrd="0" destOrd="0" presId="urn:microsoft.com/office/officeart/2018/2/layout/IconVerticalSolidList"/>
    <dgm:cxn modelId="{4BD5C991-DF2B-4CCC-851A-A646AD1EA609}" srcId="{1B246FDE-41FF-4463-98BE-6CD88ECD0E05}" destId="{F6B3B835-80E7-4B41-9627-CA4E88E8ED7D}" srcOrd="1" destOrd="0" parTransId="{CA1E3717-1DB0-4C10-9C47-517FC472FAB0}" sibTransId="{3B3C26A7-818A-46F7-B971-626EDC09E32C}"/>
    <dgm:cxn modelId="{AE48DCA6-70E9-4269-A874-7315CC7FE0C7}" type="presOf" srcId="{F6B3B835-80E7-4B41-9627-CA4E88E8ED7D}" destId="{7644059E-0EF8-4EA6-823E-B923AAA55AAE}" srcOrd="0" destOrd="0" presId="urn:microsoft.com/office/officeart/2018/2/layout/IconVerticalSolidList"/>
    <dgm:cxn modelId="{4A9270C4-0DC8-494B-BE17-53205757F8BB}" type="presOf" srcId="{BDAA1469-4B9F-4C21-A2E8-E9D3D76EB6FD}" destId="{AC8DA0B2-6271-4847-80E3-2C0027B683C8}" srcOrd="0" destOrd="0" presId="urn:microsoft.com/office/officeart/2018/2/layout/IconVerticalSolidList"/>
    <dgm:cxn modelId="{59342EE9-3F51-405A-988C-95F25665FCCC}" type="presOf" srcId="{1B246FDE-41FF-4463-98BE-6CD88ECD0E05}" destId="{AA2179FE-7EB5-49ED-B5EF-428A7B148831}" srcOrd="0" destOrd="0" presId="urn:microsoft.com/office/officeart/2018/2/layout/IconVerticalSolidList"/>
    <dgm:cxn modelId="{6593BBF0-F83D-4C08-9DAA-3A20B8B91BDA}" srcId="{1B246FDE-41FF-4463-98BE-6CD88ECD0E05}" destId="{BDAA1469-4B9F-4C21-A2E8-E9D3D76EB6FD}" srcOrd="2" destOrd="0" parTransId="{19B18F31-AC3A-4C5C-9C14-33B5DBAB9DF8}" sibTransId="{DDA6F0AC-FF05-4619-9981-7A0F270F71C0}"/>
    <dgm:cxn modelId="{98B47A0F-76DB-4968-9BF9-1F686FE7B657}" type="presParOf" srcId="{AA2179FE-7EB5-49ED-B5EF-428A7B148831}" destId="{3C81F479-9C29-434C-8A90-90891134D087}" srcOrd="0" destOrd="0" presId="urn:microsoft.com/office/officeart/2018/2/layout/IconVerticalSolidList"/>
    <dgm:cxn modelId="{13D5ACFE-E1DE-4DBF-825C-7A6FC6A79964}" type="presParOf" srcId="{3C81F479-9C29-434C-8A90-90891134D087}" destId="{A1252B10-D76F-4ACD-BDAF-99339DCB4B5D}" srcOrd="0" destOrd="0" presId="urn:microsoft.com/office/officeart/2018/2/layout/IconVerticalSolidList"/>
    <dgm:cxn modelId="{C3D52394-518C-41CA-BCBA-11E896C2BB1E}" type="presParOf" srcId="{3C81F479-9C29-434C-8A90-90891134D087}" destId="{CF60B5C0-59EB-439D-AF48-2CF5FC99D1D5}" srcOrd="1" destOrd="0" presId="urn:microsoft.com/office/officeart/2018/2/layout/IconVerticalSolidList"/>
    <dgm:cxn modelId="{510DBCA5-7760-4795-9564-4B685F019721}" type="presParOf" srcId="{3C81F479-9C29-434C-8A90-90891134D087}" destId="{C55774C4-CDF3-4CD6-905B-795024942A01}" srcOrd="2" destOrd="0" presId="urn:microsoft.com/office/officeart/2018/2/layout/IconVerticalSolidList"/>
    <dgm:cxn modelId="{37F85FD6-52BC-4AD0-A36C-D92B23624471}" type="presParOf" srcId="{3C81F479-9C29-434C-8A90-90891134D087}" destId="{66DF0A18-43DB-4CDE-9B92-5B1917A5EDA9}" srcOrd="3" destOrd="0" presId="urn:microsoft.com/office/officeart/2018/2/layout/IconVerticalSolidList"/>
    <dgm:cxn modelId="{40E56482-B1BA-4E6C-AF76-F252C81BBAB6}" type="presParOf" srcId="{AA2179FE-7EB5-49ED-B5EF-428A7B148831}" destId="{2E5F9211-BD0C-4112-AA3F-FEE2655CE0C9}" srcOrd="1" destOrd="0" presId="urn:microsoft.com/office/officeart/2018/2/layout/IconVerticalSolidList"/>
    <dgm:cxn modelId="{541EF444-A91C-4377-B15F-70ADBE92DFEC}" type="presParOf" srcId="{AA2179FE-7EB5-49ED-B5EF-428A7B148831}" destId="{49CFCE44-956B-4A6B-9D01-880638481322}" srcOrd="2" destOrd="0" presId="urn:microsoft.com/office/officeart/2018/2/layout/IconVerticalSolidList"/>
    <dgm:cxn modelId="{9D46A76A-EAD0-4390-9CB0-BDE14CC3957F}" type="presParOf" srcId="{49CFCE44-956B-4A6B-9D01-880638481322}" destId="{32AD11B8-6DC5-491B-A5CB-65EB48DCEFBA}" srcOrd="0" destOrd="0" presId="urn:microsoft.com/office/officeart/2018/2/layout/IconVerticalSolidList"/>
    <dgm:cxn modelId="{09F4C9E2-B969-4398-BE43-2AFB948AAC62}" type="presParOf" srcId="{49CFCE44-956B-4A6B-9D01-880638481322}" destId="{7F4539DD-0182-41C8-B14A-9A583D6F0239}" srcOrd="1" destOrd="0" presId="urn:microsoft.com/office/officeart/2018/2/layout/IconVerticalSolidList"/>
    <dgm:cxn modelId="{7B171097-FB29-491A-AA8A-3CB4CAD4C729}" type="presParOf" srcId="{49CFCE44-956B-4A6B-9D01-880638481322}" destId="{ACD0E7AF-7D46-40DE-BD41-02DBF38E7FCF}" srcOrd="2" destOrd="0" presId="urn:microsoft.com/office/officeart/2018/2/layout/IconVerticalSolidList"/>
    <dgm:cxn modelId="{A778CADE-69AE-40D4-913A-BBC100A7B162}" type="presParOf" srcId="{49CFCE44-956B-4A6B-9D01-880638481322}" destId="{7644059E-0EF8-4EA6-823E-B923AAA55AAE}" srcOrd="3" destOrd="0" presId="urn:microsoft.com/office/officeart/2018/2/layout/IconVerticalSolidList"/>
    <dgm:cxn modelId="{97636167-AA6A-4AC2-AB7E-A246A2A7FE3D}" type="presParOf" srcId="{AA2179FE-7EB5-49ED-B5EF-428A7B148831}" destId="{13521BFC-C93C-447E-AB01-A4F439794EF8}" srcOrd="3" destOrd="0" presId="urn:microsoft.com/office/officeart/2018/2/layout/IconVerticalSolidList"/>
    <dgm:cxn modelId="{A09D776E-D16A-453B-A86C-FC95BAF3EE06}" type="presParOf" srcId="{AA2179FE-7EB5-49ED-B5EF-428A7B148831}" destId="{13766BA2-807E-4EEB-B6AB-D86478DBC1D7}" srcOrd="4" destOrd="0" presId="urn:microsoft.com/office/officeart/2018/2/layout/IconVerticalSolidList"/>
    <dgm:cxn modelId="{095FC3C5-8BD6-42C3-BE6E-1B245CE4E34E}" type="presParOf" srcId="{13766BA2-807E-4EEB-B6AB-D86478DBC1D7}" destId="{F37610E4-DB4F-4BB9-9DBB-C6BC0221789F}" srcOrd="0" destOrd="0" presId="urn:microsoft.com/office/officeart/2018/2/layout/IconVerticalSolidList"/>
    <dgm:cxn modelId="{CFAAE0F1-FE92-4D75-9D61-03FF85E6BEC3}" type="presParOf" srcId="{13766BA2-807E-4EEB-B6AB-D86478DBC1D7}" destId="{5F23BB78-88F4-4395-B5D5-AB889F0ED2AE}" srcOrd="1" destOrd="0" presId="urn:microsoft.com/office/officeart/2018/2/layout/IconVerticalSolidList"/>
    <dgm:cxn modelId="{1114E926-BA78-409F-AD48-58DD043BA0E6}" type="presParOf" srcId="{13766BA2-807E-4EEB-B6AB-D86478DBC1D7}" destId="{109B87EE-C8E3-4773-A676-68F8DF2E92A8}" srcOrd="2" destOrd="0" presId="urn:microsoft.com/office/officeart/2018/2/layout/IconVerticalSolidList"/>
    <dgm:cxn modelId="{F4CA730A-634C-4AA9-A07B-25E93918C008}" type="presParOf" srcId="{13766BA2-807E-4EEB-B6AB-D86478DBC1D7}" destId="{AC8DA0B2-6271-4847-80E3-2C0027B683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52B10-D76F-4ACD-BDAF-99339DCB4B5D}">
      <dsp:nvSpPr>
        <dsp:cNvPr id="0" name=""/>
        <dsp:cNvSpPr/>
      </dsp:nvSpPr>
      <dsp:spPr>
        <a:xfrm>
          <a:off x="0" y="666"/>
          <a:ext cx="7452360" cy="15595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60B5C0-59EB-439D-AF48-2CF5FC99D1D5}">
      <dsp:nvSpPr>
        <dsp:cNvPr id="0" name=""/>
        <dsp:cNvSpPr/>
      </dsp:nvSpPr>
      <dsp:spPr>
        <a:xfrm>
          <a:off x="471759" y="351561"/>
          <a:ext cx="857744" cy="8577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DF0A18-43DB-4CDE-9B92-5B1917A5EDA9}">
      <dsp:nvSpPr>
        <dsp:cNvPr id="0" name=""/>
        <dsp:cNvSpPr/>
      </dsp:nvSpPr>
      <dsp:spPr>
        <a:xfrm>
          <a:off x="1801263" y="666"/>
          <a:ext cx="5651096" cy="1559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051" tIns="165051" rIns="165051" bIns="1650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Search Filters</a:t>
          </a:r>
          <a:r>
            <a:rPr lang="en-US" sz="2500" kern="1200" dirty="0"/>
            <a:t>: Specialization</a:t>
          </a:r>
        </a:p>
      </dsp:txBody>
      <dsp:txXfrm>
        <a:off x="1801263" y="666"/>
        <a:ext cx="5651096" cy="1559535"/>
      </dsp:txXfrm>
    </dsp:sp>
    <dsp:sp modelId="{32AD11B8-6DC5-491B-A5CB-65EB48DCEFBA}">
      <dsp:nvSpPr>
        <dsp:cNvPr id="0" name=""/>
        <dsp:cNvSpPr/>
      </dsp:nvSpPr>
      <dsp:spPr>
        <a:xfrm>
          <a:off x="0" y="1950085"/>
          <a:ext cx="7452360" cy="15595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4539DD-0182-41C8-B14A-9A583D6F0239}">
      <dsp:nvSpPr>
        <dsp:cNvPr id="0" name=""/>
        <dsp:cNvSpPr/>
      </dsp:nvSpPr>
      <dsp:spPr>
        <a:xfrm>
          <a:off x="471759" y="2300980"/>
          <a:ext cx="857744" cy="8577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4059E-0EF8-4EA6-823E-B923AAA55AAE}">
      <dsp:nvSpPr>
        <dsp:cNvPr id="0" name=""/>
        <dsp:cNvSpPr/>
      </dsp:nvSpPr>
      <dsp:spPr>
        <a:xfrm>
          <a:off x="1801263" y="1950085"/>
          <a:ext cx="5651096" cy="1559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051" tIns="165051" rIns="165051" bIns="1650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Doctor Profiles: </a:t>
          </a:r>
          <a:r>
            <a:rPr lang="en-US" sz="2500" kern="1200" dirty="0"/>
            <a:t>Detailed information, patient reviews, ratings</a:t>
          </a:r>
        </a:p>
      </dsp:txBody>
      <dsp:txXfrm>
        <a:off x="1801263" y="1950085"/>
        <a:ext cx="5651096" cy="1559535"/>
      </dsp:txXfrm>
    </dsp:sp>
    <dsp:sp modelId="{F37610E4-DB4F-4BB9-9DBB-C6BC0221789F}">
      <dsp:nvSpPr>
        <dsp:cNvPr id="0" name=""/>
        <dsp:cNvSpPr/>
      </dsp:nvSpPr>
      <dsp:spPr>
        <a:xfrm>
          <a:off x="0" y="3899504"/>
          <a:ext cx="7452360" cy="15595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23BB78-88F4-4395-B5D5-AB889F0ED2AE}">
      <dsp:nvSpPr>
        <dsp:cNvPr id="0" name=""/>
        <dsp:cNvSpPr/>
      </dsp:nvSpPr>
      <dsp:spPr>
        <a:xfrm>
          <a:off x="471759" y="4250399"/>
          <a:ext cx="857744" cy="8577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8DA0B2-6271-4847-80E3-2C0027B683C8}">
      <dsp:nvSpPr>
        <dsp:cNvPr id="0" name=""/>
        <dsp:cNvSpPr/>
      </dsp:nvSpPr>
      <dsp:spPr>
        <a:xfrm>
          <a:off x="1801263" y="3899504"/>
          <a:ext cx="5651096" cy="1559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051" tIns="165051" rIns="165051" bIns="1650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Data Visualization: </a:t>
          </a:r>
          <a:r>
            <a:rPr lang="en-US" sz="2500" kern="1200" dirty="0"/>
            <a:t>Graphs depicting surgical outcomes, patient volume</a:t>
          </a:r>
        </a:p>
      </dsp:txBody>
      <dsp:txXfrm>
        <a:off x="1801263" y="3899504"/>
        <a:ext cx="5651096" cy="15595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015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0515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9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170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38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426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608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24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9065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742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44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255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13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2945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552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053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200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929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4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89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863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7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983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654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111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204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959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81119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2809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550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930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018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60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015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6038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651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615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6765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10160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127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319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618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5194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0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95845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46444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76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848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034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44208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756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883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1016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5786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80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219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6086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671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7440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56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4689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602132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7159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377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55803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40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3197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28127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5443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414326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18648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91738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8542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35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63867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1160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01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09677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9008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270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2078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5243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998170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8414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687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6386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8289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7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4919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3704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8947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7054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8706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153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88275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0291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522386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2871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9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slideLayout" Target="../slideLayouts/slideLayout80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slideLayout" Target="../slideLayouts/slideLayout79.xml"/><Relationship Id="rId17" Type="http://schemas.openxmlformats.org/officeDocument/2006/relationships/slideLayout" Target="../slideLayouts/slideLayout84.xml"/><Relationship Id="rId2" Type="http://schemas.openxmlformats.org/officeDocument/2006/relationships/slideLayout" Target="../slideLayouts/slideLayout69.xml"/><Relationship Id="rId16" Type="http://schemas.openxmlformats.org/officeDocument/2006/relationships/slideLayout" Target="../slideLayouts/slideLayout83.xml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2.xml"/><Relationship Id="rId1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77.xml"/><Relationship Id="rId19" Type="http://schemas.openxmlformats.org/officeDocument/2006/relationships/image" Target="../media/image12.png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4" Type="http://schemas.openxmlformats.org/officeDocument/2006/relationships/slideLayout" Target="../slideLayouts/slideLayout8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slideLayout" Target="../slideLayouts/slideLayout97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17" Type="http://schemas.openxmlformats.org/officeDocument/2006/relationships/theme" Target="../theme/theme7.xml"/><Relationship Id="rId2" Type="http://schemas.openxmlformats.org/officeDocument/2006/relationships/slideLayout" Target="../slideLayouts/slideLayout86.xml"/><Relationship Id="rId16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5" Type="http://schemas.openxmlformats.org/officeDocument/2006/relationships/slideLayout" Target="../slideLayouts/slideLayout9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Relationship Id="rId14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20" r:id="rId6"/>
    <p:sldLayoutId id="2147483716" r:id="rId7"/>
    <p:sldLayoutId id="2147483717" r:id="rId8"/>
    <p:sldLayoutId id="2147483718" r:id="rId9"/>
    <p:sldLayoutId id="2147483719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13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589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7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53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octor Vote Royalty-Free Images, Stock Photos &amp; Pictures | Shutterstock">
            <a:extLst>
              <a:ext uri="{FF2B5EF4-FFF2-40B4-BE49-F238E27FC236}">
                <a16:creationId xmlns:a16="http://schemas.microsoft.com/office/drawing/2014/main" id="{58B484E2-7F4E-7B2A-59A9-4116C84574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8" r="-1" b="-1"/>
          <a:stretch/>
        </p:blipFill>
        <p:spPr bwMode="auto">
          <a:xfrm>
            <a:off x="-2" y="10"/>
            <a:ext cx="6862918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0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D4E46-54A1-75D3-E39A-E3F718FE0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54014" y="997522"/>
            <a:ext cx="6990920" cy="897497"/>
          </a:xfrm>
        </p:spPr>
        <p:txBody>
          <a:bodyPr anchor="b">
            <a:no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DOCINSIGHT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F586A-AFAF-3E34-C3F7-23FBE1502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648" y="1789296"/>
            <a:ext cx="4023360" cy="68273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- Informed Doctor Selection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12168-085B-43F0-2427-5456A3F8A59C}"/>
              </a:ext>
            </a:extLst>
          </p:cNvPr>
          <p:cNvSpPr txBox="1"/>
          <p:nvPr/>
        </p:nvSpPr>
        <p:spPr>
          <a:xfrm>
            <a:off x="7394448" y="4687535"/>
            <a:ext cx="493776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0"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Navya Sree Arugonda (U58747657)</a:t>
            </a:r>
          </a:p>
          <a:p>
            <a:pPr algn="just" rtl="0"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Laxmi Pranitha Sareddy (U28892205)</a:t>
            </a:r>
            <a:endParaRPr lang="en-US" b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rtl="0">
              <a:spcBef>
                <a:spcPts val="0"/>
              </a:spcBef>
              <a:spcAft>
                <a:spcPts val="600"/>
              </a:spcAft>
            </a:pPr>
            <a:r>
              <a:rPr lang="en-US" b="0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Venkata Naga Sai Vyshnavi Kurivella (U70370821)</a:t>
            </a:r>
            <a:endParaRPr lang="en-US" b="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b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98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FA04F-1F8C-0120-F712-E340BF061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2297" y="1516625"/>
            <a:ext cx="10018713" cy="3124201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DEVICES: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Mobile, Laptop</a:t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STUDY DESIGN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Cross-Sectional Study Design</a:t>
            </a:r>
          </a:p>
        </p:txBody>
      </p:sp>
    </p:spTree>
    <p:extLst>
      <p:ext uri="{BB962C8B-B14F-4D97-AF65-F5344CB8AC3E}">
        <p14:creationId xmlns:p14="http://schemas.microsoft.com/office/powerpoint/2010/main" val="971406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66E2-2AF5-36EE-1127-E27DD423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27E0-4C90-5893-955F-ACD2AA906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Integrity: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Ensuring accurate and up-to-date information</a:t>
            </a:r>
          </a:p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Adoption: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Encouraging users to utilize the platform for decision-making</a:t>
            </a:r>
          </a:p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Technical Implementation: 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Addressing scalability and performance issues</a:t>
            </a:r>
          </a:p>
        </p:txBody>
      </p:sp>
    </p:spTree>
    <p:extLst>
      <p:ext uri="{BB962C8B-B14F-4D97-AF65-F5344CB8AC3E}">
        <p14:creationId xmlns:p14="http://schemas.microsoft.com/office/powerpoint/2010/main" val="85229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47DCA8A4-3DAE-2175-E776-05F78C8AB5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86" r="1031" b="-1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723599-7858-F196-AE35-825C37646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3" y="1161288"/>
            <a:ext cx="7956829" cy="1124712"/>
          </a:xfrm>
        </p:spPr>
        <p:txBody>
          <a:bodyPr anchor="b">
            <a:no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 TERM GOALS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875BB-AF8E-1593-1823-BC5FF2C36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6324674" cy="3207258"/>
          </a:xfrm>
        </p:spPr>
        <p:txBody>
          <a:bodyPr anchor="t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Enhancing Search Filters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Adding more criteria for refinement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Improving User Experience: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Streamlining navigation and interface</a:t>
            </a:r>
          </a:p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Partnering with Healthcare Providers: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Integrating real-time data feeds</a:t>
            </a:r>
          </a:p>
        </p:txBody>
      </p:sp>
    </p:spTree>
    <p:extLst>
      <p:ext uri="{BB962C8B-B14F-4D97-AF65-F5344CB8AC3E}">
        <p14:creationId xmlns:p14="http://schemas.microsoft.com/office/powerpoint/2010/main" val="3432529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563B-B2F6-0E23-3F5A-0F16ADCA7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TERM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96BC-86A8-41BC-B5E5-E2B569795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090" y="2202426"/>
            <a:ext cx="10585606" cy="396977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 Integration: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Implementing AI for personalized recommendations</a:t>
            </a:r>
          </a:p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Expansion: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Scaling the platform to cover a broader range of healthcare services</a:t>
            </a:r>
          </a:p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Collaboration: 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Partnering with research institutions for data-driven insights</a:t>
            </a:r>
          </a:p>
        </p:txBody>
      </p:sp>
    </p:spTree>
    <p:extLst>
      <p:ext uri="{BB962C8B-B14F-4D97-AF65-F5344CB8AC3E}">
        <p14:creationId xmlns:p14="http://schemas.microsoft.com/office/powerpoint/2010/main" val="2498961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tethoscope on a computer screen&#10;&#10;Description automatically generated">
            <a:extLst>
              <a:ext uri="{FF2B5EF4-FFF2-40B4-BE49-F238E27FC236}">
                <a16:creationId xmlns:a16="http://schemas.microsoft.com/office/drawing/2014/main" id="{BE2A5F88-E10B-8499-2826-37D1506FA3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3763" r="-2466"/>
          <a:stretch/>
        </p:blipFill>
        <p:spPr>
          <a:xfrm>
            <a:off x="810783" y="904532"/>
            <a:ext cx="10810946" cy="54815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C635DC-BDD0-AF25-7FB2-B2B163308A04}"/>
              </a:ext>
            </a:extLst>
          </p:cNvPr>
          <p:cNvSpPr txBox="1"/>
          <p:nvPr/>
        </p:nvSpPr>
        <p:spPr>
          <a:xfrm>
            <a:off x="609600" y="196645"/>
            <a:ext cx="4660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FRAMES</a:t>
            </a:r>
          </a:p>
        </p:txBody>
      </p:sp>
    </p:spTree>
    <p:extLst>
      <p:ext uri="{BB962C8B-B14F-4D97-AF65-F5344CB8AC3E}">
        <p14:creationId xmlns:p14="http://schemas.microsoft.com/office/powerpoint/2010/main" val="3086104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83C0D3-E54C-966E-E591-C7DA494796C7}"/>
              </a:ext>
            </a:extLst>
          </p:cNvPr>
          <p:cNvSpPr txBox="1"/>
          <p:nvPr/>
        </p:nvSpPr>
        <p:spPr>
          <a:xfrm>
            <a:off x="639097" y="560439"/>
            <a:ext cx="7649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selecting Start button:</a:t>
            </a:r>
          </a:p>
        </p:txBody>
      </p:sp>
      <p:pic>
        <p:nvPicPr>
          <p:cNvPr id="4" name="Picture 3" descr="A stethoscope on a computer screen&#10;&#10;Description automatically generated">
            <a:extLst>
              <a:ext uri="{FF2B5EF4-FFF2-40B4-BE49-F238E27FC236}">
                <a16:creationId xmlns:a16="http://schemas.microsoft.com/office/drawing/2014/main" id="{52CF1D89-DD7A-813E-BFA6-6104EA4047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69"/>
          <a:stretch/>
        </p:blipFill>
        <p:spPr>
          <a:xfrm>
            <a:off x="639097" y="1130710"/>
            <a:ext cx="10550769" cy="54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35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ethoscope and a stethoscope on a computer screen&#10;&#10;Description automatically generated">
            <a:extLst>
              <a:ext uri="{FF2B5EF4-FFF2-40B4-BE49-F238E27FC236}">
                <a16:creationId xmlns:a16="http://schemas.microsoft.com/office/drawing/2014/main" id="{BF5CD04A-7D50-F496-D7F4-13A71326CF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47" b="-13047"/>
          <a:stretch/>
        </p:blipFill>
        <p:spPr>
          <a:xfrm>
            <a:off x="820615" y="894735"/>
            <a:ext cx="1055076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433B83-19FA-653B-5343-408B80D887BA}"/>
              </a:ext>
            </a:extLst>
          </p:cNvPr>
          <p:cNvSpPr txBox="1"/>
          <p:nvPr/>
        </p:nvSpPr>
        <p:spPr>
          <a:xfrm>
            <a:off x="717755" y="393290"/>
            <a:ext cx="107564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Selecting doctor option in the dropdown will provide another dropdown with doctors:</a:t>
            </a:r>
          </a:p>
        </p:txBody>
      </p:sp>
    </p:spTree>
    <p:extLst>
      <p:ext uri="{BB962C8B-B14F-4D97-AF65-F5344CB8AC3E}">
        <p14:creationId xmlns:p14="http://schemas.microsoft.com/office/powerpoint/2010/main" val="3281489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ethoscope on a computer screen&#10;&#10;Description automatically generated">
            <a:extLst>
              <a:ext uri="{FF2B5EF4-FFF2-40B4-BE49-F238E27FC236}">
                <a16:creationId xmlns:a16="http://schemas.microsoft.com/office/drawing/2014/main" id="{C15E6ADC-0F92-1BFB-4D6A-AD5B2CD015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0" r="-323"/>
          <a:stretch/>
        </p:blipFill>
        <p:spPr>
          <a:xfrm>
            <a:off x="803598" y="550606"/>
            <a:ext cx="10584804" cy="592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270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doctor's profile&#10;&#10;Description automatically generated">
            <a:extLst>
              <a:ext uri="{FF2B5EF4-FFF2-40B4-BE49-F238E27FC236}">
                <a16:creationId xmlns:a16="http://schemas.microsoft.com/office/drawing/2014/main" id="{A1E74582-EF6C-C843-EF6A-D374FCA4F5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3477" r="-43"/>
          <a:stretch/>
        </p:blipFill>
        <p:spPr>
          <a:xfrm>
            <a:off x="818346" y="462116"/>
            <a:ext cx="10555308" cy="593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85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ethoscope and a chart&#10;&#10;Description automatically generated">
            <a:extLst>
              <a:ext uri="{FF2B5EF4-FFF2-40B4-BE49-F238E27FC236}">
                <a16:creationId xmlns:a16="http://schemas.microsoft.com/office/drawing/2014/main" id="{EF01B6B3-A1A7-BF82-7D09-338EE1DCEB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903" r="-1721"/>
          <a:stretch/>
        </p:blipFill>
        <p:spPr>
          <a:xfrm>
            <a:off x="820615" y="442451"/>
            <a:ext cx="10732288" cy="597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4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avigational compass on a blue background">
            <a:extLst>
              <a:ext uri="{FF2B5EF4-FFF2-40B4-BE49-F238E27FC236}">
                <a16:creationId xmlns:a16="http://schemas.microsoft.com/office/drawing/2014/main" id="{50021B9C-C4FE-C143-1CBD-B2066A43327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18180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19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12301" y="443732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636" y="540921"/>
            <a:ext cx="49739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12192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17620B-B1EB-0C01-ED71-55DA48F8FC54}"/>
              </a:ext>
            </a:extLst>
          </p:cNvPr>
          <p:cNvSpPr txBox="1"/>
          <p:nvPr/>
        </p:nvSpPr>
        <p:spPr>
          <a:xfrm>
            <a:off x="229550" y="1846025"/>
            <a:ext cx="4195502" cy="3220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TABLE OF CONTENTS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0A4AAFD-17D5-B431-CE5D-28860BA61A96}"/>
              </a:ext>
            </a:extLst>
          </p:cNvPr>
          <p:cNvSpPr txBox="1"/>
          <p:nvPr/>
        </p:nvSpPr>
        <p:spPr>
          <a:xfrm>
            <a:off x="4976636" y="1193800"/>
            <a:ext cx="6085091" cy="4699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OBJECTIVE/FOCUS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CONSIDERATIONS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SHORT TERM GOALS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LONG TERM GOALS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FRAMES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2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3229" y="600787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168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926B0A8-93B1-D5B9-485D-25B37DEE61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03" r="-882"/>
          <a:stretch/>
        </p:blipFill>
        <p:spPr>
          <a:xfrm>
            <a:off x="820615" y="884902"/>
            <a:ext cx="10643798" cy="597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89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ethoscope and a message&#10;&#10;Description automatically generated">
            <a:extLst>
              <a:ext uri="{FF2B5EF4-FFF2-40B4-BE49-F238E27FC236}">
                <a16:creationId xmlns:a16="http://schemas.microsoft.com/office/drawing/2014/main" id="{8B21A716-31E7-22F5-DC5E-F31FCD9B0B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20" r="144"/>
          <a:stretch/>
        </p:blipFill>
        <p:spPr>
          <a:xfrm>
            <a:off x="828178" y="570270"/>
            <a:ext cx="10535643" cy="592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04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tethoscope on a computer screen&#10;&#10;Description automatically generated">
            <a:extLst>
              <a:ext uri="{FF2B5EF4-FFF2-40B4-BE49-F238E27FC236}">
                <a16:creationId xmlns:a16="http://schemas.microsoft.com/office/drawing/2014/main" id="{E65B2C32-8951-2138-A4FF-B2AECE0B029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3" r="-323"/>
          <a:stretch/>
        </p:blipFill>
        <p:spPr>
          <a:xfrm>
            <a:off x="803598" y="471948"/>
            <a:ext cx="10584804" cy="591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585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a medical profile&#10;&#10;Description automatically generated">
            <a:extLst>
              <a:ext uri="{FF2B5EF4-FFF2-40B4-BE49-F238E27FC236}">
                <a16:creationId xmlns:a16="http://schemas.microsoft.com/office/drawing/2014/main" id="{F591AF87-D844-EF0F-28E2-A0F2F8D7DE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3" r="50"/>
          <a:stretch/>
        </p:blipFill>
        <p:spPr>
          <a:xfrm>
            <a:off x="823262" y="427703"/>
            <a:ext cx="10545475" cy="600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14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59E73-DFF0-FE5C-1DCE-F156778BE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458C2-8E5E-B6F0-4751-7663DF76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Empowering informed Healthcare decisions.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 and data visualization tools enable easy access and interpretation of information.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improvement and integration of real-time data feeds enhance healthcare quality and patient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631496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appy National Doctor's Day! Marshfield Medical Center, 45% OFF">
            <a:extLst>
              <a:ext uri="{FF2B5EF4-FFF2-40B4-BE49-F238E27FC236}">
                <a16:creationId xmlns:a16="http://schemas.microsoft.com/office/drawing/2014/main" id="{A2334BFA-6B10-1DB8-DA45-CFBE8B6D8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608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32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tethoscope on a blue background&#10;&#10;Description automatically generated">
            <a:extLst>
              <a:ext uri="{FF2B5EF4-FFF2-40B4-BE49-F238E27FC236}">
                <a16:creationId xmlns:a16="http://schemas.microsoft.com/office/drawing/2014/main" id="{AADE27AF-0DE7-4D0D-E486-7EBFD4B340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3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A5D862-3C23-445D-BE07-F0C6102D0FC3}"/>
              </a:ext>
            </a:extLst>
          </p:cNvPr>
          <p:cNvSpPr txBox="1"/>
          <p:nvPr/>
        </p:nvSpPr>
        <p:spPr>
          <a:xfrm>
            <a:off x="371093" y="1161288"/>
            <a:ext cx="5154635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5F6762-8B4E-7796-F08B-60D84C61514C}"/>
              </a:ext>
            </a:extLst>
          </p:cNvPr>
          <p:cNvSpPr txBox="1"/>
          <p:nvPr/>
        </p:nvSpPr>
        <p:spPr>
          <a:xfrm>
            <a:off x="371094" y="2718054"/>
            <a:ext cx="50464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of Healthcare Decision-Making Challenge.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Informed Choices.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 of </a:t>
            </a:r>
            <a:r>
              <a:rPr lang="en-US" sz="28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DocInsight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9062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8E6704-0E35-F5BC-4E7E-B54BB7ACAA35}"/>
              </a:ext>
            </a:extLst>
          </p:cNvPr>
          <p:cNvSpPr txBox="1"/>
          <p:nvPr/>
        </p:nvSpPr>
        <p:spPr>
          <a:xfrm>
            <a:off x="1337187" y="1258529"/>
            <a:ext cx="88686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6BE7E-1704-5365-0E37-1B047CE444A9}"/>
              </a:ext>
            </a:extLst>
          </p:cNvPr>
          <p:cNvSpPr txBox="1"/>
          <p:nvPr/>
        </p:nvSpPr>
        <p:spPr>
          <a:xfrm>
            <a:off x="1337187" y="2402805"/>
            <a:ext cx="88686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Uninformed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Transparency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Risk of Suboptimal Care</a:t>
            </a:r>
          </a:p>
        </p:txBody>
      </p:sp>
    </p:spTree>
    <p:extLst>
      <p:ext uri="{BB962C8B-B14F-4D97-AF65-F5344CB8AC3E}">
        <p14:creationId xmlns:p14="http://schemas.microsoft.com/office/powerpoint/2010/main" val="1206134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68DFCE-003A-2B79-ADAF-9DFC47420EC7}"/>
              </a:ext>
            </a:extLst>
          </p:cNvPr>
          <p:cNvSpPr txBox="1"/>
          <p:nvPr/>
        </p:nvSpPr>
        <p:spPr>
          <a:xfrm>
            <a:off x="1412240" y="1259840"/>
            <a:ext cx="8717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 / FOCUS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59A358-0378-0CC8-375B-9A1E424F9D1A}"/>
              </a:ext>
            </a:extLst>
          </p:cNvPr>
          <p:cNvSpPr txBox="1"/>
          <p:nvPr/>
        </p:nvSpPr>
        <p:spPr>
          <a:xfrm>
            <a:off x="1412240" y="2416441"/>
            <a:ext cx="88493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create a comprehensive platform for individuals seeking healthcare services that aggregates detailed information about doctors.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Aggregating Data on Doctors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Visualizing Data for Informed 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Chosen Constraints for Visualization</a:t>
            </a:r>
            <a:b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3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D14E-8972-1623-ADF4-569E402D9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2D216-CEE4-5B20-935E-D9BECED48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40077"/>
            <a:ext cx="10018713" cy="270387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Audience: Individuals seeking healthcare services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Importance of data accuracy and relevance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design for ease of navigation</a:t>
            </a:r>
          </a:p>
        </p:txBody>
      </p:sp>
    </p:spTree>
    <p:extLst>
      <p:ext uri="{BB962C8B-B14F-4D97-AF65-F5344CB8AC3E}">
        <p14:creationId xmlns:p14="http://schemas.microsoft.com/office/powerpoint/2010/main" val="2433896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6BC8-3CF6-8583-ECE9-2CC6C237D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625" y="429030"/>
            <a:ext cx="3569109" cy="5457589"/>
          </a:xfrm>
        </p:spPr>
        <p:txBody>
          <a:bodyPr anchor="ctr">
            <a:normAutofit/>
          </a:bodyPr>
          <a:lstStyle/>
          <a:p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B5D3E2-4638-37E1-E7C3-B548C75FF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7195392"/>
              </p:ext>
            </p:extLst>
          </p:nvPr>
        </p:nvGraphicFramePr>
        <p:xfrm>
          <a:off x="4041648" y="429030"/>
          <a:ext cx="745236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263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18C29-A0CB-D6AE-F2F4-6B92B183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9DE8D-B9E1-800A-F85F-D8FCDA8B3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1936" y="2448527"/>
            <a:ext cx="10168128" cy="3694176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Sources: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Professional Background: Education, years of experience.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 Reviews: Feedback from patients about their experiences.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Surgical Outcomes: Number of surgeries, success rates categorized by difficulty levels.</a:t>
            </a:r>
          </a:p>
          <a:p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Integrity: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Ensuring accurate and up-to-date information from reliable sources.</a:t>
            </a:r>
          </a:p>
        </p:txBody>
      </p:sp>
    </p:spTree>
    <p:extLst>
      <p:ext uri="{BB962C8B-B14F-4D97-AF65-F5344CB8AC3E}">
        <p14:creationId xmlns:p14="http://schemas.microsoft.com/office/powerpoint/2010/main" val="69658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2217-DA2D-3022-AF80-D1B9ABEE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0E5B1-0E4D-5E41-1073-391E1FCED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Presentation: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Graphs: Visualize surgical outcomes and success rates.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Charts: Display patient reviews and ratings.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User-Friendly Interfaces: Easy-to-navigate design for data interpretation.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Customization: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Filters: Allow users to customize data based on preferences (specialty).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Interactivity: Enable interactive elements for dynamic data exploration.</a:t>
            </a:r>
          </a:p>
        </p:txBody>
      </p:sp>
    </p:spTree>
    <p:extLst>
      <p:ext uri="{BB962C8B-B14F-4D97-AF65-F5344CB8AC3E}">
        <p14:creationId xmlns:p14="http://schemas.microsoft.com/office/powerpoint/2010/main" val="3368992779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4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5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6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7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5EFF6E5151A74DBE97A44AE8E79FBE" ma:contentTypeVersion="12" ma:contentTypeDescription="Create a new document." ma:contentTypeScope="" ma:versionID="f2f3255fe69d2e467ca5e9f97794fd76">
  <xsd:schema xmlns:xsd="http://www.w3.org/2001/XMLSchema" xmlns:xs="http://www.w3.org/2001/XMLSchema" xmlns:p="http://schemas.microsoft.com/office/2006/metadata/properties" xmlns:ns3="38cb1aff-8206-4a78-adfe-2f7a031f32cc" xmlns:ns4="5121710a-6878-449c-93f5-fd45756ba9b2" targetNamespace="http://schemas.microsoft.com/office/2006/metadata/properties" ma:root="true" ma:fieldsID="9fe7a671b735841530a4ef5c11992c53" ns3:_="" ns4:_="">
    <xsd:import namespace="38cb1aff-8206-4a78-adfe-2f7a031f32cc"/>
    <xsd:import namespace="5121710a-6878-449c-93f5-fd45756ba9b2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cb1aff-8206-4a78-adfe-2f7a031f32c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21710a-6878-449c-93f5-fd45756ba9b2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8cb1aff-8206-4a78-adfe-2f7a031f32cc" xsi:nil="true"/>
  </documentManagement>
</p:properties>
</file>

<file path=customXml/itemProps1.xml><?xml version="1.0" encoding="utf-8"?>
<ds:datastoreItem xmlns:ds="http://schemas.openxmlformats.org/officeDocument/2006/customXml" ds:itemID="{20523C67-8EE9-4232-ACF7-E36E5D44FC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cb1aff-8206-4a78-adfe-2f7a031f32cc"/>
    <ds:schemaRef ds:uri="5121710a-6878-449c-93f5-fd45756ba9b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F09329-4672-4158-B534-D24E6768FB2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0374AD-3124-4E5A-8AF6-33ECEDD0E066}">
  <ds:schemaRefs>
    <ds:schemaRef ds:uri="38cb1aff-8206-4a78-adfe-2f7a031f32cc"/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5121710a-6878-449c-93f5-fd45756ba9b2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616</TotalTime>
  <Words>424</Words>
  <Application>Microsoft Office PowerPoint</Application>
  <PresentationFormat>Widescreen</PresentationFormat>
  <Paragraphs>77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Arial</vt:lpstr>
      <vt:lpstr>Avenir Next LT Pro</vt:lpstr>
      <vt:lpstr>Calibri</vt:lpstr>
      <vt:lpstr>Century Gothic</vt:lpstr>
      <vt:lpstr>Corbel</vt:lpstr>
      <vt:lpstr>Garamond</vt:lpstr>
      <vt:lpstr>Gill Sans MT</vt:lpstr>
      <vt:lpstr>Wingdings 3</vt:lpstr>
      <vt:lpstr>AccentBoxVTI</vt:lpstr>
      <vt:lpstr>Gallery</vt:lpstr>
      <vt:lpstr>Ion</vt:lpstr>
      <vt:lpstr>Parallax</vt:lpstr>
      <vt:lpstr>Savon</vt:lpstr>
      <vt:lpstr>Organic</vt:lpstr>
      <vt:lpstr>Wisp</vt:lpstr>
      <vt:lpstr>DOCINSIGHT</vt:lpstr>
      <vt:lpstr>PowerPoint Presentation</vt:lpstr>
      <vt:lpstr>PowerPoint Presentation</vt:lpstr>
      <vt:lpstr>PowerPoint Presentation</vt:lpstr>
      <vt:lpstr>PowerPoint Presentation</vt:lpstr>
      <vt:lpstr>CONSIDERATIONS</vt:lpstr>
      <vt:lpstr>FEATURES</vt:lpstr>
      <vt:lpstr>DATA COLLECTION</vt:lpstr>
      <vt:lpstr>DATA VISUALIZATION</vt:lpstr>
      <vt:lpstr>PowerPoint Presentation</vt:lpstr>
      <vt:lpstr>CHALLENGES</vt:lpstr>
      <vt:lpstr>SHORT TERM GOALS</vt:lpstr>
      <vt:lpstr>LONG TERM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DOCINSIGHT</dc:title>
  <dc:creator>Navya Sree Arugonda</dc:creator>
  <cp:lastModifiedBy>Navya Sree Arugonda</cp:lastModifiedBy>
  <cp:revision>2</cp:revision>
  <dcterms:created xsi:type="dcterms:W3CDTF">2024-04-17T16:42:19Z</dcterms:created>
  <dcterms:modified xsi:type="dcterms:W3CDTF">2024-04-18T02:58:21Z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0x010100C85EFF6E5151A74DBE97A44AE8E79FBE</vt:lpwstr>
  </property>
</Properties>
</file>