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72" r:id="rId2"/>
    <p:sldId id="373" r:id="rId3"/>
    <p:sldId id="274" r:id="rId4"/>
    <p:sldId id="273" r:id="rId5"/>
    <p:sldId id="275" r:id="rId6"/>
    <p:sldId id="297" r:id="rId7"/>
    <p:sldId id="256" r:id="rId8"/>
    <p:sldId id="257" r:id="rId9"/>
    <p:sldId id="276" r:id="rId10"/>
    <p:sldId id="258" r:id="rId11"/>
    <p:sldId id="259" r:id="rId12"/>
    <p:sldId id="260" r:id="rId13"/>
    <p:sldId id="261" r:id="rId14"/>
    <p:sldId id="262" r:id="rId15"/>
    <p:sldId id="263" r:id="rId16"/>
    <p:sldId id="264" r:id="rId17"/>
    <p:sldId id="266" r:id="rId18"/>
    <p:sldId id="267" r:id="rId19"/>
    <p:sldId id="268" r:id="rId20"/>
    <p:sldId id="269" r:id="rId21"/>
    <p:sldId id="270" r:id="rId22"/>
    <p:sldId id="271"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8" r:id="rId36"/>
    <p:sldId id="299" r:id="rId37"/>
    <p:sldId id="300" r:id="rId38"/>
    <p:sldId id="301" r:id="rId39"/>
    <p:sldId id="290" r:id="rId40"/>
    <p:sldId id="291" r:id="rId41"/>
    <p:sldId id="292" r:id="rId42"/>
    <p:sldId id="293" r:id="rId43"/>
    <p:sldId id="294" r:id="rId44"/>
    <p:sldId id="295" r:id="rId45"/>
    <p:sldId id="296" r:id="rId46"/>
    <p:sldId id="302" r:id="rId47"/>
    <p:sldId id="303" r:id="rId48"/>
    <p:sldId id="304" r:id="rId49"/>
    <p:sldId id="305" r:id="rId50"/>
    <p:sldId id="306" r:id="rId51"/>
    <p:sldId id="307" r:id="rId52"/>
    <p:sldId id="308" r:id="rId53"/>
    <p:sldId id="309" r:id="rId54"/>
    <p:sldId id="310" r:id="rId55"/>
    <p:sldId id="311" r:id="rId56"/>
    <p:sldId id="312" r:id="rId57"/>
    <p:sldId id="346" r:id="rId58"/>
    <p:sldId id="347" r:id="rId59"/>
    <p:sldId id="352" r:id="rId60"/>
    <p:sldId id="353" r:id="rId61"/>
    <p:sldId id="348" r:id="rId62"/>
    <p:sldId id="349" r:id="rId63"/>
    <p:sldId id="350" r:id="rId64"/>
    <p:sldId id="351" r:id="rId65"/>
    <p:sldId id="357" r:id="rId66"/>
    <p:sldId id="356" r:id="rId67"/>
    <p:sldId id="354" r:id="rId68"/>
    <p:sldId id="355" r:id="rId69"/>
    <p:sldId id="358" r:id="rId70"/>
    <p:sldId id="359" r:id="rId71"/>
    <p:sldId id="360" r:id="rId72"/>
    <p:sldId id="361" r:id="rId73"/>
    <p:sldId id="362" r:id="rId74"/>
    <p:sldId id="363" r:id="rId75"/>
    <p:sldId id="364" r:id="rId76"/>
    <p:sldId id="313" r:id="rId77"/>
    <p:sldId id="314" r:id="rId78"/>
    <p:sldId id="315" r:id="rId79"/>
    <p:sldId id="316" r:id="rId80"/>
    <p:sldId id="317" r:id="rId81"/>
    <p:sldId id="318" r:id="rId82"/>
    <p:sldId id="319" r:id="rId83"/>
    <p:sldId id="320" r:id="rId84"/>
    <p:sldId id="321" r:id="rId85"/>
    <p:sldId id="322" r:id="rId86"/>
    <p:sldId id="324" r:id="rId87"/>
    <p:sldId id="323" r:id="rId88"/>
    <p:sldId id="325" r:id="rId89"/>
    <p:sldId id="326" r:id="rId90"/>
    <p:sldId id="327" r:id="rId91"/>
    <p:sldId id="328" r:id="rId92"/>
    <p:sldId id="329" r:id="rId93"/>
    <p:sldId id="330" r:id="rId94"/>
    <p:sldId id="331" r:id="rId95"/>
    <p:sldId id="332" r:id="rId96"/>
    <p:sldId id="333" r:id="rId97"/>
    <p:sldId id="334" r:id="rId98"/>
    <p:sldId id="335" r:id="rId99"/>
    <p:sldId id="336" r:id="rId100"/>
    <p:sldId id="337" r:id="rId101"/>
    <p:sldId id="338" r:id="rId102"/>
    <p:sldId id="339" r:id="rId103"/>
    <p:sldId id="340" r:id="rId104"/>
    <p:sldId id="341" r:id="rId105"/>
    <p:sldId id="342" r:id="rId106"/>
    <p:sldId id="343" r:id="rId107"/>
    <p:sldId id="344" r:id="rId108"/>
    <p:sldId id="365" r:id="rId109"/>
    <p:sldId id="345" r:id="rId110"/>
    <p:sldId id="366" r:id="rId111"/>
    <p:sldId id="367" r:id="rId112"/>
    <p:sldId id="368" r:id="rId113"/>
    <p:sldId id="369" r:id="rId114"/>
    <p:sldId id="370" r:id="rId115"/>
    <p:sldId id="374" r:id="rId116"/>
    <p:sldId id="372"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DAC83-78B9-46DB-8BBA-629BF5DE1783}" v="32" dt="2024-08-28T03:52:25.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27B5E-D454-4C9C-84BA-68166A9D21DB}"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CBE9A-7C97-41B6-9619-BF7D36163A4E}" type="slidenum">
              <a:rPr lang="en-US" smtClean="0"/>
              <a:t>‹#›</a:t>
            </a:fld>
            <a:endParaRPr lang="en-US"/>
          </a:p>
        </p:txBody>
      </p:sp>
    </p:spTree>
    <p:extLst>
      <p:ext uri="{BB962C8B-B14F-4D97-AF65-F5344CB8AC3E}">
        <p14:creationId xmlns:p14="http://schemas.microsoft.com/office/powerpoint/2010/main" val="221076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CBE9A-7C97-41B6-9619-BF7D36163A4E}" type="slidenum">
              <a:rPr lang="en-US" smtClean="0"/>
              <a:t>14</a:t>
            </a:fld>
            <a:endParaRPr lang="en-US"/>
          </a:p>
        </p:txBody>
      </p:sp>
    </p:spTree>
    <p:extLst>
      <p:ext uri="{BB962C8B-B14F-4D97-AF65-F5344CB8AC3E}">
        <p14:creationId xmlns:p14="http://schemas.microsoft.com/office/powerpoint/2010/main" val="127740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CBE9A-7C97-41B6-9619-BF7D36163A4E}" type="slidenum">
              <a:rPr lang="en-US" smtClean="0"/>
              <a:t>94</a:t>
            </a:fld>
            <a:endParaRPr lang="en-US"/>
          </a:p>
        </p:txBody>
      </p:sp>
    </p:spTree>
    <p:extLst>
      <p:ext uri="{BB962C8B-B14F-4D97-AF65-F5344CB8AC3E}">
        <p14:creationId xmlns:p14="http://schemas.microsoft.com/office/powerpoint/2010/main" val="31478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A0FB-FCC4-00A2-A895-9ACF79FE05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826BCB-3DE7-BA0D-A333-4B86E4759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E7FDB3-34A0-AE79-BBAA-6129FAC624F9}"/>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5" name="Footer Placeholder 4">
            <a:extLst>
              <a:ext uri="{FF2B5EF4-FFF2-40B4-BE49-F238E27FC236}">
                <a16:creationId xmlns:a16="http://schemas.microsoft.com/office/drawing/2014/main" id="{2F557119-DC16-7A88-7A17-84AC59B9F3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81685-83A6-E0C1-2B3F-120C57E08E88}"/>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55015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F660-2C15-19EB-5729-5BF646AEEC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7E57D0-4674-A3C1-0324-15BFC93C8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1B600-39B5-D158-5614-B3638DD73F0F}"/>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5" name="Footer Placeholder 4">
            <a:extLst>
              <a:ext uri="{FF2B5EF4-FFF2-40B4-BE49-F238E27FC236}">
                <a16:creationId xmlns:a16="http://schemas.microsoft.com/office/drawing/2014/main" id="{47D6FBE2-EADE-ECA0-8861-E97D28F7E4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6D9C99-022A-BD77-D275-409955617F11}"/>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272098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844B49-4D48-CA48-B5BF-BFD6B6F12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20870-029B-30FE-D6A3-2B2B86E504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AD603-158D-2434-1FA8-F353F341EE6E}"/>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5" name="Footer Placeholder 4">
            <a:extLst>
              <a:ext uri="{FF2B5EF4-FFF2-40B4-BE49-F238E27FC236}">
                <a16:creationId xmlns:a16="http://schemas.microsoft.com/office/drawing/2014/main" id="{6DD3FAB3-10E6-671B-6059-6B7F9D5962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F4D39B-1369-05F4-7A15-56A18DB85EE7}"/>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321330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8DD2-458A-E261-C008-AC4EBCC48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5E482-8B8E-FD12-BCAD-AD98F83B4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8D841-6CDA-4CCB-2573-216F51D7D2B5}"/>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5" name="Footer Placeholder 4">
            <a:extLst>
              <a:ext uri="{FF2B5EF4-FFF2-40B4-BE49-F238E27FC236}">
                <a16:creationId xmlns:a16="http://schemas.microsoft.com/office/drawing/2014/main" id="{0FC23F96-A3C7-CE60-AF5A-E7CED95A23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EF5A51-CB25-A0CC-B49B-B89A19839860}"/>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271298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839F-DC17-85A7-9BCA-D4A535C183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F5989-6F85-F8C5-0560-5B2645FBDF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01BA6B-7F6A-8C0F-D8DF-003EB873E843}"/>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5" name="Footer Placeholder 4">
            <a:extLst>
              <a:ext uri="{FF2B5EF4-FFF2-40B4-BE49-F238E27FC236}">
                <a16:creationId xmlns:a16="http://schemas.microsoft.com/office/drawing/2014/main" id="{3C1A41E4-DC41-316F-310F-89D93EA9F6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2B0049-5338-9443-A505-AA49F02ECDC8}"/>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187584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0AA4-7BE2-6C9E-5B58-51E7F5A99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16A55-590D-87AF-EFA3-2D1C65C56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4653E-7014-9731-0286-070A00B1E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D4A05E-CDF2-D50E-471C-EA624D2F571F}"/>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6" name="Footer Placeholder 5">
            <a:extLst>
              <a:ext uri="{FF2B5EF4-FFF2-40B4-BE49-F238E27FC236}">
                <a16:creationId xmlns:a16="http://schemas.microsoft.com/office/drawing/2014/main" id="{382A1115-5F4D-BFF7-4355-2B1CD28BE2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AA525B-8A96-4884-9B89-93AD768C0A09}"/>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144228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C64D-2702-10CD-BF84-E15E9C4B7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1ECA40-B228-E699-D670-2BD5ADEE48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76A79-A738-A2B3-D54B-5F509D3566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60A18A-BABE-0675-D8F9-5CCE9A8D9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F0A57-03D9-F09D-05A8-F0479E69E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932D49-3797-A076-0300-DE96D5F24B14}"/>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8" name="Footer Placeholder 7">
            <a:extLst>
              <a:ext uri="{FF2B5EF4-FFF2-40B4-BE49-F238E27FC236}">
                <a16:creationId xmlns:a16="http://schemas.microsoft.com/office/drawing/2014/main" id="{A9724281-5ADE-E4FF-6C3D-43BD9D5D5D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F823DF2-8D86-D388-6AD0-1324E3E3502B}"/>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193150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8962-3A35-0F7F-70C6-57C7BB2DED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086CBB-EFAD-3D32-B99C-346E4B440222}"/>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4" name="Footer Placeholder 3">
            <a:extLst>
              <a:ext uri="{FF2B5EF4-FFF2-40B4-BE49-F238E27FC236}">
                <a16:creationId xmlns:a16="http://schemas.microsoft.com/office/drawing/2014/main" id="{FB0C2679-2D0B-DE89-A490-E028F269F86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62C7C5-85D9-3E27-473E-4318F8F97689}"/>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97331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1CCA-A6BD-BF4D-EEE8-048227E194B7}"/>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3" name="Footer Placeholder 2">
            <a:extLst>
              <a:ext uri="{FF2B5EF4-FFF2-40B4-BE49-F238E27FC236}">
                <a16:creationId xmlns:a16="http://schemas.microsoft.com/office/drawing/2014/main" id="{2B6BB394-030D-CF8C-87B8-6C37EF7583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6D52F7A-9D56-1665-6510-2F45201C65A8}"/>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349734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BA10-E3D4-D81A-76F8-6ABBC5925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E0FAF-8C4E-70C8-AD34-3F0300B5D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69E94-3B08-9E34-6805-4388276E3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DE0D1-5BB2-2BBF-2E26-68531F09DAFA}"/>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6" name="Footer Placeholder 5">
            <a:extLst>
              <a:ext uri="{FF2B5EF4-FFF2-40B4-BE49-F238E27FC236}">
                <a16:creationId xmlns:a16="http://schemas.microsoft.com/office/drawing/2014/main" id="{EB326CC8-7669-40D2-6482-452CFE22FC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12D56EB-198A-0C5C-3A17-B511F17DF2E5}"/>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283096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6D0F-870B-7450-B2DD-86419159E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1719CE-3930-F602-406D-756C4FDAC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6464043-B7CE-E0B4-F96F-DC7B4AFFC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DBC4E-3F50-841A-5B2F-7CA26870CF98}"/>
              </a:ext>
            </a:extLst>
          </p:cNvPr>
          <p:cNvSpPr>
            <a:spLocks noGrp="1"/>
          </p:cNvSpPr>
          <p:nvPr>
            <p:ph type="dt" sz="half" idx="10"/>
          </p:nvPr>
        </p:nvSpPr>
        <p:spPr/>
        <p:txBody>
          <a:bodyPr/>
          <a:lstStyle/>
          <a:p>
            <a:fld id="{1473C65C-A79C-4C03-8309-924BECD72600}" type="datetimeFigureOut">
              <a:rPr lang="en-US" smtClean="0"/>
              <a:t>8/28/2024</a:t>
            </a:fld>
            <a:endParaRPr lang="en-US" dirty="0"/>
          </a:p>
        </p:txBody>
      </p:sp>
      <p:sp>
        <p:nvSpPr>
          <p:cNvPr id="6" name="Footer Placeholder 5">
            <a:extLst>
              <a:ext uri="{FF2B5EF4-FFF2-40B4-BE49-F238E27FC236}">
                <a16:creationId xmlns:a16="http://schemas.microsoft.com/office/drawing/2014/main" id="{AB58B644-2082-0BD3-0BE7-63CEBFF033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8D1B38-E222-4447-EF86-01809A96D577}"/>
              </a:ext>
            </a:extLst>
          </p:cNvPr>
          <p:cNvSpPr>
            <a:spLocks noGrp="1"/>
          </p:cNvSpPr>
          <p:nvPr>
            <p:ph type="sldNum" sz="quarter" idx="12"/>
          </p:nvPr>
        </p:nvSpPr>
        <p:spPr/>
        <p:txBody>
          <a:bodyPr/>
          <a:lstStyle/>
          <a:p>
            <a:fld id="{F363ABC8-EC80-495E-9F87-F1FD7A7EEDDC}" type="slidenum">
              <a:rPr lang="en-US" smtClean="0"/>
              <a:t>‹#›</a:t>
            </a:fld>
            <a:endParaRPr lang="en-US" dirty="0"/>
          </a:p>
        </p:txBody>
      </p:sp>
    </p:spTree>
    <p:extLst>
      <p:ext uri="{BB962C8B-B14F-4D97-AF65-F5344CB8AC3E}">
        <p14:creationId xmlns:p14="http://schemas.microsoft.com/office/powerpoint/2010/main" val="273400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FC788-F98A-5D63-A139-57F4FEDEB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94378-0A8E-80EF-9D25-A9DBC3EF6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93F21-37D1-5660-EDB5-361DC8C48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73C65C-A79C-4C03-8309-924BECD72600}" type="datetimeFigureOut">
              <a:rPr lang="en-US" smtClean="0"/>
              <a:t>8/28/2024</a:t>
            </a:fld>
            <a:endParaRPr lang="en-US" dirty="0"/>
          </a:p>
        </p:txBody>
      </p:sp>
      <p:sp>
        <p:nvSpPr>
          <p:cNvPr id="5" name="Footer Placeholder 4">
            <a:extLst>
              <a:ext uri="{FF2B5EF4-FFF2-40B4-BE49-F238E27FC236}">
                <a16:creationId xmlns:a16="http://schemas.microsoft.com/office/drawing/2014/main" id="{1FB29672-D4F4-1EF2-840F-4DA6CAB5D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E2409C58-F143-471D-89A4-5B2E9B82D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63ABC8-EC80-495E-9F87-F1FD7A7EEDDC}" type="slidenum">
              <a:rPr lang="en-US" smtClean="0"/>
              <a:t>‹#›</a:t>
            </a:fld>
            <a:endParaRPr lang="en-US" dirty="0"/>
          </a:p>
        </p:txBody>
      </p:sp>
    </p:spTree>
    <p:extLst>
      <p:ext uri="{BB962C8B-B14F-4D97-AF65-F5344CB8AC3E}">
        <p14:creationId xmlns:p14="http://schemas.microsoft.com/office/powerpoint/2010/main" val="114017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oderedocb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data-science-capstone-project-gaxwq7o84zuexkdzrj5v82.streamlit.app/" TargetMode="External"/><Relationship Id="rId2" Type="http://schemas.openxmlformats.org/officeDocument/2006/relationships/hyperlink" Target="https://github.com/laxmiprasad-iyer/data-science-capstone-project"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science-capstone-project-gaxwq7o84zuexkdzrj5v82.streamlit.app/" TargetMode="External"/><Relationship Id="rId2" Type="http://schemas.openxmlformats.org/officeDocument/2006/relationships/hyperlink" Target="https://github.com/laxmiprasad-iyer/data-science-capstone-proje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C2F9-377B-16B9-4C77-33E970141E02}"/>
              </a:ext>
            </a:extLst>
          </p:cNvPr>
          <p:cNvSpPr>
            <a:spLocks noGrp="1"/>
          </p:cNvSpPr>
          <p:nvPr>
            <p:ph type="ctrTitle"/>
          </p:nvPr>
        </p:nvSpPr>
        <p:spPr/>
        <p:txBody>
          <a:bodyPr/>
          <a:lstStyle/>
          <a:p>
            <a:r>
              <a:rPr lang="en-US" dirty="0"/>
              <a:t>Car Selling Price Prediction using Car Details Dataset</a:t>
            </a:r>
          </a:p>
        </p:txBody>
      </p:sp>
      <p:sp>
        <p:nvSpPr>
          <p:cNvPr id="3" name="Subtitle 2">
            <a:extLst>
              <a:ext uri="{FF2B5EF4-FFF2-40B4-BE49-F238E27FC236}">
                <a16:creationId xmlns:a16="http://schemas.microsoft.com/office/drawing/2014/main" id="{8BE02C16-106C-CAF7-C02B-28DCD9A9169D}"/>
              </a:ext>
            </a:extLst>
          </p:cNvPr>
          <p:cNvSpPr>
            <a:spLocks noGrp="1"/>
          </p:cNvSpPr>
          <p:nvPr>
            <p:ph type="subTitle" idx="1"/>
          </p:nvPr>
        </p:nvSpPr>
        <p:spPr/>
        <p:txBody>
          <a:bodyPr/>
          <a:lstStyle/>
          <a:p>
            <a:r>
              <a:rPr lang="en-US" dirty="0"/>
              <a:t>Laxmiprasad Iyer </a:t>
            </a:r>
          </a:p>
          <a:p>
            <a:r>
              <a:rPr lang="en-US" dirty="0" err="1">
                <a:hlinkClick r:id="rId2"/>
              </a:rPr>
              <a:t>Email:coderedocbt@gmail.com</a:t>
            </a:r>
            <a:r>
              <a:rPr lang="en-US" dirty="0"/>
              <a:t> </a:t>
            </a:r>
          </a:p>
          <a:p>
            <a:r>
              <a:rPr lang="en-US" dirty="0"/>
              <a:t>Mob:9920427809</a:t>
            </a:r>
          </a:p>
        </p:txBody>
      </p:sp>
    </p:spTree>
    <p:extLst>
      <p:ext uri="{BB962C8B-B14F-4D97-AF65-F5344CB8AC3E}">
        <p14:creationId xmlns:p14="http://schemas.microsoft.com/office/powerpoint/2010/main" val="297522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F824-6F7E-01EA-8087-36CEE2865DFC}"/>
              </a:ext>
            </a:extLst>
          </p:cNvPr>
          <p:cNvSpPr>
            <a:spLocks noGrp="1"/>
          </p:cNvSpPr>
          <p:nvPr>
            <p:ph type="title"/>
          </p:nvPr>
        </p:nvSpPr>
        <p:spPr/>
        <p:txBody>
          <a:bodyPr/>
          <a:lstStyle/>
          <a:p>
            <a:r>
              <a:rPr lang="en-US" dirty="0"/>
              <a:t>Histogram of Selling price </a:t>
            </a:r>
          </a:p>
        </p:txBody>
      </p:sp>
      <p:pic>
        <p:nvPicPr>
          <p:cNvPr id="6" name="Picture 5">
            <a:extLst>
              <a:ext uri="{FF2B5EF4-FFF2-40B4-BE49-F238E27FC236}">
                <a16:creationId xmlns:a16="http://schemas.microsoft.com/office/drawing/2014/main" id="{68CC03C5-0F16-FB27-FE15-F26FBA53DE6D}"/>
              </a:ext>
            </a:extLst>
          </p:cNvPr>
          <p:cNvPicPr>
            <a:picLocks noChangeAspect="1"/>
          </p:cNvPicPr>
          <p:nvPr/>
        </p:nvPicPr>
        <p:blipFill>
          <a:blip r:embed="rId2"/>
          <a:stretch>
            <a:fillRect/>
          </a:stretch>
        </p:blipFill>
        <p:spPr>
          <a:xfrm>
            <a:off x="2135145" y="1441429"/>
            <a:ext cx="7116168" cy="5191850"/>
          </a:xfrm>
          <a:prstGeom prst="rect">
            <a:avLst/>
          </a:prstGeom>
        </p:spPr>
      </p:pic>
    </p:spTree>
    <p:extLst>
      <p:ext uri="{BB962C8B-B14F-4D97-AF65-F5344CB8AC3E}">
        <p14:creationId xmlns:p14="http://schemas.microsoft.com/office/powerpoint/2010/main" val="14659239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2094-77EC-45A9-8827-C8238C5B3AD9}"/>
              </a:ext>
            </a:extLst>
          </p:cNvPr>
          <p:cNvSpPr>
            <a:spLocks noGrp="1"/>
          </p:cNvSpPr>
          <p:nvPr>
            <p:ph type="title"/>
          </p:nvPr>
        </p:nvSpPr>
        <p:spPr/>
        <p:txBody>
          <a:bodyPr/>
          <a:lstStyle/>
          <a:p>
            <a:r>
              <a:rPr lang="en-US" dirty="0"/>
              <a:t>Compare all models</a:t>
            </a:r>
          </a:p>
        </p:txBody>
      </p:sp>
      <p:pic>
        <p:nvPicPr>
          <p:cNvPr id="5" name="Picture 4">
            <a:extLst>
              <a:ext uri="{FF2B5EF4-FFF2-40B4-BE49-F238E27FC236}">
                <a16:creationId xmlns:a16="http://schemas.microsoft.com/office/drawing/2014/main" id="{2049D033-E3F7-180A-39C4-5180183033BC}"/>
              </a:ext>
            </a:extLst>
          </p:cNvPr>
          <p:cNvPicPr>
            <a:picLocks noChangeAspect="1"/>
          </p:cNvPicPr>
          <p:nvPr/>
        </p:nvPicPr>
        <p:blipFill>
          <a:blip r:embed="rId2"/>
          <a:stretch>
            <a:fillRect/>
          </a:stretch>
        </p:blipFill>
        <p:spPr>
          <a:xfrm>
            <a:off x="838200" y="1742840"/>
            <a:ext cx="8745170" cy="1686160"/>
          </a:xfrm>
          <a:prstGeom prst="rect">
            <a:avLst/>
          </a:prstGeom>
        </p:spPr>
      </p:pic>
    </p:spTree>
    <p:extLst>
      <p:ext uri="{BB962C8B-B14F-4D97-AF65-F5344CB8AC3E}">
        <p14:creationId xmlns:p14="http://schemas.microsoft.com/office/powerpoint/2010/main" val="15773845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4A89-7C78-A975-8C3D-1717EECC1F99}"/>
              </a:ext>
            </a:extLst>
          </p:cNvPr>
          <p:cNvSpPr>
            <a:spLocks noGrp="1"/>
          </p:cNvSpPr>
          <p:nvPr>
            <p:ph type="title"/>
          </p:nvPr>
        </p:nvSpPr>
        <p:spPr>
          <a:xfrm>
            <a:off x="838200" y="67666"/>
            <a:ext cx="10515600" cy="1325563"/>
          </a:xfrm>
        </p:spPr>
        <p:txBody>
          <a:bodyPr/>
          <a:lstStyle/>
          <a:p>
            <a:r>
              <a:rPr lang="en-US" dirty="0"/>
              <a:t>Compare all models</a:t>
            </a:r>
          </a:p>
        </p:txBody>
      </p:sp>
      <p:pic>
        <p:nvPicPr>
          <p:cNvPr id="5" name="Picture 4">
            <a:extLst>
              <a:ext uri="{FF2B5EF4-FFF2-40B4-BE49-F238E27FC236}">
                <a16:creationId xmlns:a16="http://schemas.microsoft.com/office/drawing/2014/main" id="{68A1E818-AE98-C01E-5932-D4C352954825}"/>
              </a:ext>
            </a:extLst>
          </p:cNvPr>
          <p:cNvPicPr>
            <a:picLocks noChangeAspect="1"/>
          </p:cNvPicPr>
          <p:nvPr/>
        </p:nvPicPr>
        <p:blipFill>
          <a:blip r:embed="rId2"/>
          <a:stretch>
            <a:fillRect/>
          </a:stretch>
        </p:blipFill>
        <p:spPr>
          <a:xfrm>
            <a:off x="672015" y="1517546"/>
            <a:ext cx="8402223" cy="4505954"/>
          </a:xfrm>
          <a:prstGeom prst="rect">
            <a:avLst/>
          </a:prstGeom>
        </p:spPr>
      </p:pic>
    </p:spTree>
    <p:extLst>
      <p:ext uri="{BB962C8B-B14F-4D97-AF65-F5344CB8AC3E}">
        <p14:creationId xmlns:p14="http://schemas.microsoft.com/office/powerpoint/2010/main" val="7848271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6D9A9-7032-0859-44DA-92B8DA7D9973}"/>
              </a:ext>
            </a:extLst>
          </p:cNvPr>
          <p:cNvSpPr>
            <a:spLocks noGrp="1"/>
          </p:cNvSpPr>
          <p:nvPr>
            <p:ph type="ctrTitle"/>
          </p:nvPr>
        </p:nvSpPr>
        <p:spPr/>
        <p:txBody>
          <a:bodyPr/>
          <a:lstStyle/>
          <a:p>
            <a:r>
              <a:rPr lang="en-US" dirty="0"/>
              <a:t>Step 9</a:t>
            </a:r>
          </a:p>
        </p:txBody>
      </p:sp>
      <p:sp>
        <p:nvSpPr>
          <p:cNvPr id="5" name="Subtitle 4">
            <a:extLst>
              <a:ext uri="{FF2B5EF4-FFF2-40B4-BE49-F238E27FC236}">
                <a16:creationId xmlns:a16="http://schemas.microsoft.com/office/drawing/2014/main" id="{C65C7A75-44D1-E69A-168F-CC0A8777B223}"/>
              </a:ext>
            </a:extLst>
          </p:cNvPr>
          <p:cNvSpPr>
            <a:spLocks noGrp="1"/>
          </p:cNvSpPr>
          <p:nvPr>
            <p:ph type="subTitle" idx="1"/>
          </p:nvPr>
        </p:nvSpPr>
        <p:spPr/>
        <p:txBody>
          <a:bodyPr/>
          <a:lstStyle/>
          <a:p>
            <a:r>
              <a:rPr lang="en-US" dirty="0"/>
              <a:t>Save the various models along with the best model</a:t>
            </a:r>
          </a:p>
        </p:txBody>
      </p:sp>
      <p:pic>
        <p:nvPicPr>
          <p:cNvPr id="7" name="Picture 6">
            <a:extLst>
              <a:ext uri="{FF2B5EF4-FFF2-40B4-BE49-F238E27FC236}">
                <a16:creationId xmlns:a16="http://schemas.microsoft.com/office/drawing/2014/main" id="{65F9E336-B90E-E0E7-6414-C008F1AD7715}"/>
              </a:ext>
            </a:extLst>
          </p:cNvPr>
          <p:cNvPicPr>
            <a:picLocks noChangeAspect="1"/>
          </p:cNvPicPr>
          <p:nvPr/>
        </p:nvPicPr>
        <p:blipFill>
          <a:blip r:embed="rId2"/>
          <a:stretch>
            <a:fillRect/>
          </a:stretch>
        </p:blipFill>
        <p:spPr>
          <a:xfrm>
            <a:off x="2698631" y="4049865"/>
            <a:ext cx="6354062" cy="543001"/>
          </a:xfrm>
          <a:prstGeom prst="rect">
            <a:avLst/>
          </a:prstGeom>
        </p:spPr>
      </p:pic>
    </p:spTree>
    <p:extLst>
      <p:ext uri="{BB962C8B-B14F-4D97-AF65-F5344CB8AC3E}">
        <p14:creationId xmlns:p14="http://schemas.microsoft.com/office/powerpoint/2010/main" val="30740982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656133-5707-66F5-E4F3-AE91ACC357BE}"/>
              </a:ext>
            </a:extLst>
          </p:cNvPr>
          <p:cNvPicPr>
            <a:picLocks noChangeAspect="1"/>
          </p:cNvPicPr>
          <p:nvPr/>
        </p:nvPicPr>
        <p:blipFill>
          <a:blip r:embed="rId2"/>
          <a:stretch>
            <a:fillRect/>
          </a:stretch>
        </p:blipFill>
        <p:spPr>
          <a:xfrm>
            <a:off x="280919" y="296670"/>
            <a:ext cx="7463939" cy="6264660"/>
          </a:xfrm>
          <a:prstGeom prst="rect">
            <a:avLst/>
          </a:prstGeom>
        </p:spPr>
      </p:pic>
    </p:spTree>
    <p:extLst>
      <p:ext uri="{BB962C8B-B14F-4D97-AF65-F5344CB8AC3E}">
        <p14:creationId xmlns:p14="http://schemas.microsoft.com/office/powerpoint/2010/main" val="483776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05D78-9DB0-B58E-5F05-5C8B84FABC33}"/>
              </a:ext>
            </a:extLst>
          </p:cNvPr>
          <p:cNvSpPr>
            <a:spLocks noGrp="1"/>
          </p:cNvSpPr>
          <p:nvPr>
            <p:ph type="ctrTitle"/>
          </p:nvPr>
        </p:nvSpPr>
        <p:spPr/>
        <p:txBody>
          <a:bodyPr/>
          <a:lstStyle/>
          <a:p>
            <a:r>
              <a:rPr lang="en-US" dirty="0"/>
              <a:t>Step 10</a:t>
            </a:r>
          </a:p>
        </p:txBody>
      </p:sp>
      <p:sp>
        <p:nvSpPr>
          <p:cNvPr id="5" name="Subtitle 4">
            <a:extLst>
              <a:ext uri="{FF2B5EF4-FFF2-40B4-BE49-F238E27FC236}">
                <a16:creationId xmlns:a16="http://schemas.microsoft.com/office/drawing/2014/main" id="{40EBAEBA-09F0-2CC2-F751-EB6125BCDE96}"/>
              </a:ext>
            </a:extLst>
          </p:cNvPr>
          <p:cNvSpPr>
            <a:spLocks noGrp="1"/>
          </p:cNvSpPr>
          <p:nvPr>
            <p:ph type="subTitle" idx="1"/>
          </p:nvPr>
        </p:nvSpPr>
        <p:spPr/>
        <p:txBody>
          <a:bodyPr/>
          <a:lstStyle/>
          <a:p>
            <a:r>
              <a:rPr lang="en-US" dirty="0"/>
              <a:t>Sample 20 points and store it in sample.csv file</a:t>
            </a:r>
          </a:p>
        </p:txBody>
      </p:sp>
      <p:pic>
        <p:nvPicPr>
          <p:cNvPr id="7" name="Picture 6">
            <a:extLst>
              <a:ext uri="{FF2B5EF4-FFF2-40B4-BE49-F238E27FC236}">
                <a16:creationId xmlns:a16="http://schemas.microsoft.com/office/drawing/2014/main" id="{D636DB13-5037-08E6-2665-FC6007449A9E}"/>
              </a:ext>
            </a:extLst>
          </p:cNvPr>
          <p:cNvPicPr>
            <a:picLocks noChangeAspect="1"/>
          </p:cNvPicPr>
          <p:nvPr/>
        </p:nvPicPr>
        <p:blipFill>
          <a:blip r:embed="rId2"/>
          <a:stretch>
            <a:fillRect/>
          </a:stretch>
        </p:blipFill>
        <p:spPr>
          <a:xfrm>
            <a:off x="1931828" y="4071057"/>
            <a:ext cx="8592749" cy="1095528"/>
          </a:xfrm>
          <a:prstGeom prst="rect">
            <a:avLst/>
          </a:prstGeom>
        </p:spPr>
      </p:pic>
    </p:spTree>
    <p:extLst>
      <p:ext uri="{BB962C8B-B14F-4D97-AF65-F5344CB8AC3E}">
        <p14:creationId xmlns:p14="http://schemas.microsoft.com/office/powerpoint/2010/main" val="699111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553D73-077C-2B08-1FAC-8FE11B04CB4F}"/>
              </a:ext>
            </a:extLst>
          </p:cNvPr>
          <p:cNvPicPr>
            <a:picLocks noChangeAspect="1"/>
          </p:cNvPicPr>
          <p:nvPr/>
        </p:nvPicPr>
        <p:blipFill>
          <a:blip r:embed="rId2"/>
          <a:stretch>
            <a:fillRect/>
          </a:stretch>
        </p:blipFill>
        <p:spPr>
          <a:xfrm>
            <a:off x="1221594" y="2079369"/>
            <a:ext cx="7611537" cy="914528"/>
          </a:xfrm>
          <a:prstGeom prst="rect">
            <a:avLst/>
          </a:prstGeom>
        </p:spPr>
      </p:pic>
    </p:spTree>
    <p:extLst>
      <p:ext uri="{BB962C8B-B14F-4D97-AF65-F5344CB8AC3E}">
        <p14:creationId xmlns:p14="http://schemas.microsoft.com/office/powerpoint/2010/main" val="33553213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3EEDD4-9AE2-0BD5-8B08-FD8D6E9B128D}"/>
              </a:ext>
            </a:extLst>
          </p:cNvPr>
          <p:cNvSpPr>
            <a:spLocks noGrp="1"/>
          </p:cNvSpPr>
          <p:nvPr>
            <p:ph type="ctrTitle"/>
          </p:nvPr>
        </p:nvSpPr>
        <p:spPr/>
        <p:txBody>
          <a:bodyPr/>
          <a:lstStyle/>
          <a:p>
            <a:r>
              <a:rPr lang="en-US" dirty="0"/>
              <a:t>Step 11</a:t>
            </a:r>
          </a:p>
        </p:txBody>
      </p:sp>
      <p:sp>
        <p:nvSpPr>
          <p:cNvPr id="5" name="Subtitle 4">
            <a:extLst>
              <a:ext uri="{FF2B5EF4-FFF2-40B4-BE49-F238E27FC236}">
                <a16:creationId xmlns:a16="http://schemas.microsoft.com/office/drawing/2014/main" id="{82D7EC9B-E590-535A-69F4-3FD9EC4EF3E3}"/>
              </a:ext>
            </a:extLst>
          </p:cNvPr>
          <p:cNvSpPr>
            <a:spLocks noGrp="1"/>
          </p:cNvSpPr>
          <p:nvPr>
            <p:ph type="subTitle" idx="1"/>
          </p:nvPr>
        </p:nvSpPr>
        <p:spPr/>
        <p:txBody>
          <a:bodyPr/>
          <a:lstStyle/>
          <a:p>
            <a:r>
              <a:rPr lang="en-US" dirty="0"/>
              <a:t>Load the best model and perform prediction on sample dataset</a:t>
            </a:r>
          </a:p>
        </p:txBody>
      </p:sp>
    </p:spTree>
    <p:extLst>
      <p:ext uri="{BB962C8B-B14F-4D97-AF65-F5344CB8AC3E}">
        <p14:creationId xmlns:p14="http://schemas.microsoft.com/office/powerpoint/2010/main" val="23297951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9A65AE-4DE5-0A29-AC2B-1E04FD645696}"/>
              </a:ext>
            </a:extLst>
          </p:cNvPr>
          <p:cNvPicPr>
            <a:picLocks noChangeAspect="1"/>
          </p:cNvPicPr>
          <p:nvPr/>
        </p:nvPicPr>
        <p:blipFill>
          <a:blip r:embed="rId2"/>
          <a:stretch>
            <a:fillRect/>
          </a:stretch>
        </p:blipFill>
        <p:spPr>
          <a:xfrm>
            <a:off x="187147" y="214217"/>
            <a:ext cx="9604108" cy="6429566"/>
          </a:xfrm>
          <a:prstGeom prst="rect">
            <a:avLst/>
          </a:prstGeom>
        </p:spPr>
      </p:pic>
    </p:spTree>
    <p:extLst>
      <p:ext uri="{BB962C8B-B14F-4D97-AF65-F5344CB8AC3E}">
        <p14:creationId xmlns:p14="http://schemas.microsoft.com/office/powerpoint/2010/main" val="11852842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E27859-FAB0-4998-13AB-12594D97B51F}"/>
              </a:ext>
            </a:extLst>
          </p:cNvPr>
          <p:cNvSpPr>
            <a:spLocks noGrp="1"/>
          </p:cNvSpPr>
          <p:nvPr>
            <p:ph type="ctrTitle"/>
          </p:nvPr>
        </p:nvSpPr>
        <p:spPr/>
        <p:txBody>
          <a:bodyPr/>
          <a:lstStyle/>
          <a:p>
            <a:r>
              <a:rPr lang="en-US" dirty="0"/>
              <a:t>Step 12</a:t>
            </a:r>
          </a:p>
        </p:txBody>
      </p:sp>
      <p:sp>
        <p:nvSpPr>
          <p:cNvPr id="5" name="Subtitle 4">
            <a:extLst>
              <a:ext uri="{FF2B5EF4-FFF2-40B4-BE49-F238E27FC236}">
                <a16:creationId xmlns:a16="http://schemas.microsoft.com/office/drawing/2014/main" id="{465FB262-3A0F-2AA1-FAAF-C31267C21289}"/>
              </a:ext>
            </a:extLst>
          </p:cNvPr>
          <p:cNvSpPr>
            <a:spLocks noGrp="1"/>
          </p:cNvSpPr>
          <p:nvPr>
            <p:ph type="subTitle" idx="1"/>
          </p:nvPr>
        </p:nvSpPr>
        <p:spPr/>
        <p:txBody>
          <a:bodyPr/>
          <a:lstStyle/>
          <a:p>
            <a:r>
              <a:rPr lang="en-US" dirty="0"/>
              <a:t>Create app.py, requirements.txt</a:t>
            </a:r>
          </a:p>
        </p:txBody>
      </p:sp>
    </p:spTree>
    <p:extLst>
      <p:ext uri="{BB962C8B-B14F-4D97-AF65-F5344CB8AC3E}">
        <p14:creationId xmlns:p14="http://schemas.microsoft.com/office/powerpoint/2010/main" val="42764008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8FC8-4B33-ACD1-675C-98A6C6960AC4}"/>
              </a:ext>
            </a:extLst>
          </p:cNvPr>
          <p:cNvSpPr>
            <a:spLocks noGrp="1"/>
          </p:cNvSpPr>
          <p:nvPr>
            <p:ph type="title"/>
          </p:nvPr>
        </p:nvSpPr>
        <p:spPr/>
        <p:txBody>
          <a:bodyPr/>
          <a:lstStyle/>
          <a:p>
            <a:r>
              <a:rPr lang="en-US" dirty="0"/>
              <a:t>Create app.py</a:t>
            </a:r>
          </a:p>
        </p:txBody>
      </p:sp>
      <p:pic>
        <p:nvPicPr>
          <p:cNvPr id="5" name="Picture 4">
            <a:extLst>
              <a:ext uri="{FF2B5EF4-FFF2-40B4-BE49-F238E27FC236}">
                <a16:creationId xmlns:a16="http://schemas.microsoft.com/office/drawing/2014/main" id="{A9078CF9-CD45-CB5D-B487-1A8F1C432B55}"/>
              </a:ext>
            </a:extLst>
          </p:cNvPr>
          <p:cNvPicPr>
            <a:picLocks noChangeAspect="1"/>
          </p:cNvPicPr>
          <p:nvPr/>
        </p:nvPicPr>
        <p:blipFill>
          <a:blip r:embed="rId2"/>
          <a:stretch>
            <a:fillRect/>
          </a:stretch>
        </p:blipFill>
        <p:spPr>
          <a:xfrm>
            <a:off x="926100" y="1447947"/>
            <a:ext cx="9980600" cy="4932736"/>
          </a:xfrm>
          <a:prstGeom prst="rect">
            <a:avLst/>
          </a:prstGeom>
        </p:spPr>
      </p:pic>
    </p:spTree>
    <p:extLst>
      <p:ext uri="{BB962C8B-B14F-4D97-AF65-F5344CB8AC3E}">
        <p14:creationId xmlns:p14="http://schemas.microsoft.com/office/powerpoint/2010/main" val="382480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17EE-1473-86F1-70C0-08E06503DF98}"/>
              </a:ext>
            </a:extLst>
          </p:cNvPr>
          <p:cNvSpPr>
            <a:spLocks noGrp="1"/>
          </p:cNvSpPr>
          <p:nvPr>
            <p:ph type="title"/>
          </p:nvPr>
        </p:nvSpPr>
        <p:spPr/>
        <p:txBody>
          <a:bodyPr/>
          <a:lstStyle/>
          <a:p>
            <a:r>
              <a:rPr lang="en-US" dirty="0"/>
              <a:t>Histogram of Km driven</a:t>
            </a:r>
          </a:p>
        </p:txBody>
      </p:sp>
      <p:pic>
        <p:nvPicPr>
          <p:cNvPr id="7" name="Picture 6">
            <a:extLst>
              <a:ext uri="{FF2B5EF4-FFF2-40B4-BE49-F238E27FC236}">
                <a16:creationId xmlns:a16="http://schemas.microsoft.com/office/drawing/2014/main" id="{B8F430D8-8A46-B028-5097-BAE000347F61}"/>
              </a:ext>
            </a:extLst>
          </p:cNvPr>
          <p:cNvPicPr>
            <a:picLocks noChangeAspect="1"/>
          </p:cNvPicPr>
          <p:nvPr/>
        </p:nvPicPr>
        <p:blipFill>
          <a:blip r:embed="rId2"/>
          <a:stretch>
            <a:fillRect/>
          </a:stretch>
        </p:blipFill>
        <p:spPr>
          <a:xfrm>
            <a:off x="2499810" y="1348657"/>
            <a:ext cx="7192379" cy="5144218"/>
          </a:xfrm>
          <a:prstGeom prst="rect">
            <a:avLst/>
          </a:prstGeom>
        </p:spPr>
      </p:pic>
    </p:spTree>
    <p:extLst>
      <p:ext uri="{BB962C8B-B14F-4D97-AF65-F5344CB8AC3E}">
        <p14:creationId xmlns:p14="http://schemas.microsoft.com/office/powerpoint/2010/main" val="7411963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E564-447E-38F2-2593-2A7B54F3C392}"/>
              </a:ext>
            </a:extLst>
          </p:cNvPr>
          <p:cNvSpPr>
            <a:spLocks noGrp="1"/>
          </p:cNvSpPr>
          <p:nvPr>
            <p:ph type="title"/>
          </p:nvPr>
        </p:nvSpPr>
        <p:spPr/>
        <p:txBody>
          <a:bodyPr/>
          <a:lstStyle/>
          <a:p>
            <a:r>
              <a:rPr lang="en-US" dirty="0"/>
              <a:t>Create requirements.txt</a:t>
            </a:r>
          </a:p>
        </p:txBody>
      </p:sp>
      <p:pic>
        <p:nvPicPr>
          <p:cNvPr id="5" name="Picture 4">
            <a:extLst>
              <a:ext uri="{FF2B5EF4-FFF2-40B4-BE49-F238E27FC236}">
                <a16:creationId xmlns:a16="http://schemas.microsoft.com/office/drawing/2014/main" id="{344E1D59-D7BB-B917-87FD-2C2E60600778}"/>
              </a:ext>
            </a:extLst>
          </p:cNvPr>
          <p:cNvPicPr>
            <a:picLocks noChangeAspect="1"/>
          </p:cNvPicPr>
          <p:nvPr/>
        </p:nvPicPr>
        <p:blipFill>
          <a:blip r:embed="rId2"/>
          <a:stretch>
            <a:fillRect/>
          </a:stretch>
        </p:blipFill>
        <p:spPr>
          <a:xfrm>
            <a:off x="1019534" y="1690688"/>
            <a:ext cx="8830907" cy="1476581"/>
          </a:xfrm>
          <a:prstGeom prst="rect">
            <a:avLst/>
          </a:prstGeom>
        </p:spPr>
      </p:pic>
    </p:spTree>
    <p:extLst>
      <p:ext uri="{BB962C8B-B14F-4D97-AF65-F5344CB8AC3E}">
        <p14:creationId xmlns:p14="http://schemas.microsoft.com/office/powerpoint/2010/main" val="4337261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251D6-D898-E649-F008-1B7111850851}"/>
              </a:ext>
            </a:extLst>
          </p:cNvPr>
          <p:cNvSpPr>
            <a:spLocks noGrp="1"/>
          </p:cNvSpPr>
          <p:nvPr>
            <p:ph type="ctrTitle"/>
          </p:nvPr>
        </p:nvSpPr>
        <p:spPr/>
        <p:txBody>
          <a:bodyPr/>
          <a:lstStyle/>
          <a:p>
            <a:r>
              <a:rPr lang="en-US" dirty="0"/>
              <a:t>Step 13</a:t>
            </a:r>
          </a:p>
        </p:txBody>
      </p:sp>
      <p:sp>
        <p:nvSpPr>
          <p:cNvPr id="5" name="Subtitle 4">
            <a:extLst>
              <a:ext uri="{FF2B5EF4-FFF2-40B4-BE49-F238E27FC236}">
                <a16:creationId xmlns:a16="http://schemas.microsoft.com/office/drawing/2014/main" id="{37326E73-841D-C19A-D688-B300DEA3C35D}"/>
              </a:ext>
            </a:extLst>
          </p:cNvPr>
          <p:cNvSpPr>
            <a:spLocks noGrp="1"/>
          </p:cNvSpPr>
          <p:nvPr>
            <p:ph type="subTitle" idx="1"/>
          </p:nvPr>
        </p:nvSpPr>
        <p:spPr/>
        <p:txBody>
          <a:bodyPr/>
          <a:lstStyle/>
          <a:p>
            <a:r>
              <a:rPr lang="en-US" dirty="0"/>
              <a:t>Upload the app.py,requirements.txt, pickle files to </a:t>
            </a:r>
            <a:r>
              <a:rPr lang="en-US" dirty="0" err="1"/>
              <a:t>github</a:t>
            </a:r>
            <a:r>
              <a:rPr lang="en-US" dirty="0"/>
              <a:t> repo</a:t>
            </a:r>
          </a:p>
        </p:txBody>
      </p:sp>
    </p:spTree>
    <p:extLst>
      <p:ext uri="{BB962C8B-B14F-4D97-AF65-F5344CB8AC3E}">
        <p14:creationId xmlns:p14="http://schemas.microsoft.com/office/powerpoint/2010/main" val="77385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39A4-597F-9A0C-8039-84C3746DBA8F}"/>
              </a:ext>
            </a:extLst>
          </p:cNvPr>
          <p:cNvSpPr>
            <a:spLocks noGrp="1"/>
          </p:cNvSpPr>
          <p:nvPr>
            <p:ph type="title"/>
          </p:nvPr>
        </p:nvSpPr>
        <p:spPr/>
        <p:txBody>
          <a:bodyPr/>
          <a:lstStyle/>
          <a:p>
            <a:r>
              <a:rPr lang="en-US" dirty="0"/>
              <a:t>Upload the </a:t>
            </a:r>
            <a:r>
              <a:rPr lang="en-US" dirty="0" err="1"/>
              <a:t>app.py,requirements.txt,pickle</a:t>
            </a:r>
            <a:r>
              <a:rPr lang="en-US" dirty="0"/>
              <a:t> files to </a:t>
            </a:r>
            <a:r>
              <a:rPr lang="en-US" dirty="0" err="1"/>
              <a:t>github</a:t>
            </a:r>
            <a:r>
              <a:rPr lang="en-US" dirty="0"/>
              <a:t> repo</a:t>
            </a:r>
          </a:p>
        </p:txBody>
      </p:sp>
      <p:pic>
        <p:nvPicPr>
          <p:cNvPr id="7" name="Picture 6">
            <a:extLst>
              <a:ext uri="{FF2B5EF4-FFF2-40B4-BE49-F238E27FC236}">
                <a16:creationId xmlns:a16="http://schemas.microsoft.com/office/drawing/2014/main" id="{6842991F-C52D-6A7E-07B7-D41820A7596F}"/>
              </a:ext>
            </a:extLst>
          </p:cNvPr>
          <p:cNvPicPr>
            <a:picLocks noChangeAspect="1"/>
          </p:cNvPicPr>
          <p:nvPr/>
        </p:nvPicPr>
        <p:blipFill>
          <a:blip r:embed="rId2"/>
          <a:stretch>
            <a:fillRect/>
          </a:stretch>
        </p:blipFill>
        <p:spPr>
          <a:xfrm>
            <a:off x="419100" y="1860809"/>
            <a:ext cx="11353800" cy="4480194"/>
          </a:xfrm>
          <a:prstGeom prst="rect">
            <a:avLst/>
          </a:prstGeom>
        </p:spPr>
      </p:pic>
    </p:spTree>
    <p:extLst>
      <p:ext uri="{BB962C8B-B14F-4D97-AF65-F5344CB8AC3E}">
        <p14:creationId xmlns:p14="http://schemas.microsoft.com/office/powerpoint/2010/main" val="1630130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AB8649-50C4-B2C0-AC52-274E2A205E20}"/>
              </a:ext>
            </a:extLst>
          </p:cNvPr>
          <p:cNvSpPr>
            <a:spLocks noGrp="1"/>
          </p:cNvSpPr>
          <p:nvPr>
            <p:ph type="ctrTitle"/>
          </p:nvPr>
        </p:nvSpPr>
        <p:spPr/>
        <p:txBody>
          <a:bodyPr/>
          <a:lstStyle/>
          <a:p>
            <a:r>
              <a:rPr lang="en-US" dirty="0"/>
              <a:t>Step 14</a:t>
            </a:r>
          </a:p>
        </p:txBody>
      </p:sp>
      <p:sp>
        <p:nvSpPr>
          <p:cNvPr id="5" name="Subtitle 4">
            <a:extLst>
              <a:ext uri="{FF2B5EF4-FFF2-40B4-BE49-F238E27FC236}">
                <a16:creationId xmlns:a16="http://schemas.microsoft.com/office/drawing/2014/main" id="{1BEDFC12-B16B-6D7E-152A-08B509631D75}"/>
              </a:ext>
            </a:extLst>
          </p:cNvPr>
          <p:cNvSpPr>
            <a:spLocks noGrp="1"/>
          </p:cNvSpPr>
          <p:nvPr>
            <p:ph type="subTitle" idx="1"/>
          </p:nvPr>
        </p:nvSpPr>
        <p:spPr/>
        <p:txBody>
          <a:bodyPr/>
          <a:lstStyle/>
          <a:p>
            <a:r>
              <a:rPr lang="en-US" dirty="0"/>
              <a:t>Deploy on </a:t>
            </a:r>
            <a:r>
              <a:rPr lang="en-US" dirty="0" err="1"/>
              <a:t>streamlit</a:t>
            </a:r>
            <a:r>
              <a:rPr lang="en-US" dirty="0"/>
              <a:t> cloud</a:t>
            </a:r>
          </a:p>
        </p:txBody>
      </p:sp>
    </p:spTree>
    <p:extLst>
      <p:ext uri="{BB962C8B-B14F-4D97-AF65-F5344CB8AC3E}">
        <p14:creationId xmlns:p14="http://schemas.microsoft.com/office/powerpoint/2010/main" val="13449431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6D2C-D7AD-3F21-18AE-55591FEC3ACE}"/>
              </a:ext>
            </a:extLst>
          </p:cNvPr>
          <p:cNvSpPr>
            <a:spLocks noGrp="1"/>
          </p:cNvSpPr>
          <p:nvPr>
            <p:ph type="title"/>
          </p:nvPr>
        </p:nvSpPr>
        <p:spPr/>
        <p:txBody>
          <a:bodyPr/>
          <a:lstStyle/>
          <a:p>
            <a:r>
              <a:rPr lang="en-US" dirty="0"/>
              <a:t>Deploy on </a:t>
            </a:r>
            <a:r>
              <a:rPr lang="en-US" dirty="0" err="1"/>
              <a:t>streamlit</a:t>
            </a:r>
            <a:r>
              <a:rPr lang="en-US" dirty="0"/>
              <a:t> cloud</a:t>
            </a:r>
          </a:p>
        </p:txBody>
      </p:sp>
      <p:pic>
        <p:nvPicPr>
          <p:cNvPr id="5" name="Picture 4">
            <a:extLst>
              <a:ext uri="{FF2B5EF4-FFF2-40B4-BE49-F238E27FC236}">
                <a16:creationId xmlns:a16="http://schemas.microsoft.com/office/drawing/2014/main" id="{4E2519A8-E1F7-104F-1213-1A7A27A07E92}"/>
              </a:ext>
            </a:extLst>
          </p:cNvPr>
          <p:cNvPicPr>
            <a:picLocks noChangeAspect="1"/>
          </p:cNvPicPr>
          <p:nvPr/>
        </p:nvPicPr>
        <p:blipFill>
          <a:blip r:embed="rId2"/>
          <a:stretch>
            <a:fillRect/>
          </a:stretch>
        </p:blipFill>
        <p:spPr>
          <a:xfrm>
            <a:off x="716095" y="1690688"/>
            <a:ext cx="11233533" cy="3285951"/>
          </a:xfrm>
          <a:prstGeom prst="rect">
            <a:avLst/>
          </a:prstGeom>
        </p:spPr>
      </p:pic>
    </p:spTree>
    <p:extLst>
      <p:ext uri="{BB962C8B-B14F-4D97-AF65-F5344CB8AC3E}">
        <p14:creationId xmlns:p14="http://schemas.microsoft.com/office/powerpoint/2010/main" val="38289486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26E3-C7FE-41E2-13D4-D80F271E8248}"/>
              </a:ext>
            </a:extLst>
          </p:cNvPr>
          <p:cNvSpPr>
            <a:spLocks noGrp="1"/>
          </p:cNvSpPr>
          <p:nvPr>
            <p:ph type="title"/>
          </p:nvPr>
        </p:nvSpPr>
        <p:spPr/>
        <p:txBody>
          <a:bodyPr/>
          <a:lstStyle/>
          <a:p>
            <a:r>
              <a:rPr lang="en-US" dirty="0"/>
              <a:t>GitHub Repository Link</a:t>
            </a:r>
          </a:p>
        </p:txBody>
      </p:sp>
      <p:sp>
        <p:nvSpPr>
          <p:cNvPr id="5" name="TextBox 4">
            <a:extLst>
              <a:ext uri="{FF2B5EF4-FFF2-40B4-BE49-F238E27FC236}">
                <a16:creationId xmlns:a16="http://schemas.microsoft.com/office/drawing/2014/main" id="{BE3FB7AF-C047-AEBF-BA6A-6790C17958E3}"/>
              </a:ext>
            </a:extLst>
          </p:cNvPr>
          <p:cNvSpPr txBox="1"/>
          <p:nvPr/>
        </p:nvSpPr>
        <p:spPr>
          <a:xfrm>
            <a:off x="739049" y="1685044"/>
            <a:ext cx="9704942" cy="461665"/>
          </a:xfrm>
          <a:prstGeom prst="rect">
            <a:avLst/>
          </a:prstGeom>
          <a:noFill/>
        </p:spPr>
        <p:txBody>
          <a:bodyPr wrap="square">
            <a:spAutoFit/>
          </a:bodyPr>
          <a:lstStyle/>
          <a:p>
            <a:r>
              <a:rPr lang="en-US" sz="2400" dirty="0">
                <a:hlinkClick r:id="rId2"/>
              </a:rPr>
              <a:t>https://github.com/laxmiprasad-iyer/data-science-capstone-project</a:t>
            </a:r>
            <a:endParaRPr lang="en-US" sz="2400" dirty="0"/>
          </a:p>
        </p:txBody>
      </p:sp>
      <p:sp>
        <p:nvSpPr>
          <p:cNvPr id="6" name="Title 1">
            <a:extLst>
              <a:ext uri="{FF2B5EF4-FFF2-40B4-BE49-F238E27FC236}">
                <a16:creationId xmlns:a16="http://schemas.microsoft.com/office/drawing/2014/main" id="{BD7BB81E-032E-02B2-7567-EBA7650C69A8}"/>
              </a:ext>
            </a:extLst>
          </p:cNvPr>
          <p:cNvSpPr txBox="1">
            <a:spLocks/>
          </p:cNvSpPr>
          <p:nvPr/>
        </p:nvSpPr>
        <p:spPr>
          <a:xfrm>
            <a:off x="838200" y="33467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Streamlit</a:t>
            </a:r>
            <a:r>
              <a:rPr lang="en-US" dirty="0"/>
              <a:t> app cloud link</a:t>
            </a:r>
          </a:p>
        </p:txBody>
      </p:sp>
      <p:sp>
        <p:nvSpPr>
          <p:cNvPr id="8" name="TextBox 7">
            <a:extLst>
              <a:ext uri="{FF2B5EF4-FFF2-40B4-BE49-F238E27FC236}">
                <a16:creationId xmlns:a16="http://schemas.microsoft.com/office/drawing/2014/main" id="{809CC45E-4D90-EB1A-1B8B-8C67362D4766}"/>
              </a:ext>
            </a:extLst>
          </p:cNvPr>
          <p:cNvSpPr txBox="1"/>
          <p:nvPr/>
        </p:nvSpPr>
        <p:spPr>
          <a:xfrm>
            <a:off x="648159" y="4661041"/>
            <a:ext cx="10895682" cy="461665"/>
          </a:xfrm>
          <a:prstGeom prst="rect">
            <a:avLst/>
          </a:prstGeom>
          <a:noFill/>
        </p:spPr>
        <p:txBody>
          <a:bodyPr wrap="square">
            <a:spAutoFit/>
          </a:bodyPr>
          <a:lstStyle/>
          <a:p>
            <a:r>
              <a:rPr lang="en-US" sz="2400" dirty="0">
                <a:hlinkClick r:id="rId3"/>
              </a:rPr>
              <a:t>https://data-science-capstone-project-gaxwq7o84zuexkdzrj5v82.streamlit.app</a:t>
            </a:r>
            <a:endParaRPr lang="en-US" dirty="0"/>
          </a:p>
        </p:txBody>
      </p:sp>
    </p:spTree>
    <p:extLst>
      <p:ext uri="{BB962C8B-B14F-4D97-AF65-F5344CB8AC3E}">
        <p14:creationId xmlns:p14="http://schemas.microsoft.com/office/powerpoint/2010/main" val="30413676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FB97-67F3-11E2-990A-0C388C26E248}"/>
              </a:ext>
            </a:extLst>
          </p:cNvPr>
          <p:cNvSpPr>
            <a:spLocks noGrp="1"/>
          </p:cNvSpPr>
          <p:nvPr>
            <p:ph type="title"/>
          </p:nvPr>
        </p:nvSpPr>
        <p:spPr>
          <a:xfrm>
            <a:off x="1124638" y="2469346"/>
            <a:ext cx="10515600" cy="1325563"/>
          </a:xfrm>
        </p:spPr>
        <p:txBody>
          <a:bodyPr/>
          <a:lstStyle/>
          <a:p>
            <a:r>
              <a:rPr lang="en-US" dirty="0"/>
              <a:t>				 Thank You</a:t>
            </a:r>
          </a:p>
        </p:txBody>
      </p:sp>
    </p:spTree>
    <p:extLst>
      <p:ext uri="{BB962C8B-B14F-4D97-AF65-F5344CB8AC3E}">
        <p14:creationId xmlns:p14="http://schemas.microsoft.com/office/powerpoint/2010/main" val="59722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404D-BE18-A93C-F47A-F7698700ACCB}"/>
              </a:ext>
            </a:extLst>
          </p:cNvPr>
          <p:cNvSpPr>
            <a:spLocks noGrp="1"/>
          </p:cNvSpPr>
          <p:nvPr>
            <p:ph type="title"/>
          </p:nvPr>
        </p:nvSpPr>
        <p:spPr/>
        <p:txBody>
          <a:bodyPr/>
          <a:lstStyle/>
          <a:p>
            <a:r>
              <a:rPr lang="en-US" dirty="0"/>
              <a:t>Pivot Chart of Year</a:t>
            </a:r>
          </a:p>
        </p:txBody>
      </p:sp>
      <p:pic>
        <p:nvPicPr>
          <p:cNvPr id="9" name="Picture 8">
            <a:extLst>
              <a:ext uri="{FF2B5EF4-FFF2-40B4-BE49-F238E27FC236}">
                <a16:creationId xmlns:a16="http://schemas.microsoft.com/office/drawing/2014/main" id="{ED90F37F-EE9B-B788-12EC-C1F078BAE139}"/>
              </a:ext>
            </a:extLst>
          </p:cNvPr>
          <p:cNvPicPr>
            <a:picLocks noChangeAspect="1"/>
          </p:cNvPicPr>
          <p:nvPr/>
        </p:nvPicPr>
        <p:blipFill>
          <a:blip r:embed="rId2"/>
          <a:stretch>
            <a:fillRect/>
          </a:stretch>
        </p:blipFill>
        <p:spPr>
          <a:xfrm>
            <a:off x="1156598" y="1399175"/>
            <a:ext cx="9878804" cy="4582164"/>
          </a:xfrm>
          <a:prstGeom prst="rect">
            <a:avLst/>
          </a:prstGeom>
        </p:spPr>
      </p:pic>
    </p:spTree>
    <p:extLst>
      <p:ext uri="{BB962C8B-B14F-4D97-AF65-F5344CB8AC3E}">
        <p14:creationId xmlns:p14="http://schemas.microsoft.com/office/powerpoint/2010/main" val="83340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18ED-9716-D0D1-427B-DF0E83F8D6E7}"/>
              </a:ext>
            </a:extLst>
          </p:cNvPr>
          <p:cNvSpPr>
            <a:spLocks noGrp="1"/>
          </p:cNvSpPr>
          <p:nvPr>
            <p:ph type="title"/>
          </p:nvPr>
        </p:nvSpPr>
        <p:spPr/>
        <p:txBody>
          <a:bodyPr/>
          <a:lstStyle/>
          <a:p>
            <a:r>
              <a:rPr lang="en-US" dirty="0"/>
              <a:t>Pivot Chart of Fuel</a:t>
            </a:r>
          </a:p>
        </p:txBody>
      </p:sp>
      <p:pic>
        <p:nvPicPr>
          <p:cNvPr id="6" name="Picture 5">
            <a:extLst>
              <a:ext uri="{FF2B5EF4-FFF2-40B4-BE49-F238E27FC236}">
                <a16:creationId xmlns:a16="http://schemas.microsoft.com/office/drawing/2014/main" id="{CD3F9348-0877-365E-B79B-179D1522EE19}"/>
              </a:ext>
            </a:extLst>
          </p:cNvPr>
          <p:cNvPicPr>
            <a:picLocks noChangeAspect="1"/>
          </p:cNvPicPr>
          <p:nvPr/>
        </p:nvPicPr>
        <p:blipFill>
          <a:blip r:embed="rId2"/>
          <a:stretch>
            <a:fillRect/>
          </a:stretch>
        </p:blipFill>
        <p:spPr>
          <a:xfrm>
            <a:off x="808153" y="1343376"/>
            <a:ext cx="10545647" cy="4715533"/>
          </a:xfrm>
          <a:prstGeom prst="rect">
            <a:avLst/>
          </a:prstGeom>
        </p:spPr>
      </p:pic>
    </p:spTree>
    <p:extLst>
      <p:ext uri="{BB962C8B-B14F-4D97-AF65-F5344CB8AC3E}">
        <p14:creationId xmlns:p14="http://schemas.microsoft.com/office/powerpoint/2010/main" val="139625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3CAC-4EE5-AE01-DC93-47066968B09A}"/>
              </a:ext>
            </a:extLst>
          </p:cNvPr>
          <p:cNvSpPr>
            <a:spLocks noGrp="1"/>
          </p:cNvSpPr>
          <p:nvPr>
            <p:ph type="title"/>
          </p:nvPr>
        </p:nvSpPr>
        <p:spPr/>
        <p:txBody>
          <a:bodyPr/>
          <a:lstStyle/>
          <a:p>
            <a:r>
              <a:rPr lang="en-US" dirty="0"/>
              <a:t>Pivot Chart of Seller type</a:t>
            </a:r>
          </a:p>
        </p:txBody>
      </p:sp>
      <p:pic>
        <p:nvPicPr>
          <p:cNvPr id="9" name="Picture 8">
            <a:extLst>
              <a:ext uri="{FF2B5EF4-FFF2-40B4-BE49-F238E27FC236}">
                <a16:creationId xmlns:a16="http://schemas.microsoft.com/office/drawing/2014/main" id="{C08DA612-36A2-1645-1875-F63594B477E4}"/>
              </a:ext>
            </a:extLst>
          </p:cNvPr>
          <p:cNvPicPr>
            <a:picLocks noChangeAspect="1"/>
          </p:cNvPicPr>
          <p:nvPr/>
        </p:nvPicPr>
        <p:blipFill>
          <a:blip r:embed="rId3"/>
          <a:stretch>
            <a:fillRect/>
          </a:stretch>
        </p:blipFill>
        <p:spPr>
          <a:xfrm>
            <a:off x="375439" y="1605317"/>
            <a:ext cx="11441122" cy="4648849"/>
          </a:xfrm>
          <a:prstGeom prst="rect">
            <a:avLst/>
          </a:prstGeom>
        </p:spPr>
      </p:pic>
    </p:spTree>
    <p:extLst>
      <p:ext uri="{BB962C8B-B14F-4D97-AF65-F5344CB8AC3E}">
        <p14:creationId xmlns:p14="http://schemas.microsoft.com/office/powerpoint/2010/main" val="87211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4FFF-284B-6ACB-0FAD-35EB15230588}"/>
              </a:ext>
            </a:extLst>
          </p:cNvPr>
          <p:cNvSpPr>
            <a:spLocks noGrp="1"/>
          </p:cNvSpPr>
          <p:nvPr>
            <p:ph type="title"/>
          </p:nvPr>
        </p:nvSpPr>
        <p:spPr/>
        <p:txBody>
          <a:bodyPr/>
          <a:lstStyle/>
          <a:p>
            <a:r>
              <a:rPr lang="en-US" dirty="0"/>
              <a:t>Pivot Chart of Transmission</a:t>
            </a:r>
          </a:p>
        </p:txBody>
      </p:sp>
      <p:pic>
        <p:nvPicPr>
          <p:cNvPr id="7" name="Picture 6">
            <a:extLst>
              <a:ext uri="{FF2B5EF4-FFF2-40B4-BE49-F238E27FC236}">
                <a16:creationId xmlns:a16="http://schemas.microsoft.com/office/drawing/2014/main" id="{9447B8A1-0440-6CD7-DABC-4EBEA090DAF2}"/>
              </a:ext>
            </a:extLst>
          </p:cNvPr>
          <p:cNvPicPr>
            <a:picLocks noChangeAspect="1"/>
          </p:cNvPicPr>
          <p:nvPr/>
        </p:nvPicPr>
        <p:blipFill>
          <a:blip r:embed="rId2"/>
          <a:stretch>
            <a:fillRect/>
          </a:stretch>
        </p:blipFill>
        <p:spPr>
          <a:xfrm>
            <a:off x="446886" y="1429103"/>
            <a:ext cx="11298227" cy="4696480"/>
          </a:xfrm>
          <a:prstGeom prst="rect">
            <a:avLst/>
          </a:prstGeom>
        </p:spPr>
      </p:pic>
    </p:spTree>
    <p:extLst>
      <p:ext uri="{BB962C8B-B14F-4D97-AF65-F5344CB8AC3E}">
        <p14:creationId xmlns:p14="http://schemas.microsoft.com/office/powerpoint/2010/main" val="30608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08F5-F8AC-9792-6481-EB575A013907}"/>
              </a:ext>
            </a:extLst>
          </p:cNvPr>
          <p:cNvSpPr>
            <a:spLocks noGrp="1"/>
          </p:cNvSpPr>
          <p:nvPr>
            <p:ph type="title"/>
          </p:nvPr>
        </p:nvSpPr>
        <p:spPr/>
        <p:txBody>
          <a:bodyPr/>
          <a:lstStyle/>
          <a:p>
            <a:r>
              <a:rPr lang="en-US" dirty="0"/>
              <a:t>Pivot Chart of Owner</a:t>
            </a:r>
          </a:p>
        </p:txBody>
      </p:sp>
      <p:pic>
        <p:nvPicPr>
          <p:cNvPr id="7" name="Picture 6">
            <a:extLst>
              <a:ext uri="{FF2B5EF4-FFF2-40B4-BE49-F238E27FC236}">
                <a16:creationId xmlns:a16="http://schemas.microsoft.com/office/drawing/2014/main" id="{79D681A5-141F-850E-E424-71096BDE2C43}"/>
              </a:ext>
            </a:extLst>
          </p:cNvPr>
          <p:cNvPicPr>
            <a:picLocks noChangeAspect="1"/>
          </p:cNvPicPr>
          <p:nvPr/>
        </p:nvPicPr>
        <p:blipFill>
          <a:blip r:embed="rId2"/>
          <a:stretch>
            <a:fillRect/>
          </a:stretch>
        </p:blipFill>
        <p:spPr>
          <a:xfrm>
            <a:off x="342097" y="1442032"/>
            <a:ext cx="11507806" cy="4648849"/>
          </a:xfrm>
          <a:prstGeom prst="rect">
            <a:avLst/>
          </a:prstGeom>
        </p:spPr>
      </p:pic>
    </p:spTree>
    <p:extLst>
      <p:ext uri="{BB962C8B-B14F-4D97-AF65-F5344CB8AC3E}">
        <p14:creationId xmlns:p14="http://schemas.microsoft.com/office/powerpoint/2010/main" val="248968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265A-92BF-CEB4-89AF-21FCBC8F8252}"/>
              </a:ext>
            </a:extLst>
          </p:cNvPr>
          <p:cNvSpPr>
            <a:spLocks noGrp="1"/>
          </p:cNvSpPr>
          <p:nvPr>
            <p:ph type="ctrTitle"/>
          </p:nvPr>
        </p:nvSpPr>
        <p:spPr>
          <a:xfrm>
            <a:off x="1524000" y="1122363"/>
            <a:ext cx="9144000" cy="2387600"/>
          </a:xfrm>
        </p:spPr>
        <p:txBody>
          <a:bodyPr/>
          <a:lstStyle/>
          <a:p>
            <a:r>
              <a:rPr lang="en-US" dirty="0"/>
              <a:t>Step 2</a:t>
            </a:r>
          </a:p>
        </p:txBody>
      </p:sp>
      <p:sp>
        <p:nvSpPr>
          <p:cNvPr id="7" name="Subtitle 6">
            <a:extLst>
              <a:ext uri="{FF2B5EF4-FFF2-40B4-BE49-F238E27FC236}">
                <a16:creationId xmlns:a16="http://schemas.microsoft.com/office/drawing/2014/main" id="{F27CF596-2A05-A196-F668-5F2AC523C541}"/>
              </a:ext>
            </a:extLst>
          </p:cNvPr>
          <p:cNvSpPr>
            <a:spLocks noGrp="1"/>
          </p:cNvSpPr>
          <p:nvPr>
            <p:ph type="subTitle" idx="1"/>
          </p:nvPr>
        </p:nvSpPr>
        <p:spPr/>
        <p:txBody>
          <a:bodyPr/>
          <a:lstStyle/>
          <a:p>
            <a:r>
              <a:rPr lang="en-US" dirty="0"/>
              <a:t>Data Preprocessing</a:t>
            </a:r>
          </a:p>
        </p:txBody>
      </p:sp>
      <p:pic>
        <p:nvPicPr>
          <p:cNvPr id="5" name="Picture 4">
            <a:extLst>
              <a:ext uri="{FF2B5EF4-FFF2-40B4-BE49-F238E27FC236}">
                <a16:creationId xmlns:a16="http://schemas.microsoft.com/office/drawing/2014/main" id="{B9311571-33B2-85F0-A994-A0D9E54DFFBF}"/>
              </a:ext>
            </a:extLst>
          </p:cNvPr>
          <p:cNvPicPr>
            <a:picLocks noChangeAspect="1"/>
          </p:cNvPicPr>
          <p:nvPr/>
        </p:nvPicPr>
        <p:blipFill>
          <a:blip r:embed="rId2"/>
          <a:stretch>
            <a:fillRect/>
          </a:stretch>
        </p:blipFill>
        <p:spPr>
          <a:xfrm>
            <a:off x="1732303" y="4048919"/>
            <a:ext cx="8935697" cy="971686"/>
          </a:xfrm>
          <a:prstGeom prst="rect">
            <a:avLst/>
          </a:prstGeom>
        </p:spPr>
      </p:pic>
    </p:spTree>
    <p:extLst>
      <p:ext uri="{BB962C8B-B14F-4D97-AF65-F5344CB8AC3E}">
        <p14:creationId xmlns:p14="http://schemas.microsoft.com/office/powerpoint/2010/main" val="141213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24AC-ED05-2668-8795-109854DD95B7}"/>
              </a:ext>
            </a:extLst>
          </p:cNvPr>
          <p:cNvSpPr>
            <a:spLocks noGrp="1"/>
          </p:cNvSpPr>
          <p:nvPr>
            <p:ph type="title"/>
          </p:nvPr>
        </p:nvSpPr>
        <p:spPr/>
        <p:txBody>
          <a:bodyPr/>
          <a:lstStyle/>
          <a:p>
            <a:r>
              <a:rPr lang="en-US" dirty="0"/>
              <a:t>Open Dataset csv</a:t>
            </a:r>
          </a:p>
        </p:txBody>
      </p:sp>
      <p:pic>
        <p:nvPicPr>
          <p:cNvPr id="5" name="Picture 4">
            <a:extLst>
              <a:ext uri="{FF2B5EF4-FFF2-40B4-BE49-F238E27FC236}">
                <a16:creationId xmlns:a16="http://schemas.microsoft.com/office/drawing/2014/main" id="{8C7869B6-9ED2-13AD-B0EF-A5AD396B8480}"/>
              </a:ext>
            </a:extLst>
          </p:cNvPr>
          <p:cNvPicPr>
            <a:picLocks noChangeAspect="1"/>
          </p:cNvPicPr>
          <p:nvPr/>
        </p:nvPicPr>
        <p:blipFill>
          <a:blip r:embed="rId2"/>
          <a:stretch>
            <a:fillRect/>
          </a:stretch>
        </p:blipFill>
        <p:spPr>
          <a:xfrm>
            <a:off x="1085150" y="1958499"/>
            <a:ext cx="10021699" cy="3572374"/>
          </a:xfrm>
          <a:prstGeom prst="rect">
            <a:avLst/>
          </a:prstGeom>
        </p:spPr>
      </p:pic>
    </p:spTree>
    <p:extLst>
      <p:ext uri="{BB962C8B-B14F-4D97-AF65-F5344CB8AC3E}">
        <p14:creationId xmlns:p14="http://schemas.microsoft.com/office/powerpoint/2010/main" val="2963601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DEC0-B139-B7B6-0FEB-C90738B56AAC}"/>
              </a:ext>
            </a:extLst>
          </p:cNvPr>
          <p:cNvSpPr>
            <a:spLocks noGrp="1"/>
          </p:cNvSpPr>
          <p:nvPr>
            <p:ph type="title"/>
          </p:nvPr>
        </p:nvSpPr>
        <p:spPr/>
        <p:txBody>
          <a:bodyPr/>
          <a:lstStyle/>
          <a:p>
            <a:r>
              <a:rPr lang="en-US" dirty="0"/>
              <a:t>Check Data types</a:t>
            </a:r>
          </a:p>
        </p:txBody>
      </p:sp>
      <p:pic>
        <p:nvPicPr>
          <p:cNvPr id="5" name="Picture 4">
            <a:extLst>
              <a:ext uri="{FF2B5EF4-FFF2-40B4-BE49-F238E27FC236}">
                <a16:creationId xmlns:a16="http://schemas.microsoft.com/office/drawing/2014/main" id="{7B7F375E-0A17-FB2B-5EBE-CE2DE58AEB2D}"/>
              </a:ext>
            </a:extLst>
          </p:cNvPr>
          <p:cNvPicPr>
            <a:picLocks noChangeAspect="1"/>
          </p:cNvPicPr>
          <p:nvPr/>
        </p:nvPicPr>
        <p:blipFill>
          <a:blip r:embed="rId2"/>
          <a:stretch>
            <a:fillRect/>
          </a:stretch>
        </p:blipFill>
        <p:spPr>
          <a:xfrm>
            <a:off x="1222693" y="1806763"/>
            <a:ext cx="8440328" cy="3810532"/>
          </a:xfrm>
          <a:prstGeom prst="rect">
            <a:avLst/>
          </a:prstGeom>
        </p:spPr>
      </p:pic>
    </p:spTree>
    <p:extLst>
      <p:ext uri="{BB962C8B-B14F-4D97-AF65-F5344CB8AC3E}">
        <p14:creationId xmlns:p14="http://schemas.microsoft.com/office/powerpoint/2010/main" val="408827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26E3-C7FE-41E2-13D4-D80F271E8248}"/>
              </a:ext>
            </a:extLst>
          </p:cNvPr>
          <p:cNvSpPr>
            <a:spLocks noGrp="1"/>
          </p:cNvSpPr>
          <p:nvPr>
            <p:ph type="title"/>
          </p:nvPr>
        </p:nvSpPr>
        <p:spPr/>
        <p:txBody>
          <a:bodyPr/>
          <a:lstStyle/>
          <a:p>
            <a:r>
              <a:rPr lang="en-US" dirty="0"/>
              <a:t>GitHub Repository Link</a:t>
            </a:r>
          </a:p>
        </p:txBody>
      </p:sp>
      <p:sp>
        <p:nvSpPr>
          <p:cNvPr id="5" name="TextBox 4">
            <a:extLst>
              <a:ext uri="{FF2B5EF4-FFF2-40B4-BE49-F238E27FC236}">
                <a16:creationId xmlns:a16="http://schemas.microsoft.com/office/drawing/2014/main" id="{BE3FB7AF-C047-AEBF-BA6A-6790C17958E3}"/>
              </a:ext>
            </a:extLst>
          </p:cNvPr>
          <p:cNvSpPr txBox="1"/>
          <p:nvPr/>
        </p:nvSpPr>
        <p:spPr>
          <a:xfrm>
            <a:off x="739049" y="1685044"/>
            <a:ext cx="9704942" cy="461665"/>
          </a:xfrm>
          <a:prstGeom prst="rect">
            <a:avLst/>
          </a:prstGeom>
          <a:noFill/>
        </p:spPr>
        <p:txBody>
          <a:bodyPr wrap="square">
            <a:spAutoFit/>
          </a:bodyPr>
          <a:lstStyle/>
          <a:p>
            <a:r>
              <a:rPr lang="en-US" sz="2400" dirty="0">
                <a:hlinkClick r:id="rId2"/>
              </a:rPr>
              <a:t>https://github.com/laxmiprasad-iyer/data-science-capstone-project</a:t>
            </a:r>
            <a:endParaRPr lang="en-US" sz="2400" dirty="0"/>
          </a:p>
        </p:txBody>
      </p:sp>
      <p:sp>
        <p:nvSpPr>
          <p:cNvPr id="6" name="Title 1">
            <a:extLst>
              <a:ext uri="{FF2B5EF4-FFF2-40B4-BE49-F238E27FC236}">
                <a16:creationId xmlns:a16="http://schemas.microsoft.com/office/drawing/2014/main" id="{BD7BB81E-032E-02B2-7567-EBA7650C69A8}"/>
              </a:ext>
            </a:extLst>
          </p:cNvPr>
          <p:cNvSpPr txBox="1">
            <a:spLocks/>
          </p:cNvSpPr>
          <p:nvPr/>
        </p:nvSpPr>
        <p:spPr>
          <a:xfrm>
            <a:off x="838200" y="33467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Streamlit</a:t>
            </a:r>
            <a:r>
              <a:rPr lang="en-US" dirty="0"/>
              <a:t> app cloud link</a:t>
            </a:r>
          </a:p>
        </p:txBody>
      </p:sp>
      <p:sp>
        <p:nvSpPr>
          <p:cNvPr id="8" name="TextBox 7">
            <a:extLst>
              <a:ext uri="{FF2B5EF4-FFF2-40B4-BE49-F238E27FC236}">
                <a16:creationId xmlns:a16="http://schemas.microsoft.com/office/drawing/2014/main" id="{809CC45E-4D90-EB1A-1B8B-8C67362D4766}"/>
              </a:ext>
            </a:extLst>
          </p:cNvPr>
          <p:cNvSpPr txBox="1"/>
          <p:nvPr/>
        </p:nvSpPr>
        <p:spPr>
          <a:xfrm>
            <a:off x="648159" y="4661041"/>
            <a:ext cx="10895682" cy="461665"/>
          </a:xfrm>
          <a:prstGeom prst="rect">
            <a:avLst/>
          </a:prstGeom>
          <a:noFill/>
        </p:spPr>
        <p:txBody>
          <a:bodyPr wrap="square">
            <a:spAutoFit/>
          </a:bodyPr>
          <a:lstStyle/>
          <a:p>
            <a:r>
              <a:rPr lang="en-US" sz="2400" dirty="0">
                <a:hlinkClick r:id="rId3"/>
              </a:rPr>
              <a:t>https://data-science-capstone-project-gaxwq7o84zuexkdzrj5v82.streamlit.app</a:t>
            </a:r>
            <a:endParaRPr lang="en-US" dirty="0"/>
          </a:p>
        </p:txBody>
      </p:sp>
    </p:spTree>
    <p:extLst>
      <p:ext uri="{BB962C8B-B14F-4D97-AF65-F5344CB8AC3E}">
        <p14:creationId xmlns:p14="http://schemas.microsoft.com/office/powerpoint/2010/main" val="514657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02CE-15D9-3675-E92F-7D2A9CC4DDE6}"/>
              </a:ext>
            </a:extLst>
          </p:cNvPr>
          <p:cNvSpPr>
            <a:spLocks noGrp="1"/>
          </p:cNvSpPr>
          <p:nvPr>
            <p:ph type="title"/>
          </p:nvPr>
        </p:nvSpPr>
        <p:spPr/>
        <p:txBody>
          <a:bodyPr/>
          <a:lstStyle/>
          <a:p>
            <a:r>
              <a:rPr lang="en-US" dirty="0"/>
              <a:t>Check Null Values</a:t>
            </a:r>
          </a:p>
        </p:txBody>
      </p:sp>
      <p:pic>
        <p:nvPicPr>
          <p:cNvPr id="5" name="Picture 4">
            <a:extLst>
              <a:ext uri="{FF2B5EF4-FFF2-40B4-BE49-F238E27FC236}">
                <a16:creationId xmlns:a16="http://schemas.microsoft.com/office/drawing/2014/main" id="{3FCC36DA-E6B9-4070-9C13-50D55484A511}"/>
              </a:ext>
            </a:extLst>
          </p:cNvPr>
          <p:cNvPicPr>
            <a:picLocks noChangeAspect="1"/>
          </p:cNvPicPr>
          <p:nvPr/>
        </p:nvPicPr>
        <p:blipFill>
          <a:blip r:embed="rId2"/>
          <a:stretch>
            <a:fillRect/>
          </a:stretch>
        </p:blipFill>
        <p:spPr>
          <a:xfrm>
            <a:off x="972417" y="1747603"/>
            <a:ext cx="7068536" cy="3362794"/>
          </a:xfrm>
          <a:prstGeom prst="rect">
            <a:avLst/>
          </a:prstGeom>
        </p:spPr>
      </p:pic>
    </p:spTree>
    <p:extLst>
      <p:ext uri="{BB962C8B-B14F-4D97-AF65-F5344CB8AC3E}">
        <p14:creationId xmlns:p14="http://schemas.microsoft.com/office/powerpoint/2010/main" val="109763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A9C7-61D2-C8FB-B3D8-0B21656DDA9E}"/>
              </a:ext>
            </a:extLst>
          </p:cNvPr>
          <p:cNvSpPr>
            <a:spLocks noGrp="1"/>
          </p:cNvSpPr>
          <p:nvPr>
            <p:ph type="title"/>
          </p:nvPr>
        </p:nvSpPr>
        <p:spPr/>
        <p:txBody>
          <a:bodyPr/>
          <a:lstStyle/>
          <a:p>
            <a:r>
              <a:rPr lang="en-US" dirty="0"/>
              <a:t>Check and Handle Duplicate Values</a:t>
            </a:r>
          </a:p>
        </p:txBody>
      </p:sp>
      <p:pic>
        <p:nvPicPr>
          <p:cNvPr id="5" name="Picture 4">
            <a:extLst>
              <a:ext uri="{FF2B5EF4-FFF2-40B4-BE49-F238E27FC236}">
                <a16:creationId xmlns:a16="http://schemas.microsoft.com/office/drawing/2014/main" id="{6F643A46-9BB3-94CF-C3EB-1DF6AB1BC0A2}"/>
              </a:ext>
            </a:extLst>
          </p:cNvPr>
          <p:cNvPicPr>
            <a:picLocks noChangeAspect="1"/>
          </p:cNvPicPr>
          <p:nvPr/>
        </p:nvPicPr>
        <p:blipFill>
          <a:blip r:embed="rId2"/>
          <a:stretch>
            <a:fillRect/>
          </a:stretch>
        </p:blipFill>
        <p:spPr>
          <a:xfrm>
            <a:off x="838200" y="1959933"/>
            <a:ext cx="7935432" cy="2524477"/>
          </a:xfrm>
          <a:prstGeom prst="rect">
            <a:avLst/>
          </a:prstGeom>
        </p:spPr>
      </p:pic>
    </p:spTree>
    <p:extLst>
      <p:ext uri="{BB962C8B-B14F-4D97-AF65-F5344CB8AC3E}">
        <p14:creationId xmlns:p14="http://schemas.microsoft.com/office/powerpoint/2010/main" val="262801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275C-8152-F455-FE70-EFE90D62A061}"/>
              </a:ext>
            </a:extLst>
          </p:cNvPr>
          <p:cNvSpPr>
            <a:spLocks noGrp="1"/>
          </p:cNvSpPr>
          <p:nvPr>
            <p:ph type="title"/>
          </p:nvPr>
        </p:nvSpPr>
        <p:spPr/>
        <p:txBody>
          <a:bodyPr/>
          <a:lstStyle/>
          <a:p>
            <a:r>
              <a:rPr lang="en-US" dirty="0"/>
              <a:t>Perform feature engineering(brand)</a:t>
            </a:r>
          </a:p>
        </p:txBody>
      </p:sp>
      <p:pic>
        <p:nvPicPr>
          <p:cNvPr id="5" name="Picture 4">
            <a:extLst>
              <a:ext uri="{FF2B5EF4-FFF2-40B4-BE49-F238E27FC236}">
                <a16:creationId xmlns:a16="http://schemas.microsoft.com/office/drawing/2014/main" id="{90C2265B-F4C4-0108-224C-B87B043A33BD}"/>
              </a:ext>
            </a:extLst>
          </p:cNvPr>
          <p:cNvPicPr>
            <a:picLocks noChangeAspect="1"/>
          </p:cNvPicPr>
          <p:nvPr/>
        </p:nvPicPr>
        <p:blipFill>
          <a:blip r:embed="rId2"/>
          <a:stretch>
            <a:fillRect/>
          </a:stretch>
        </p:blipFill>
        <p:spPr>
          <a:xfrm>
            <a:off x="608834" y="1690688"/>
            <a:ext cx="10974332" cy="3715268"/>
          </a:xfrm>
          <a:prstGeom prst="rect">
            <a:avLst/>
          </a:prstGeom>
        </p:spPr>
      </p:pic>
    </p:spTree>
    <p:extLst>
      <p:ext uri="{BB962C8B-B14F-4D97-AF65-F5344CB8AC3E}">
        <p14:creationId xmlns:p14="http://schemas.microsoft.com/office/powerpoint/2010/main" val="1041724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4F0-E20E-54B1-D654-0FC7171D8F9D}"/>
              </a:ext>
            </a:extLst>
          </p:cNvPr>
          <p:cNvSpPr>
            <a:spLocks noGrp="1"/>
          </p:cNvSpPr>
          <p:nvPr>
            <p:ph type="title"/>
          </p:nvPr>
        </p:nvSpPr>
        <p:spPr/>
        <p:txBody>
          <a:bodyPr/>
          <a:lstStyle/>
          <a:p>
            <a:r>
              <a:rPr lang="en-US" dirty="0"/>
              <a:t>Check Data consistency</a:t>
            </a:r>
          </a:p>
        </p:txBody>
      </p:sp>
      <p:pic>
        <p:nvPicPr>
          <p:cNvPr id="5" name="Picture 4">
            <a:extLst>
              <a:ext uri="{FF2B5EF4-FFF2-40B4-BE49-F238E27FC236}">
                <a16:creationId xmlns:a16="http://schemas.microsoft.com/office/drawing/2014/main" id="{3D6F60A9-7F77-27D7-8B8C-BD70F70D28E6}"/>
              </a:ext>
            </a:extLst>
          </p:cNvPr>
          <p:cNvPicPr>
            <a:picLocks noChangeAspect="1"/>
          </p:cNvPicPr>
          <p:nvPr/>
        </p:nvPicPr>
        <p:blipFill>
          <a:blip r:embed="rId2"/>
          <a:stretch>
            <a:fillRect/>
          </a:stretch>
        </p:blipFill>
        <p:spPr>
          <a:xfrm>
            <a:off x="1055233" y="1376023"/>
            <a:ext cx="9754961" cy="4867954"/>
          </a:xfrm>
          <a:prstGeom prst="rect">
            <a:avLst/>
          </a:prstGeom>
        </p:spPr>
      </p:pic>
    </p:spTree>
    <p:extLst>
      <p:ext uri="{BB962C8B-B14F-4D97-AF65-F5344CB8AC3E}">
        <p14:creationId xmlns:p14="http://schemas.microsoft.com/office/powerpoint/2010/main" val="1858251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C3D0D8-3D97-6BAD-5411-6F24DDC25BCE}"/>
              </a:ext>
            </a:extLst>
          </p:cNvPr>
          <p:cNvPicPr>
            <a:picLocks noChangeAspect="1"/>
          </p:cNvPicPr>
          <p:nvPr/>
        </p:nvPicPr>
        <p:blipFill>
          <a:blip r:embed="rId2"/>
          <a:stretch>
            <a:fillRect/>
          </a:stretch>
        </p:blipFill>
        <p:spPr>
          <a:xfrm>
            <a:off x="1243864" y="867809"/>
            <a:ext cx="8315385" cy="5347934"/>
          </a:xfrm>
          <a:prstGeom prst="rect">
            <a:avLst/>
          </a:prstGeom>
        </p:spPr>
      </p:pic>
    </p:spTree>
    <p:extLst>
      <p:ext uri="{BB962C8B-B14F-4D97-AF65-F5344CB8AC3E}">
        <p14:creationId xmlns:p14="http://schemas.microsoft.com/office/powerpoint/2010/main" val="3922988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DFC8-E0F9-85FE-BC65-167F10CC5174}"/>
              </a:ext>
            </a:extLst>
          </p:cNvPr>
          <p:cNvSpPr>
            <a:spLocks noGrp="1"/>
          </p:cNvSpPr>
          <p:nvPr>
            <p:ph type="ctrTitle"/>
          </p:nvPr>
        </p:nvSpPr>
        <p:spPr/>
        <p:txBody>
          <a:bodyPr/>
          <a:lstStyle/>
          <a:p>
            <a:r>
              <a:rPr lang="en-US" dirty="0"/>
              <a:t>Step 3</a:t>
            </a:r>
          </a:p>
        </p:txBody>
      </p:sp>
      <p:sp>
        <p:nvSpPr>
          <p:cNvPr id="3" name="Subtitle 2">
            <a:extLst>
              <a:ext uri="{FF2B5EF4-FFF2-40B4-BE49-F238E27FC236}">
                <a16:creationId xmlns:a16="http://schemas.microsoft.com/office/drawing/2014/main" id="{F94A4A34-AA5C-2641-3AA1-5864EDBE0471}"/>
              </a:ext>
            </a:extLst>
          </p:cNvPr>
          <p:cNvSpPr>
            <a:spLocks noGrp="1"/>
          </p:cNvSpPr>
          <p:nvPr>
            <p:ph type="subTitle" idx="1"/>
          </p:nvPr>
        </p:nvSpPr>
        <p:spPr/>
        <p:txBody>
          <a:bodyPr/>
          <a:lstStyle/>
          <a:p>
            <a:r>
              <a:rPr lang="en-US" dirty="0"/>
              <a:t>EDA using Python</a:t>
            </a:r>
          </a:p>
        </p:txBody>
      </p:sp>
      <p:pic>
        <p:nvPicPr>
          <p:cNvPr id="5" name="Picture 4">
            <a:extLst>
              <a:ext uri="{FF2B5EF4-FFF2-40B4-BE49-F238E27FC236}">
                <a16:creationId xmlns:a16="http://schemas.microsoft.com/office/drawing/2014/main" id="{D442A0E2-20DD-E00C-C0FA-953B975BD1B6}"/>
              </a:ext>
            </a:extLst>
          </p:cNvPr>
          <p:cNvPicPr>
            <a:picLocks noChangeAspect="1"/>
          </p:cNvPicPr>
          <p:nvPr/>
        </p:nvPicPr>
        <p:blipFill>
          <a:blip r:embed="rId2"/>
          <a:stretch>
            <a:fillRect/>
          </a:stretch>
        </p:blipFill>
        <p:spPr>
          <a:xfrm>
            <a:off x="1524000" y="3987610"/>
            <a:ext cx="9307224" cy="1362265"/>
          </a:xfrm>
          <a:prstGeom prst="rect">
            <a:avLst/>
          </a:prstGeom>
        </p:spPr>
      </p:pic>
    </p:spTree>
    <p:extLst>
      <p:ext uri="{BB962C8B-B14F-4D97-AF65-F5344CB8AC3E}">
        <p14:creationId xmlns:p14="http://schemas.microsoft.com/office/powerpoint/2010/main" val="2722077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77B7-84D7-29DB-D839-7FE202FDE4CA}"/>
              </a:ext>
            </a:extLst>
          </p:cNvPr>
          <p:cNvSpPr>
            <a:spLocks noGrp="1"/>
          </p:cNvSpPr>
          <p:nvPr>
            <p:ph type="title"/>
          </p:nvPr>
        </p:nvSpPr>
        <p:spPr/>
        <p:txBody>
          <a:bodyPr/>
          <a:lstStyle/>
          <a:p>
            <a:r>
              <a:rPr lang="en-US" dirty="0"/>
              <a:t>Find numerical and categorical columns</a:t>
            </a:r>
          </a:p>
        </p:txBody>
      </p:sp>
      <p:pic>
        <p:nvPicPr>
          <p:cNvPr id="5" name="Picture 4">
            <a:extLst>
              <a:ext uri="{FF2B5EF4-FFF2-40B4-BE49-F238E27FC236}">
                <a16:creationId xmlns:a16="http://schemas.microsoft.com/office/drawing/2014/main" id="{15CE074D-F05A-6604-F966-8F69BDE7847A}"/>
              </a:ext>
            </a:extLst>
          </p:cNvPr>
          <p:cNvPicPr>
            <a:picLocks noChangeAspect="1"/>
          </p:cNvPicPr>
          <p:nvPr/>
        </p:nvPicPr>
        <p:blipFill>
          <a:blip r:embed="rId2"/>
          <a:stretch>
            <a:fillRect/>
          </a:stretch>
        </p:blipFill>
        <p:spPr>
          <a:xfrm>
            <a:off x="1313782" y="2085787"/>
            <a:ext cx="9564435" cy="2686425"/>
          </a:xfrm>
          <a:prstGeom prst="rect">
            <a:avLst/>
          </a:prstGeom>
        </p:spPr>
      </p:pic>
    </p:spTree>
    <p:extLst>
      <p:ext uri="{BB962C8B-B14F-4D97-AF65-F5344CB8AC3E}">
        <p14:creationId xmlns:p14="http://schemas.microsoft.com/office/powerpoint/2010/main" val="37196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77A5-EFC7-0C32-1029-13BF2C0897C0}"/>
              </a:ext>
            </a:extLst>
          </p:cNvPr>
          <p:cNvSpPr>
            <a:spLocks noGrp="1"/>
          </p:cNvSpPr>
          <p:nvPr>
            <p:ph type="title"/>
          </p:nvPr>
        </p:nvSpPr>
        <p:spPr/>
        <p:txBody>
          <a:bodyPr/>
          <a:lstStyle/>
          <a:p>
            <a:r>
              <a:rPr lang="en-US" dirty="0"/>
              <a:t>Plot box plot of numerical columns</a:t>
            </a:r>
          </a:p>
        </p:txBody>
      </p:sp>
      <p:pic>
        <p:nvPicPr>
          <p:cNvPr id="5" name="Picture 4">
            <a:extLst>
              <a:ext uri="{FF2B5EF4-FFF2-40B4-BE49-F238E27FC236}">
                <a16:creationId xmlns:a16="http://schemas.microsoft.com/office/drawing/2014/main" id="{2823FEC9-1BDE-174B-05A4-2592155CC84F}"/>
              </a:ext>
            </a:extLst>
          </p:cNvPr>
          <p:cNvPicPr>
            <a:picLocks noChangeAspect="1"/>
          </p:cNvPicPr>
          <p:nvPr/>
        </p:nvPicPr>
        <p:blipFill>
          <a:blip r:embed="rId2"/>
          <a:stretch>
            <a:fillRect/>
          </a:stretch>
        </p:blipFill>
        <p:spPr>
          <a:xfrm>
            <a:off x="1347125" y="2419209"/>
            <a:ext cx="9497750" cy="2019582"/>
          </a:xfrm>
          <a:prstGeom prst="rect">
            <a:avLst/>
          </a:prstGeom>
        </p:spPr>
      </p:pic>
    </p:spTree>
    <p:extLst>
      <p:ext uri="{BB962C8B-B14F-4D97-AF65-F5344CB8AC3E}">
        <p14:creationId xmlns:p14="http://schemas.microsoft.com/office/powerpoint/2010/main" val="2245783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A2AFE0-119F-CEFE-2863-52503766D145}"/>
              </a:ext>
            </a:extLst>
          </p:cNvPr>
          <p:cNvSpPr>
            <a:spLocks noGrp="1"/>
          </p:cNvSpPr>
          <p:nvPr>
            <p:ph type="title"/>
          </p:nvPr>
        </p:nvSpPr>
        <p:spPr>
          <a:xfrm>
            <a:off x="838199" y="0"/>
            <a:ext cx="10515600" cy="1325563"/>
          </a:xfrm>
        </p:spPr>
        <p:txBody>
          <a:bodyPr/>
          <a:lstStyle/>
          <a:p>
            <a:r>
              <a:rPr lang="en-US" dirty="0"/>
              <a:t>Plot Box plot of numerical columns</a:t>
            </a:r>
          </a:p>
        </p:txBody>
      </p:sp>
      <p:pic>
        <p:nvPicPr>
          <p:cNvPr id="11" name="Picture 10">
            <a:extLst>
              <a:ext uri="{FF2B5EF4-FFF2-40B4-BE49-F238E27FC236}">
                <a16:creationId xmlns:a16="http://schemas.microsoft.com/office/drawing/2014/main" id="{E243E9F5-063F-D7F7-2AD3-7DE0EE624DF8}"/>
              </a:ext>
            </a:extLst>
          </p:cNvPr>
          <p:cNvPicPr>
            <a:picLocks noChangeAspect="1"/>
          </p:cNvPicPr>
          <p:nvPr/>
        </p:nvPicPr>
        <p:blipFill>
          <a:blip r:embed="rId2"/>
          <a:stretch>
            <a:fillRect/>
          </a:stretch>
        </p:blipFill>
        <p:spPr>
          <a:xfrm>
            <a:off x="460125" y="1028365"/>
            <a:ext cx="6830378" cy="4801270"/>
          </a:xfrm>
          <a:prstGeom prst="rect">
            <a:avLst/>
          </a:prstGeom>
        </p:spPr>
      </p:pic>
      <p:sp>
        <p:nvSpPr>
          <p:cNvPr id="12" name="TextBox 11">
            <a:extLst>
              <a:ext uri="{FF2B5EF4-FFF2-40B4-BE49-F238E27FC236}">
                <a16:creationId xmlns:a16="http://schemas.microsoft.com/office/drawing/2014/main" id="{65FB29D8-0296-31A6-7541-43DD47639110}"/>
              </a:ext>
            </a:extLst>
          </p:cNvPr>
          <p:cNvSpPr txBox="1"/>
          <p:nvPr/>
        </p:nvSpPr>
        <p:spPr>
          <a:xfrm>
            <a:off x="7728857" y="1325563"/>
            <a:ext cx="4003016" cy="1200329"/>
          </a:xfrm>
          <a:prstGeom prst="rect">
            <a:avLst/>
          </a:prstGeom>
          <a:noFill/>
        </p:spPr>
        <p:txBody>
          <a:bodyPr wrap="square" rtlCol="0">
            <a:spAutoFit/>
          </a:bodyPr>
          <a:lstStyle/>
          <a:p>
            <a:r>
              <a:rPr lang="en-US" dirty="0"/>
              <a:t>Insight:</a:t>
            </a:r>
          </a:p>
          <a:p>
            <a:r>
              <a:rPr lang="en-US" dirty="0"/>
              <a:t>For selling price a significant portion lies between 0 and 6 lakhs and the rest above 12 lakhs are outliers</a:t>
            </a:r>
          </a:p>
        </p:txBody>
      </p:sp>
    </p:spTree>
    <p:extLst>
      <p:ext uri="{BB962C8B-B14F-4D97-AF65-F5344CB8AC3E}">
        <p14:creationId xmlns:p14="http://schemas.microsoft.com/office/powerpoint/2010/main" val="2058003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44F2-4F75-921D-99F4-B76544BF3E6B}"/>
              </a:ext>
            </a:extLst>
          </p:cNvPr>
          <p:cNvSpPr>
            <a:spLocks noGrp="1"/>
          </p:cNvSpPr>
          <p:nvPr>
            <p:ph type="title"/>
          </p:nvPr>
        </p:nvSpPr>
        <p:spPr/>
        <p:txBody>
          <a:bodyPr/>
          <a:lstStyle/>
          <a:p>
            <a:r>
              <a:rPr lang="en-US" dirty="0"/>
              <a:t>Plot average price per brand</a:t>
            </a:r>
          </a:p>
        </p:txBody>
      </p:sp>
      <p:pic>
        <p:nvPicPr>
          <p:cNvPr id="7" name="Picture 6">
            <a:extLst>
              <a:ext uri="{FF2B5EF4-FFF2-40B4-BE49-F238E27FC236}">
                <a16:creationId xmlns:a16="http://schemas.microsoft.com/office/drawing/2014/main" id="{9C85B6CB-7EEC-C86C-EECE-25AA4E6D316A}"/>
              </a:ext>
            </a:extLst>
          </p:cNvPr>
          <p:cNvPicPr>
            <a:picLocks noChangeAspect="1"/>
          </p:cNvPicPr>
          <p:nvPr/>
        </p:nvPicPr>
        <p:blipFill>
          <a:blip r:embed="rId2"/>
          <a:stretch>
            <a:fillRect/>
          </a:stretch>
        </p:blipFill>
        <p:spPr>
          <a:xfrm>
            <a:off x="838200" y="1883238"/>
            <a:ext cx="8783276" cy="1857634"/>
          </a:xfrm>
          <a:prstGeom prst="rect">
            <a:avLst/>
          </a:prstGeom>
        </p:spPr>
      </p:pic>
    </p:spTree>
    <p:extLst>
      <p:ext uri="{BB962C8B-B14F-4D97-AF65-F5344CB8AC3E}">
        <p14:creationId xmlns:p14="http://schemas.microsoft.com/office/powerpoint/2010/main" val="314726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882D-737C-9459-8C9F-F9A5D0EC9DF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CAAD8AD-75F1-28DD-2237-E70CB6EE146D}"/>
              </a:ext>
            </a:extLst>
          </p:cNvPr>
          <p:cNvSpPr>
            <a:spLocks noGrp="1"/>
          </p:cNvSpPr>
          <p:nvPr>
            <p:ph idx="1"/>
          </p:nvPr>
        </p:nvSpPr>
        <p:spPr/>
        <p:txBody>
          <a:bodyPr/>
          <a:lstStyle/>
          <a:p>
            <a:pPr marL="0" indent="0">
              <a:buNone/>
            </a:pPr>
            <a:r>
              <a:rPr lang="en-US" dirty="0"/>
              <a:t>To predict selling price of car from car details dataset. First, to perform EDA on the dataset and then ML Modelling with regression models. To evaluate multiple ML models and select the best model. To deploy a </a:t>
            </a:r>
            <a:r>
              <a:rPr lang="en-US" dirty="0" err="1"/>
              <a:t>streamlit</a:t>
            </a:r>
            <a:r>
              <a:rPr lang="en-US" dirty="0"/>
              <a:t> app to predict the selling price given the various fields.</a:t>
            </a:r>
          </a:p>
        </p:txBody>
      </p:sp>
    </p:spTree>
    <p:extLst>
      <p:ext uri="{BB962C8B-B14F-4D97-AF65-F5344CB8AC3E}">
        <p14:creationId xmlns:p14="http://schemas.microsoft.com/office/powerpoint/2010/main" val="1369281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CE61BE-0533-2E3E-A578-07074EA8D308}"/>
              </a:ext>
            </a:extLst>
          </p:cNvPr>
          <p:cNvSpPr>
            <a:spLocks noGrp="1"/>
          </p:cNvSpPr>
          <p:nvPr>
            <p:ph type="title"/>
          </p:nvPr>
        </p:nvSpPr>
        <p:spPr>
          <a:xfrm>
            <a:off x="838200" y="172594"/>
            <a:ext cx="10515600" cy="451304"/>
          </a:xfrm>
        </p:spPr>
        <p:txBody>
          <a:bodyPr>
            <a:normAutofit fontScale="90000"/>
          </a:bodyPr>
          <a:lstStyle/>
          <a:p>
            <a:r>
              <a:rPr lang="en-US" dirty="0"/>
              <a:t>Plot average price per brand</a:t>
            </a:r>
          </a:p>
        </p:txBody>
      </p:sp>
      <p:sp>
        <p:nvSpPr>
          <p:cNvPr id="12" name="TextBox 11">
            <a:extLst>
              <a:ext uri="{FF2B5EF4-FFF2-40B4-BE49-F238E27FC236}">
                <a16:creationId xmlns:a16="http://schemas.microsoft.com/office/drawing/2014/main" id="{3E71FF15-FF36-2521-4C90-B829E8D72189}"/>
              </a:ext>
            </a:extLst>
          </p:cNvPr>
          <p:cNvSpPr txBox="1"/>
          <p:nvPr/>
        </p:nvSpPr>
        <p:spPr>
          <a:xfrm>
            <a:off x="631371" y="1371600"/>
            <a:ext cx="3646715" cy="923330"/>
          </a:xfrm>
          <a:prstGeom prst="rect">
            <a:avLst/>
          </a:prstGeom>
          <a:noFill/>
        </p:spPr>
        <p:txBody>
          <a:bodyPr wrap="square" rtlCol="0">
            <a:spAutoFit/>
          </a:bodyPr>
          <a:lstStyle/>
          <a:p>
            <a:r>
              <a:rPr lang="en-US" dirty="0"/>
              <a:t>Insight: There are many brands which have average price above 15 lakh</a:t>
            </a:r>
          </a:p>
        </p:txBody>
      </p:sp>
      <p:pic>
        <p:nvPicPr>
          <p:cNvPr id="14" name="Picture 13">
            <a:extLst>
              <a:ext uri="{FF2B5EF4-FFF2-40B4-BE49-F238E27FC236}">
                <a16:creationId xmlns:a16="http://schemas.microsoft.com/office/drawing/2014/main" id="{E35A7FC2-7054-712D-CDAC-83CA930272C7}"/>
              </a:ext>
            </a:extLst>
          </p:cNvPr>
          <p:cNvPicPr>
            <a:picLocks noChangeAspect="1"/>
          </p:cNvPicPr>
          <p:nvPr/>
        </p:nvPicPr>
        <p:blipFill>
          <a:blip r:embed="rId2"/>
          <a:stretch>
            <a:fillRect/>
          </a:stretch>
        </p:blipFill>
        <p:spPr>
          <a:xfrm>
            <a:off x="4904475" y="623898"/>
            <a:ext cx="6449325" cy="6315956"/>
          </a:xfrm>
          <a:prstGeom prst="rect">
            <a:avLst/>
          </a:prstGeom>
        </p:spPr>
      </p:pic>
    </p:spTree>
    <p:extLst>
      <p:ext uri="{BB962C8B-B14F-4D97-AF65-F5344CB8AC3E}">
        <p14:creationId xmlns:p14="http://schemas.microsoft.com/office/powerpoint/2010/main" val="171780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D2A8-C0DD-102E-C612-3CFE8EF95811}"/>
              </a:ext>
            </a:extLst>
          </p:cNvPr>
          <p:cNvSpPr>
            <a:spLocks noGrp="1"/>
          </p:cNvSpPr>
          <p:nvPr>
            <p:ph type="title"/>
          </p:nvPr>
        </p:nvSpPr>
        <p:spPr/>
        <p:txBody>
          <a:bodyPr/>
          <a:lstStyle/>
          <a:p>
            <a:r>
              <a:rPr lang="en-US" dirty="0"/>
              <a:t>Count of cars for each brand sorted by count</a:t>
            </a:r>
          </a:p>
        </p:txBody>
      </p:sp>
      <p:pic>
        <p:nvPicPr>
          <p:cNvPr id="5" name="Picture 4">
            <a:extLst>
              <a:ext uri="{FF2B5EF4-FFF2-40B4-BE49-F238E27FC236}">
                <a16:creationId xmlns:a16="http://schemas.microsoft.com/office/drawing/2014/main" id="{C7BA9FE8-5EF6-FDF3-60D6-2320F9BF1383}"/>
              </a:ext>
            </a:extLst>
          </p:cNvPr>
          <p:cNvPicPr>
            <a:picLocks noChangeAspect="1"/>
          </p:cNvPicPr>
          <p:nvPr/>
        </p:nvPicPr>
        <p:blipFill>
          <a:blip r:embed="rId2"/>
          <a:stretch>
            <a:fillRect/>
          </a:stretch>
        </p:blipFill>
        <p:spPr>
          <a:xfrm>
            <a:off x="1975862" y="2147108"/>
            <a:ext cx="8240275" cy="1409897"/>
          </a:xfrm>
          <a:prstGeom prst="rect">
            <a:avLst/>
          </a:prstGeom>
        </p:spPr>
      </p:pic>
    </p:spTree>
    <p:extLst>
      <p:ext uri="{BB962C8B-B14F-4D97-AF65-F5344CB8AC3E}">
        <p14:creationId xmlns:p14="http://schemas.microsoft.com/office/powerpoint/2010/main" val="2039295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EDFBF3-E84D-4FE1-0C0C-CB4E3097F0C3}"/>
              </a:ext>
            </a:extLst>
          </p:cNvPr>
          <p:cNvSpPr>
            <a:spLocks noGrp="1"/>
          </p:cNvSpPr>
          <p:nvPr>
            <p:ph type="title"/>
          </p:nvPr>
        </p:nvSpPr>
        <p:spPr>
          <a:xfrm>
            <a:off x="838200" y="365125"/>
            <a:ext cx="10515600" cy="407761"/>
          </a:xfrm>
        </p:spPr>
        <p:txBody>
          <a:bodyPr>
            <a:normAutofit fontScale="90000"/>
          </a:bodyPr>
          <a:lstStyle/>
          <a:p>
            <a:r>
              <a:rPr lang="en-US" dirty="0"/>
              <a:t>Count of cars for each brand sorted by count</a:t>
            </a:r>
          </a:p>
        </p:txBody>
      </p:sp>
      <p:pic>
        <p:nvPicPr>
          <p:cNvPr id="9" name="Picture 8">
            <a:extLst>
              <a:ext uri="{FF2B5EF4-FFF2-40B4-BE49-F238E27FC236}">
                <a16:creationId xmlns:a16="http://schemas.microsoft.com/office/drawing/2014/main" id="{114E2726-2034-7675-1E6E-EEA365986DCA}"/>
              </a:ext>
            </a:extLst>
          </p:cNvPr>
          <p:cNvPicPr>
            <a:picLocks noChangeAspect="1"/>
          </p:cNvPicPr>
          <p:nvPr/>
        </p:nvPicPr>
        <p:blipFill>
          <a:blip r:embed="rId2"/>
          <a:stretch>
            <a:fillRect/>
          </a:stretch>
        </p:blipFill>
        <p:spPr>
          <a:xfrm>
            <a:off x="651326" y="732570"/>
            <a:ext cx="6535062" cy="6125430"/>
          </a:xfrm>
          <a:prstGeom prst="rect">
            <a:avLst/>
          </a:prstGeom>
        </p:spPr>
      </p:pic>
      <p:sp>
        <p:nvSpPr>
          <p:cNvPr id="10" name="TextBox 9">
            <a:extLst>
              <a:ext uri="{FF2B5EF4-FFF2-40B4-BE49-F238E27FC236}">
                <a16:creationId xmlns:a16="http://schemas.microsoft.com/office/drawing/2014/main" id="{D8EF9703-F6E0-A39C-664F-C0B7705B5DAB}"/>
              </a:ext>
            </a:extLst>
          </p:cNvPr>
          <p:cNvSpPr txBox="1"/>
          <p:nvPr/>
        </p:nvSpPr>
        <p:spPr>
          <a:xfrm>
            <a:off x="7761514" y="1262743"/>
            <a:ext cx="3450772" cy="2031325"/>
          </a:xfrm>
          <a:prstGeom prst="rect">
            <a:avLst/>
          </a:prstGeom>
          <a:noFill/>
        </p:spPr>
        <p:txBody>
          <a:bodyPr wrap="square" rtlCol="0">
            <a:spAutoFit/>
          </a:bodyPr>
          <a:lstStyle/>
          <a:p>
            <a:r>
              <a:rPr lang="en-US" dirty="0"/>
              <a:t>Insight: Maruti is the brand which has more than 1000 data points, followed by Hyundai which has more than 600 data points. This is followed by Mahindra, Tata etc. Brands like Kia, Jeep have hardly any data points</a:t>
            </a:r>
          </a:p>
        </p:txBody>
      </p:sp>
    </p:spTree>
    <p:extLst>
      <p:ext uri="{BB962C8B-B14F-4D97-AF65-F5344CB8AC3E}">
        <p14:creationId xmlns:p14="http://schemas.microsoft.com/office/powerpoint/2010/main" val="15714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93F3-5A49-BFD6-8D7B-8CFDF4B416CA}"/>
              </a:ext>
            </a:extLst>
          </p:cNvPr>
          <p:cNvSpPr>
            <a:spLocks noGrp="1"/>
          </p:cNvSpPr>
          <p:nvPr>
            <p:ph type="title"/>
          </p:nvPr>
        </p:nvSpPr>
        <p:spPr/>
        <p:txBody>
          <a:bodyPr/>
          <a:lstStyle/>
          <a:p>
            <a:r>
              <a:rPr lang="en-US" dirty="0" err="1"/>
              <a:t>Jointplot</a:t>
            </a:r>
            <a:r>
              <a:rPr lang="en-US" dirty="0"/>
              <a:t> of selling price and </a:t>
            </a:r>
            <a:r>
              <a:rPr lang="en-US" dirty="0" err="1"/>
              <a:t>km_driven</a:t>
            </a:r>
            <a:endParaRPr lang="en-US" dirty="0"/>
          </a:p>
        </p:txBody>
      </p:sp>
      <p:pic>
        <p:nvPicPr>
          <p:cNvPr id="9" name="Picture 8">
            <a:extLst>
              <a:ext uri="{FF2B5EF4-FFF2-40B4-BE49-F238E27FC236}">
                <a16:creationId xmlns:a16="http://schemas.microsoft.com/office/drawing/2014/main" id="{06C0335D-C1B7-D3EE-6094-6223D10F25E0}"/>
              </a:ext>
            </a:extLst>
          </p:cNvPr>
          <p:cNvPicPr>
            <a:picLocks noChangeAspect="1"/>
          </p:cNvPicPr>
          <p:nvPr/>
        </p:nvPicPr>
        <p:blipFill>
          <a:blip r:embed="rId2"/>
          <a:stretch>
            <a:fillRect/>
          </a:stretch>
        </p:blipFill>
        <p:spPr>
          <a:xfrm>
            <a:off x="838200" y="1690688"/>
            <a:ext cx="8154538" cy="952633"/>
          </a:xfrm>
          <a:prstGeom prst="rect">
            <a:avLst/>
          </a:prstGeom>
        </p:spPr>
      </p:pic>
    </p:spTree>
    <p:extLst>
      <p:ext uri="{BB962C8B-B14F-4D97-AF65-F5344CB8AC3E}">
        <p14:creationId xmlns:p14="http://schemas.microsoft.com/office/powerpoint/2010/main" val="880567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E1C1EC-AAAD-9005-5311-E4215D0F0713}"/>
              </a:ext>
            </a:extLst>
          </p:cNvPr>
          <p:cNvSpPr>
            <a:spLocks noGrp="1"/>
          </p:cNvSpPr>
          <p:nvPr>
            <p:ph type="title"/>
          </p:nvPr>
        </p:nvSpPr>
        <p:spPr>
          <a:xfrm>
            <a:off x="838200" y="134409"/>
            <a:ext cx="10515600" cy="1325563"/>
          </a:xfrm>
        </p:spPr>
        <p:txBody>
          <a:bodyPr/>
          <a:lstStyle/>
          <a:p>
            <a:r>
              <a:rPr lang="en-US" dirty="0" err="1"/>
              <a:t>Jointplot</a:t>
            </a:r>
            <a:r>
              <a:rPr lang="en-US" dirty="0"/>
              <a:t> of selling price and </a:t>
            </a:r>
            <a:r>
              <a:rPr lang="en-US" dirty="0" err="1"/>
              <a:t>km_driven</a:t>
            </a:r>
            <a:endParaRPr lang="en-US" dirty="0"/>
          </a:p>
        </p:txBody>
      </p:sp>
      <p:sp>
        <p:nvSpPr>
          <p:cNvPr id="9" name="TextBox 8">
            <a:extLst>
              <a:ext uri="{FF2B5EF4-FFF2-40B4-BE49-F238E27FC236}">
                <a16:creationId xmlns:a16="http://schemas.microsoft.com/office/drawing/2014/main" id="{62B05F19-6735-7B85-0247-F322071549EE}"/>
              </a:ext>
            </a:extLst>
          </p:cNvPr>
          <p:cNvSpPr txBox="1"/>
          <p:nvPr/>
        </p:nvSpPr>
        <p:spPr>
          <a:xfrm>
            <a:off x="8229600" y="1459972"/>
            <a:ext cx="3537857" cy="923330"/>
          </a:xfrm>
          <a:prstGeom prst="rect">
            <a:avLst/>
          </a:prstGeom>
          <a:noFill/>
        </p:spPr>
        <p:txBody>
          <a:bodyPr wrap="square" rtlCol="0">
            <a:spAutoFit/>
          </a:bodyPr>
          <a:lstStyle/>
          <a:p>
            <a:r>
              <a:rPr lang="en-US" dirty="0"/>
              <a:t>Insight: The </a:t>
            </a:r>
            <a:r>
              <a:rPr lang="en-US" dirty="0" err="1"/>
              <a:t>km_driven</a:t>
            </a:r>
            <a:r>
              <a:rPr lang="en-US" dirty="0"/>
              <a:t> varies from 0 to 1 lakh irrespective of the selling price of the car</a:t>
            </a:r>
          </a:p>
        </p:txBody>
      </p:sp>
      <p:pic>
        <p:nvPicPr>
          <p:cNvPr id="11" name="Picture 10">
            <a:extLst>
              <a:ext uri="{FF2B5EF4-FFF2-40B4-BE49-F238E27FC236}">
                <a16:creationId xmlns:a16="http://schemas.microsoft.com/office/drawing/2014/main" id="{92685E11-CD23-8D40-2015-A8626DD5351D}"/>
              </a:ext>
            </a:extLst>
          </p:cNvPr>
          <p:cNvPicPr>
            <a:picLocks noChangeAspect="1"/>
          </p:cNvPicPr>
          <p:nvPr/>
        </p:nvPicPr>
        <p:blipFill>
          <a:blip r:embed="rId2"/>
          <a:stretch>
            <a:fillRect/>
          </a:stretch>
        </p:blipFill>
        <p:spPr>
          <a:xfrm>
            <a:off x="838200" y="1233889"/>
            <a:ext cx="5908002" cy="5624111"/>
          </a:xfrm>
          <a:prstGeom prst="rect">
            <a:avLst/>
          </a:prstGeom>
        </p:spPr>
      </p:pic>
    </p:spTree>
    <p:extLst>
      <p:ext uri="{BB962C8B-B14F-4D97-AF65-F5344CB8AC3E}">
        <p14:creationId xmlns:p14="http://schemas.microsoft.com/office/powerpoint/2010/main" val="472184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D57A-87BD-25D2-8B74-7F1D64B59585}"/>
              </a:ext>
            </a:extLst>
          </p:cNvPr>
          <p:cNvSpPr>
            <a:spLocks noGrp="1"/>
          </p:cNvSpPr>
          <p:nvPr>
            <p:ph type="title"/>
          </p:nvPr>
        </p:nvSpPr>
        <p:spPr/>
        <p:txBody>
          <a:bodyPr/>
          <a:lstStyle/>
          <a:p>
            <a:r>
              <a:rPr lang="en-US" dirty="0" err="1"/>
              <a:t>Jointplot</a:t>
            </a:r>
            <a:r>
              <a:rPr lang="en-US" dirty="0"/>
              <a:t> of selling price and year</a:t>
            </a:r>
          </a:p>
        </p:txBody>
      </p:sp>
      <p:pic>
        <p:nvPicPr>
          <p:cNvPr id="7" name="Picture 6">
            <a:extLst>
              <a:ext uri="{FF2B5EF4-FFF2-40B4-BE49-F238E27FC236}">
                <a16:creationId xmlns:a16="http://schemas.microsoft.com/office/drawing/2014/main" id="{E18E3AF5-0233-DB95-D02D-6FE2AB8BFB5E}"/>
              </a:ext>
            </a:extLst>
          </p:cNvPr>
          <p:cNvPicPr>
            <a:picLocks noChangeAspect="1"/>
          </p:cNvPicPr>
          <p:nvPr/>
        </p:nvPicPr>
        <p:blipFill>
          <a:blip r:embed="rId2"/>
          <a:stretch>
            <a:fillRect/>
          </a:stretch>
        </p:blipFill>
        <p:spPr>
          <a:xfrm>
            <a:off x="742589" y="1690688"/>
            <a:ext cx="8459381" cy="1200318"/>
          </a:xfrm>
          <a:prstGeom prst="rect">
            <a:avLst/>
          </a:prstGeom>
        </p:spPr>
      </p:pic>
    </p:spTree>
    <p:extLst>
      <p:ext uri="{BB962C8B-B14F-4D97-AF65-F5344CB8AC3E}">
        <p14:creationId xmlns:p14="http://schemas.microsoft.com/office/powerpoint/2010/main" val="4153356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25F5-3614-B674-AAE7-3368BF0D7564}"/>
              </a:ext>
            </a:extLst>
          </p:cNvPr>
          <p:cNvSpPr>
            <a:spLocks noGrp="1"/>
          </p:cNvSpPr>
          <p:nvPr>
            <p:ph type="title"/>
          </p:nvPr>
        </p:nvSpPr>
        <p:spPr>
          <a:xfrm>
            <a:off x="838200" y="92982"/>
            <a:ext cx="10515600" cy="1325563"/>
          </a:xfrm>
        </p:spPr>
        <p:txBody>
          <a:bodyPr/>
          <a:lstStyle/>
          <a:p>
            <a:r>
              <a:rPr lang="en-US" dirty="0" err="1"/>
              <a:t>Jointplot</a:t>
            </a:r>
            <a:r>
              <a:rPr lang="en-US" dirty="0"/>
              <a:t> of selling price and year</a:t>
            </a:r>
          </a:p>
        </p:txBody>
      </p:sp>
      <p:sp>
        <p:nvSpPr>
          <p:cNvPr id="6" name="TextBox 5">
            <a:extLst>
              <a:ext uri="{FF2B5EF4-FFF2-40B4-BE49-F238E27FC236}">
                <a16:creationId xmlns:a16="http://schemas.microsoft.com/office/drawing/2014/main" id="{A9C122CC-6EE2-652D-D8A5-E2BF66736C3B}"/>
              </a:ext>
            </a:extLst>
          </p:cNvPr>
          <p:cNvSpPr txBox="1"/>
          <p:nvPr/>
        </p:nvSpPr>
        <p:spPr>
          <a:xfrm>
            <a:off x="7870371" y="1418545"/>
            <a:ext cx="3265715" cy="1200329"/>
          </a:xfrm>
          <a:prstGeom prst="rect">
            <a:avLst/>
          </a:prstGeom>
          <a:noFill/>
        </p:spPr>
        <p:txBody>
          <a:bodyPr wrap="square" rtlCol="0">
            <a:spAutoFit/>
          </a:bodyPr>
          <a:lstStyle/>
          <a:p>
            <a:r>
              <a:rPr lang="en-US" dirty="0"/>
              <a:t>There is an increasing trend in the selling price as year increases with the year 2020 having fewer number of cars.</a:t>
            </a:r>
          </a:p>
        </p:txBody>
      </p:sp>
      <p:pic>
        <p:nvPicPr>
          <p:cNvPr id="8" name="Picture 7">
            <a:extLst>
              <a:ext uri="{FF2B5EF4-FFF2-40B4-BE49-F238E27FC236}">
                <a16:creationId xmlns:a16="http://schemas.microsoft.com/office/drawing/2014/main" id="{A375FDB2-7715-269F-4B58-F5CE8A5CA230}"/>
              </a:ext>
            </a:extLst>
          </p:cNvPr>
          <p:cNvPicPr>
            <a:picLocks noChangeAspect="1"/>
          </p:cNvPicPr>
          <p:nvPr/>
        </p:nvPicPr>
        <p:blipFill>
          <a:blip r:embed="rId2"/>
          <a:stretch>
            <a:fillRect/>
          </a:stretch>
        </p:blipFill>
        <p:spPr>
          <a:xfrm>
            <a:off x="476169" y="1187722"/>
            <a:ext cx="5528024" cy="5359174"/>
          </a:xfrm>
          <a:prstGeom prst="rect">
            <a:avLst/>
          </a:prstGeom>
        </p:spPr>
      </p:pic>
    </p:spTree>
    <p:extLst>
      <p:ext uri="{BB962C8B-B14F-4D97-AF65-F5344CB8AC3E}">
        <p14:creationId xmlns:p14="http://schemas.microsoft.com/office/powerpoint/2010/main" val="3097301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E75E-3D44-A34C-3B0C-43F53A2DAF32}"/>
              </a:ext>
            </a:extLst>
          </p:cNvPr>
          <p:cNvSpPr>
            <a:spLocks noGrp="1"/>
          </p:cNvSpPr>
          <p:nvPr>
            <p:ph type="title"/>
          </p:nvPr>
        </p:nvSpPr>
        <p:spPr/>
        <p:txBody>
          <a:bodyPr/>
          <a:lstStyle/>
          <a:p>
            <a:r>
              <a:rPr lang="en-US" dirty="0" err="1"/>
              <a:t>Jointplot</a:t>
            </a:r>
            <a:r>
              <a:rPr lang="en-US" dirty="0"/>
              <a:t> of year  and </a:t>
            </a:r>
            <a:r>
              <a:rPr lang="en-US" dirty="0" err="1"/>
              <a:t>km_driven</a:t>
            </a:r>
            <a:endParaRPr lang="en-US" dirty="0"/>
          </a:p>
        </p:txBody>
      </p:sp>
      <p:pic>
        <p:nvPicPr>
          <p:cNvPr id="7" name="Picture 6">
            <a:extLst>
              <a:ext uri="{FF2B5EF4-FFF2-40B4-BE49-F238E27FC236}">
                <a16:creationId xmlns:a16="http://schemas.microsoft.com/office/drawing/2014/main" id="{5765A601-A640-5BE2-3CBC-E856058FE2C0}"/>
              </a:ext>
            </a:extLst>
          </p:cNvPr>
          <p:cNvPicPr>
            <a:picLocks noChangeAspect="1"/>
          </p:cNvPicPr>
          <p:nvPr/>
        </p:nvPicPr>
        <p:blipFill>
          <a:blip r:embed="rId2"/>
          <a:stretch>
            <a:fillRect/>
          </a:stretch>
        </p:blipFill>
        <p:spPr>
          <a:xfrm>
            <a:off x="936713" y="1690688"/>
            <a:ext cx="8335538" cy="1400370"/>
          </a:xfrm>
          <a:prstGeom prst="rect">
            <a:avLst/>
          </a:prstGeom>
        </p:spPr>
      </p:pic>
    </p:spTree>
    <p:extLst>
      <p:ext uri="{BB962C8B-B14F-4D97-AF65-F5344CB8AC3E}">
        <p14:creationId xmlns:p14="http://schemas.microsoft.com/office/powerpoint/2010/main" val="4213665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4D02-BBDB-2F50-FE95-9BB74D1A22AD}"/>
              </a:ext>
            </a:extLst>
          </p:cNvPr>
          <p:cNvSpPr>
            <a:spLocks noGrp="1"/>
          </p:cNvSpPr>
          <p:nvPr>
            <p:ph type="title"/>
          </p:nvPr>
        </p:nvSpPr>
        <p:spPr/>
        <p:txBody>
          <a:bodyPr/>
          <a:lstStyle/>
          <a:p>
            <a:r>
              <a:rPr lang="en-US" dirty="0" err="1"/>
              <a:t>Jointplot</a:t>
            </a:r>
            <a:r>
              <a:rPr lang="en-US" dirty="0"/>
              <a:t> of year and km driven</a:t>
            </a:r>
          </a:p>
        </p:txBody>
      </p:sp>
      <p:sp>
        <p:nvSpPr>
          <p:cNvPr id="6" name="TextBox 5">
            <a:extLst>
              <a:ext uri="{FF2B5EF4-FFF2-40B4-BE49-F238E27FC236}">
                <a16:creationId xmlns:a16="http://schemas.microsoft.com/office/drawing/2014/main" id="{77C74C3F-4AC0-AEE6-9E88-346227AAECF0}"/>
              </a:ext>
            </a:extLst>
          </p:cNvPr>
          <p:cNvSpPr txBox="1"/>
          <p:nvPr/>
        </p:nvSpPr>
        <p:spPr>
          <a:xfrm>
            <a:off x="7892143" y="1556657"/>
            <a:ext cx="2982686" cy="1200329"/>
          </a:xfrm>
          <a:prstGeom prst="rect">
            <a:avLst/>
          </a:prstGeom>
          <a:noFill/>
        </p:spPr>
        <p:txBody>
          <a:bodyPr wrap="square" rtlCol="0">
            <a:spAutoFit/>
          </a:bodyPr>
          <a:lstStyle/>
          <a:p>
            <a:r>
              <a:rPr lang="en-US" dirty="0"/>
              <a:t>Insight: There is no increasing pattern between km driven and year of the car </a:t>
            </a:r>
          </a:p>
        </p:txBody>
      </p:sp>
      <p:pic>
        <p:nvPicPr>
          <p:cNvPr id="8" name="Picture 7">
            <a:extLst>
              <a:ext uri="{FF2B5EF4-FFF2-40B4-BE49-F238E27FC236}">
                <a16:creationId xmlns:a16="http://schemas.microsoft.com/office/drawing/2014/main" id="{26885CF4-1924-74F2-2CFE-2DAE9C82C282}"/>
              </a:ext>
            </a:extLst>
          </p:cNvPr>
          <p:cNvPicPr>
            <a:picLocks noChangeAspect="1"/>
          </p:cNvPicPr>
          <p:nvPr/>
        </p:nvPicPr>
        <p:blipFill>
          <a:blip r:embed="rId2"/>
          <a:stretch>
            <a:fillRect/>
          </a:stretch>
        </p:blipFill>
        <p:spPr>
          <a:xfrm>
            <a:off x="1025695" y="1533081"/>
            <a:ext cx="4670025" cy="4852055"/>
          </a:xfrm>
          <a:prstGeom prst="rect">
            <a:avLst/>
          </a:prstGeom>
        </p:spPr>
      </p:pic>
    </p:spTree>
    <p:extLst>
      <p:ext uri="{BB962C8B-B14F-4D97-AF65-F5344CB8AC3E}">
        <p14:creationId xmlns:p14="http://schemas.microsoft.com/office/powerpoint/2010/main" val="3093423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1E15-9820-7773-9A5C-4EE4B072CD8D}"/>
              </a:ext>
            </a:extLst>
          </p:cNvPr>
          <p:cNvSpPr>
            <a:spLocks noGrp="1"/>
          </p:cNvSpPr>
          <p:nvPr>
            <p:ph type="title"/>
          </p:nvPr>
        </p:nvSpPr>
        <p:spPr/>
        <p:txBody>
          <a:bodyPr/>
          <a:lstStyle/>
          <a:p>
            <a:r>
              <a:rPr lang="en-US" dirty="0"/>
              <a:t>Plot year-wise mean of selling price</a:t>
            </a:r>
          </a:p>
        </p:txBody>
      </p:sp>
      <p:pic>
        <p:nvPicPr>
          <p:cNvPr id="5" name="Picture 4">
            <a:extLst>
              <a:ext uri="{FF2B5EF4-FFF2-40B4-BE49-F238E27FC236}">
                <a16:creationId xmlns:a16="http://schemas.microsoft.com/office/drawing/2014/main" id="{F7251AE5-03E2-34D0-798D-BE619D00EED2}"/>
              </a:ext>
            </a:extLst>
          </p:cNvPr>
          <p:cNvPicPr>
            <a:picLocks noChangeAspect="1"/>
          </p:cNvPicPr>
          <p:nvPr/>
        </p:nvPicPr>
        <p:blipFill>
          <a:blip r:embed="rId2"/>
          <a:stretch>
            <a:fillRect/>
          </a:stretch>
        </p:blipFill>
        <p:spPr>
          <a:xfrm>
            <a:off x="1961573" y="1947098"/>
            <a:ext cx="8268854" cy="1200318"/>
          </a:xfrm>
          <a:prstGeom prst="rect">
            <a:avLst/>
          </a:prstGeom>
        </p:spPr>
      </p:pic>
    </p:spTree>
    <p:extLst>
      <p:ext uri="{BB962C8B-B14F-4D97-AF65-F5344CB8AC3E}">
        <p14:creationId xmlns:p14="http://schemas.microsoft.com/office/powerpoint/2010/main" val="108659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7BAB-116D-C70F-D81F-C8013BED285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E8E8625-CC60-B4D1-02E8-0F5EAA8C671E}"/>
              </a:ext>
            </a:extLst>
          </p:cNvPr>
          <p:cNvSpPr>
            <a:spLocks noGrp="1"/>
          </p:cNvSpPr>
          <p:nvPr>
            <p:ph idx="1"/>
          </p:nvPr>
        </p:nvSpPr>
        <p:spPr/>
        <p:txBody>
          <a:bodyPr/>
          <a:lstStyle/>
          <a:p>
            <a:r>
              <a:rPr lang="en-US" dirty="0"/>
              <a:t>To understand the car details dataset using Excel</a:t>
            </a:r>
          </a:p>
          <a:p>
            <a:r>
              <a:rPr lang="en-US" dirty="0"/>
              <a:t>To perform EDA on the car details dataset using Python</a:t>
            </a:r>
          </a:p>
          <a:p>
            <a:r>
              <a:rPr lang="en-US" dirty="0"/>
              <a:t>To perform ML modelling for selling price using Linear Regression, Decision Tree Regression, KNN Regression, Ridge Regression, Lasso Regression, Bagging Regression and Boosting Regression</a:t>
            </a:r>
          </a:p>
          <a:p>
            <a:r>
              <a:rPr lang="en-US" dirty="0"/>
              <a:t>To evaluate the models and choose the best model</a:t>
            </a:r>
          </a:p>
          <a:p>
            <a:r>
              <a:rPr lang="en-US" dirty="0"/>
              <a:t>To deploy a web app for prediction by selecting multiple models</a:t>
            </a:r>
          </a:p>
        </p:txBody>
      </p:sp>
    </p:spTree>
    <p:extLst>
      <p:ext uri="{BB962C8B-B14F-4D97-AF65-F5344CB8AC3E}">
        <p14:creationId xmlns:p14="http://schemas.microsoft.com/office/powerpoint/2010/main" val="1035801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85F378-9198-F90C-BA2E-A129DE15E0B0}"/>
              </a:ext>
            </a:extLst>
          </p:cNvPr>
          <p:cNvSpPr>
            <a:spLocks noGrp="1"/>
          </p:cNvSpPr>
          <p:nvPr>
            <p:ph type="title"/>
          </p:nvPr>
        </p:nvSpPr>
        <p:spPr>
          <a:xfrm>
            <a:off x="838200" y="112574"/>
            <a:ext cx="10515600" cy="1325563"/>
          </a:xfrm>
        </p:spPr>
        <p:txBody>
          <a:bodyPr/>
          <a:lstStyle/>
          <a:p>
            <a:r>
              <a:rPr lang="en-US" dirty="0"/>
              <a:t>Plot year-wise mean of selling price</a:t>
            </a:r>
          </a:p>
        </p:txBody>
      </p:sp>
      <p:pic>
        <p:nvPicPr>
          <p:cNvPr id="11" name="Picture 10">
            <a:extLst>
              <a:ext uri="{FF2B5EF4-FFF2-40B4-BE49-F238E27FC236}">
                <a16:creationId xmlns:a16="http://schemas.microsoft.com/office/drawing/2014/main" id="{B85E5648-A1E9-B2FF-46C0-531430342FA1}"/>
              </a:ext>
            </a:extLst>
          </p:cNvPr>
          <p:cNvPicPr>
            <a:picLocks noChangeAspect="1"/>
          </p:cNvPicPr>
          <p:nvPr/>
        </p:nvPicPr>
        <p:blipFill>
          <a:blip r:embed="rId2"/>
          <a:stretch>
            <a:fillRect/>
          </a:stretch>
        </p:blipFill>
        <p:spPr>
          <a:xfrm>
            <a:off x="651990" y="1074594"/>
            <a:ext cx="6773220" cy="5296639"/>
          </a:xfrm>
          <a:prstGeom prst="rect">
            <a:avLst/>
          </a:prstGeom>
        </p:spPr>
      </p:pic>
      <p:sp>
        <p:nvSpPr>
          <p:cNvPr id="12" name="TextBox 11">
            <a:extLst>
              <a:ext uri="{FF2B5EF4-FFF2-40B4-BE49-F238E27FC236}">
                <a16:creationId xmlns:a16="http://schemas.microsoft.com/office/drawing/2014/main" id="{8533DEEF-D259-6371-73FB-DA343BFB2029}"/>
              </a:ext>
            </a:extLst>
          </p:cNvPr>
          <p:cNvSpPr txBox="1"/>
          <p:nvPr/>
        </p:nvSpPr>
        <p:spPr>
          <a:xfrm>
            <a:off x="8077200" y="1438137"/>
            <a:ext cx="3276600" cy="923330"/>
          </a:xfrm>
          <a:prstGeom prst="rect">
            <a:avLst/>
          </a:prstGeom>
          <a:noFill/>
        </p:spPr>
        <p:txBody>
          <a:bodyPr wrap="square" rtlCol="0">
            <a:spAutoFit/>
          </a:bodyPr>
          <a:lstStyle/>
          <a:p>
            <a:r>
              <a:rPr lang="en-US" dirty="0"/>
              <a:t>Insight: Starting from 2005 </a:t>
            </a:r>
            <a:r>
              <a:rPr lang="en-US" dirty="0" err="1"/>
              <a:t>upto</a:t>
            </a:r>
            <a:r>
              <a:rPr lang="en-US" dirty="0"/>
              <a:t> 2019, the average selling price increases almost linearly</a:t>
            </a:r>
          </a:p>
        </p:txBody>
      </p:sp>
    </p:spTree>
    <p:extLst>
      <p:ext uri="{BB962C8B-B14F-4D97-AF65-F5344CB8AC3E}">
        <p14:creationId xmlns:p14="http://schemas.microsoft.com/office/powerpoint/2010/main" val="1195011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2DA9-CFB4-0D23-C672-965BF72B366E}"/>
              </a:ext>
            </a:extLst>
          </p:cNvPr>
          <p:cNvSpPr>
            <a:spLocks noGrp="1"/>
          </p:cNvSpPr>
          <p:nvPr>
            <p:ph type="title"/>
          </p:nvPr>
        </p:nvSpPr>
        <p:spPr/>
        <p:txBody>
          <a:bodyPr/>
          <a:lstStyle/>
          <a:p>
            <a:r>
              <a:rPr lang="en-US" dirty="0"/>
              <a:t>Year wise count of cars for that year</a:t>
            </a:r>
          </a:p>
        </p:txBody>
      </p:sp>
      <p:pic>
        <p:nvPicPr>
          <p:cNvPr id="9" name="Picture 8">
            <a:extLst>
              <a:ext uri="{FF2B5EF4-FFF2-40B4-BE49-F238E27FC236}">
                <a16:creationId xmlns:a16="http://schemas.microsoft.com/office/drawing/2014/main" id="{170BAA2B-182C-4747-7B20-4DC5903523C6}"/>
              </a:ext>
            </a:extLst>
          </p:cNvPr>
          <p:cNvPicPr>
            <a:picLocks noChangeAspect="1"/>
          </p:cNvPicPr>
          <p:nvPr/>
        </p:nvPicPr>
        <p:blipFill>
          <a:blip r:embed="rId2"/>
          <a:stretch>
            <a:fillRect/>
          </a:stretch>
        </p:blipFill>
        <p:spPr>
          <a:xfrm>
            <a:off x="987339" y="1690688"/>
            <a:ext cx="7735380" cy="1171739"/>
          </a:xfrm>
          <a:prstGeom prst="rect">
            <a:avLst/>
          </a:prstGeom>
        </p:spPr>
      </p:pic>
    </p:spTree>
    <p:extLst>
      <p:ext uri="{BB962C8B-B14F-4D97-AF65-F5344CB8AC3E}">
        <p14:creationId xmlns:p14="http://schemas.microsoft.com/office/powerpoint/2010/main" val="2239100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CBA201-93DF-8DD5-5968-D5556E331042}"/>
              </a:ext>
            </a:extLst>
          </p:cNvPr>
          <p:cNvSpPr>
            <a:spLocks noGrp="1"/>
          </p:cNvSpPr>
          <p:nvPr>
            <p:ph type="title"/>
          </p:nvPr>
        </p:nvSpPr>
        <p:spPr>
          <a:xfrm>
            <a:off x="707570" y="17771"/>
            <a:ext cx="10515600" cy="1325563"/>
          </a:xfrm>
        </p:spPr>
        <p:txBody>
          <a:bodyPr/>
          <a:lstStyle/>
          <a:p>
            <a:r>
              <a:rPr lang="en-US" dirty="0"/>
              <a:t>Year-wise count of cars for that year</a:t>
            </a:r>
          </a:p>
        </p:txBody>
      </p:sp>
      <p:pic>
        <p:nvPicPr>
          <p:cNvPr id="9" name="Picture 8">
            <a:extLst>
              <a:ext uri="{FF2B5EF4-FFF2-40B4-BE49-F238E27FC236}">
                <a16:creationId xmlns:a16="http://schemas.microsoft.com/office/drawing/2014/main" id="{493E5E04-191A-F388-E044-EC39A2EC9461}"/>
              </a:ext>
            </a:extLst>
          </p:cNvPr>
          <p:cNvPicPr>
            <a:picLocks noChangeAspect="1"/>
          </p:cNvPicPr>
          <p:nvPr/>
        </p:nvPicPr>
        <p:blipFill>
          <a:blip r:embed="rId2"/>
          <a:stretch>
            <a:fillRect/>
          </a:stretch>
        </p:blipFill>
        <p:spPr>
          <a:xfrm>
            <a:off x="798973" y="1025613"/>
            <a:ext cx="6392167" cy="5220429"/>
          </a:xfrm>
          <a:prstGeom prst="rect">
            <a:avLst/>
          </a:prstGeom>
        </p:spPr>
      </p:pic>
      <p:sp>
        <p:nvSpPr>
          <p:cNvPr id="10" name="TextBox 9">
            <a:extLst>
              <a:ext uri="{FF2B5EF4-FFF2-40B4-BE49-F238E27FC236}">
                <a16:creationId xmlns:a16="http://schemas.microsoft.com/office/drawing/2014/main" id="{3A696E26-080A-4763-CD9E-3E1CE34C4F39}"/>
              </a:ext>
            </a:extLst>
          </p:cNvPr>
          <p:cNvSpPr txBox="1"/>
          <p:nvPr/>
        </p:nvSpPr>
        <p:spPr>
          <a:xfrm>
            <a:off x="7826829" y="1175657"/>
            <a:ext cx="3487744" cy="1477328"/>
          </a:xfrm>
          <a:prstGeom prst="rect">
            <a:avLst/>
          </a:prstGeom>
          <a:noFill/>
        </p:spPr>
        <p:txBody>
          <a:bodyPr wrap="square" rtlCol="0">
            <a:spAutoFit/>
          </a:bodyPr>
          <a:lstStyle/>
          <a:p>
            <a:r>
              <a:rPr lang="en-US" dirty="0"/>
              <a:t>Insight: It is observed that many of the cars are between 2011 and 2018. Before 2011 there is a decrease in the count of cars of each year.</a:t>
            </a:r>
          </a:p>
        </p:txBody>
      </p:sp>
    </p:spTree>
    <p:extLst>
      <p:ext uri="{BB962C8B-B14F-4D97-AF65-F5344CB8AC3E}">
        <p14:creationId xmlns:p14="http://schemas.microsoft.com/office/powerpoint/2010/main" val="78760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CE02D6-C04D-0ABD-5449-2618DE3127DB}"/>
              </a:ext>
            </a:extLst>
          </p:cNvPr>
          <p:cNvSpPr>
            <a:spLocks noGrp="1"/>
          </p:cNvSpPr>
          <p:nvPr>
            <p:ph type="title"/>
          </p:nvPr>
        </p:nvSpPr>
        <p:spPr/>
        <p:txBody>
          <a:bodyPr/>
          <a:lstStyle/>
          <a:p>
            <a:r>
              <a:rPr lang="en-US" dirty="0"/>
              <a:t>Top n cars(not brands) by sales count</a:t>
            </a:r>
          </a:p>
        </p:txBody>
      </p:sp>
      <p:pic>
        <p:nvPicPr>
          <p:cNvPr id="9" name="Picture 8">
            <a:extLst>
              <a:ext uri="{FF2B5EF4-FFF2-40B4-BE49-F238E27FC236}">
                <a16:creationId xmlns:a16="http://schemas.microsoft.com/office/drawing/2014/main" id="{4697F510-F3C8-BC49-F738-99F09D8422F6}"/>
              </a:ext>
            </a:extLst>
          </p:cNvPr>
          <p:cNvPicPr>
            <a:picLocks noChangeAspect="1"/>
          </p:cNvPicPr>
          <p:nvPr/>
        </p:nvPicPr>
        <p:blipFill>
          <a:blip r:embed="rId2"/>
          <a:stretch>
            <a:fillRect/>
          </a:stretch>
        </p:blipFill>
        <p:spPr>
          <a:xfrm>
            <a:off x="1033567" y="1463794"/>
            <a:ext cx="8230749" cy="4801270"/>
          </a:xfrm>
          <a:prstGeom prst="rect">
            <a:avLst/>
          </a:prstGeom>
        </p:spPr>
      </p:pic>
    </p:spTree>
    <p:extLst>
      <p:ext uri="{BB962C8B-B14F-4D97-AF65-F5344CB8AC3E}">
        <p14:creationId xmlns:p14="http://schemas.microsoft.com/office/powerpoint/2010/main" val="2861757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499D81-0F39-EACD-370C-883E0DD63DC6}"/>
              </a:ext>
            </a:extLst>
          </p:cNvPr>
          <p:cNvSpPr>
            <a:spLocks noGrp="1"/>
          </p:cNvSpPr>
          <p:nvPr>
            <p:ph type="title"/>
          </p:nvPr>
        </p:nvSpPr>
        <p:spPr>
          <a:xfrm>
            <a:off x="381000" y="365125"/>
            <a:ext cx="10972800" cy="1325563"/>
          </a:xfrm>
        </p:spPr>
        <p:txBody>
          <a:bodyPr/>
          <a:lstStyle/>
          <a:p>
            <a:r>
              <a:rPr lang="en-US" dirty="0"/>
              <a:t>Histogram of selling price of top n cars(not brands) by sales count</a:t>
            </a:r>
          </a:p>
        </p:txBody>
      </p:sp>
      <p:pic>
        <p:nvPicPr>
          <p:cNvPr id="11" name="Picture 10">
            <a:extLst>
              <a:ext uri="{FF2B5EF4-FFF2-40B4-BE49-F238E27FC236}">
                <a16:creationId xmlns:a16="http://schemas.microsoft.com/office/drawing/2014/main" id="{2E0C4F28-B1B1-30AA-2A87-530546B61A66}"/>
              </a:ext>
            </a:extLst>
          </p:cNvPr>
          <p:cNvPicPr>
            <a:picLocks noChangeAspect="1"/>
          </p:cNvPicPr>
          <p:nvPr/>
        </p:nvPicPr>
        <p:blipFill>
          <a:blip r:embed="rId2"/>
          <a:stretch>
            <a:fillRect/>
          </a:stretch>
        </p:blipFill>
        <p:spPr>
          <a:xfrm>
            <a:off x="276340" y="1690688"/>
            <a:ext cx="8250716" cy="4939807"/>
          </a:xfrm>
          <a:prstGeom prst="rect">
            <a:avLst/>
          </a:prstGeom>
        </p:spPr>
      </p:pic>
    </p:spTree>
    <p:extLst>
      <p:ext uri="{BB962C8B-B14F-4D97-AF65-F5344CB8AC3E}">
        <p14:creationId xmlns:p14="http://schemas.microsoft.com/office/powerpoint/2010/main" val="244583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391C-486B-FC60-AC3E-E86840C9E75F}"/>
              </a:ext>
            </a:extLst>
          </p:cNvPr>
          <p:cNvSpPr>
            <a:spLocks noGrp="1"/>
          </p:cNvSpPr>
          <p:nvPr>
            <p:ph type="title"/>
          </p:nvPr>
        </p:nvSpPr>
        <p:spPr/>
        <p:txBody>
          <a:bodyPr/>
          <a:lstStyle/>
          <a:p>
            <a:r>
              <a:rPr lang="en-US" dirty="0"/>
              <a:t>Histogram of selling price of top n cars(not brands) by sales count</a:t>
            </a:r>
          </a:p>
        </p:txBody>
      </p:sp>
      <p:sp>
        <p:nvSpPr>
          <p:cNvPr id="6" name="TextBox 5">
            <a:extLst>
              <a:ext uri="{FF2B5EF4-FFF2-40B4-BE49-F238E27FC236}">
                <a16:creationId xmlns:a16="http://schemas.microsoft.com/office/drawing/2014/main" id="{9D21CB2F-6FC3-FBE3-F47A-A0D5B4F41F39}"/>
              </a:ext>
            </a:extLst>
          </p:cNvPr>
          <p:cNvSpPr txBox="1"/>
          <p:nvPr/>
        </p:nvSpPr>
        <p:spPr>
          <a:xfrm>
            <a:off x="7336971" y="1611086"/>
            <a:ext cx="3483429" cy="1754326"/>
          </a:xfrm>
          <a:prstGeom prst="rect">
            <a:avLst/>
          </a:prstGeom>
          <a:noFill/>
        </p:spPr>
        <p:txBody>
          <a:bodyPr wrap="square" rtlCol="0">
            <a:spAutoFit/>
          </a:bodyPr>
          <a:lstStyle/>
          <a:p>
            <a:r>
              <a:rPr lang="en-US" dirty="0"/>
              <a:t>Insight: It is observed that there is a great variation for selling price of car even for the same car name. It must be varying because of year and km driven or other factors</a:t>
            </a:r>
          </a:p>
        </p:txBody>
      </p:sp>
      <p:pic>
        <p:nvPicPr>
          <p:cNvPr id="8" name="Picture 7">
            <a:extLst>
              <a:ext uri="{FF2B5EF4-FFF2-40B4-BE49-F238E27FC236}">
                <a16:creationId xmlns:a16="http://schemas.microsoft.com/office/drawing/2014/main" id="{6FE93429-6E9A-03D4-B3E2-355AE35ACBF0}"/>
              </a:ext>
            </a:extLst>
          </p:cNvPr>
          <p:cNvPicPr>
            <a:picLocks noChangeAspect="1"/>
          </p:cNvPicPr>
          <p:nvPr/>
        </p:nvPicPr>
        <p:blipFill>
          <a:blip r:embed="rId2"/>
          <a:stretch>
            <a:fillRect/>
          </a:stretch>
        </p:blipFill>
        <p:spPr>
          <a:xfrm>
            <a:off x="519566" y="1690688"/>
            <a:ext cx="5766468" cy="4894230"/>
          </a:xfrm>
          <a:prstGeom prst="rect">
            <a:avLst/>
          </a:prstGeom>
        </p:spPr>
      </p:pic>
    </p:spTree>
    <p:extLst>
      <p:ext uri="{BB962C8B-B14F-4D97-AF65-F5344CB8AC3E}">
        <p14:creationId xmlns:p14="http://schemas.microsoft.com/office/powerpoint/2010/main" val="2204310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719B-CF01-1880-56E9-926EAC9CA3DC}"/>
              </a:ext>
            </a:extLst>
          </p:cNvPr>
          <p:cNvSpPr>
            <a:spLocks noGrp="1"/>
          </p:cNvSpPr>
          <p:nvPr>
            <p:ph type="title"/>
          </p:nvPr>
        </p:nvSpPr>
        <p:spPr/>
        <p:txBody>
          <a:bodyPr/>
          <a:lstStyle/>
          <a:p>
            <a:r>
              <a:rPr lang="en-US" dirty="0"/>
              <a:t>Boxplot of selling price vs transmission</a:t>
            </a:r>
          </a:p>
        </p:txBody>
      </p:sp>
      <p:pic>
        <p:nvPicPr>
          <p:cNvPr id="5" name="Content Placeholder 4">
            <a:extLst>
              <a:ext uri="{FF2B5EF4-FFF2-40B4-BE49-F238E27FC236}">
                <a16:creationId xmlns:a16="http://schemas.microsoft.com/office/drawing/2014/main" id="{F549B21A-34C4-A8D2-4792-BCCCBCB23C8E}"/>
              </a:ext>
            </a:extLst>
          </p:cNvPr>
          <p:cNvPicPr>
            <a:picLocks noGrp="1" noChangeAspect="1"/>
          </p:cNvPicPr>
          <p:nvPr>
            <p:ph idx="1"/>
          </p:nvPr>
        </p:nvPicPr>
        <p:blipFill>
          <a:blip r:embed="rId2"/>
          <a:stretch>
            <a:fillRect/>
          </a:stretch>
        </p:blipFill>
        <p:spPr>
          <a:xfrm>
            <a:off x="838200" y="2414613"/>
            <a:ext cx="7363853" cy="1257475"/>
          </a:xfrm>
        </p:spPr>
      </p:pic>
    </p:spTree>
    <p:extLst>
      <p:ext uri="{BB962C8B-B14F-4D97-AF65-F5344CB8AC3E}">
        <p14:creationId xmlns:p14="http://schemas.microsoft.com/office/powerpoint/2010/main" val="532711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C59E-942A-EBD1-E8B3-E8119FD22E46}"/>
              </a:ext>
            </a:extLst>
          </p:cNvPr>
          <p:cNvSpPr>
            <a:spLocks noGrp="1"/>
          </p:cNvSpPr>
          <p:nvPr>
            <p:ph type="title"/>
          </p:nvPr>
        </p:nvSpPr>
        <p:spPr/>
        <p:txBody>
          <a:bodyPr/>
          <a:lstStyle/>
          <a:p>
            <a:r>
              <a:rPr lang="en-US" dirty="0"/>
              <a:t>Box plot of selling price vs transmission</a:t>
            </a:r>
          </a:p>
        </p:txBody>
      </p:sp>
      <p:pic>
        <p:nvPicPr>
          <p:cNvPr id="5" name="Picture 4">
            <a:extLst>
              <a:ext uri="{FF2B5EF4-FFF2-40B4-BE49-F238E27FC236}">
                <a16:creationId xmlns:a16="http://schemas.microsoft.com/office/drawing/2014/main" id="{47BB5FFF-AF32-4E4B-F434-E203ABA20B2F}"/>
              </a:ext>
            </a:extLst>
          </p:cNvPr>
          <p:cNvPicPr>
            <a:picLocks noChangeAspect="1"/>
          </p:cNvPicPr>
          <p:nvPr/>
        </p:nvPicPr>
        <p:blipFill>
          <a:blip r:embed="rId2"/>
          <a:stretch>
            <a:fillRect/>
          </a:stretch>
        </p:blipFill>
        <p:spPr>
          <a:xfrm>
            <a:off x="651326" y="1281973"/>
            <a:ext cx="6535062" cy="5210902"/>
          </a:xfrm>
          <a:prstGeom prst="rect">
            <a:avLst/>
          </a:prstGeom>
        </p:spPr>
      </p:pic>
      <p:sp>
        <p:nvSpPr>
          <p:cNvPr id="7" name="TextBox 6">
            <a:extLst>
              <a:ext uri="{FF2B5EF4-FFF2-40B4-BE49-F238E27FC236}">
                <a16:creationId xmlns:a16="http://schemas.microsoft.com/office/drawing/2014/main" id="{2EADA93D-7E95-AA6F-40FB-BC075AD7C19D}"/>
              </a:ext>
            </a:extLst>
          </p:cNvPr>
          <p:cNvSpPr txBox="1"/>
          <p:nvPr/>
        </p:nvSpPr>
        <p:spPr>
          <a:xfrm>
            <a:off x="7728857" y="1524000"/>
            <a:ext cx="3701143" cy="1200329"/>
          </a:xfrm>
          <a:prstGeom prst="rect">
            <a:avLst/>
          </a:prstGeom>
          <a:noFill/>
        </p:spPr>
        <p:txBody>
          <a:bodyPr wrap="square" rtlCol="0">
            <a:spAutoFit/>
          </a:bodyPr>
          <a:lstStyle/>
          <a:p>
            <a:r>
              <a:rPr lang="en-US" dirty="0"/>
              <a:t>The selling price of automatic transmission is significantly higher than the selling price of manual transmission</a:t>
            </a:r>
          </a:p>
        </p:txBody>
      </p:sp>
    </p:spTree>
    <p:extLst>
      <p:ext uri="{BB962C8B-B14F-4D97-AF65-F5344CB8AC3E}">
        <p14:creationId xmlns:p14="http://schemas.microsoft.com/office/powerpoint/2010/main" val="2567443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9B37-53BA-EFFA-3F55-90EFCBE9D226}"/>
              </a:ext>
            </a:extLst>
          </p:cNvPr>
          <p:cNvSpPr>
            <a:spLocks noGrp="1"/>
          </p:cNvSpPr>
          <p:nvPr>
            <p:ph type="title"/>
          </p:nvPr>
        </p:nvSpPr>
        <p:spPr>
          <a:xfrm>
            <a:off x="838200" y="332468"/>
            <a:ext cx="10515600" cy="1325563"/>
          </a:xfrm>
        </p:spPr>
        <p:txBody>
          <a:bodyPr/>
          <a:lstStyle/>
          <a:p>
            <a:r>
              <a:rPr lang="en-US" dirty="0"/>
              <a:t>Boxplot of selling price vs fuel</a:t>
            </a:r>
          </a:p>
        </p:txBody>
      </p:sp>
      <p:pic>
        <p:nvPicPr>
          <p:cNvPr id="5" name="Picture 4">
            <a:extLst>
              <a:ext uri="{FF2B5EF4-FFF2-40B4-BE49-F238E27FC236}">
                <a16:creationId xmlns:a16="http://schemas.microsoft.com/office/drawing/2014/main" id="{E6F4D1F9-648D-773E-041D-BD8609533822}"/>
              </a:ext>
            </a:extLst>
          </p:cNvPr>
          <p:cNvPicPr>
            <a:picLocks noChangeAspect="1"/>
          </p:cNvPicPr>
          <p:nvPr/>
        </p:nvPicPr>
        <p:blipFill>
          <a:blip r:embed="rId2"/>
          <a:stretch>
            <a:fillRect/>
          </a:stretch>
        </p:blipFill>
        <p:spPr>
          <a:xfrm>
            <a:off x="838200" y="1846408"/>
            <a:ext cx="7649643" cy="1162212"/>
          </a:xfrm>
          <a:prstGeom prst="rect">
            <a:avLst/>
          </a:prstGeom>
        </p:spPr>
      </p:pic>
    </p:spTree>
    <p:extLst>
      <p:ext uri="{BB962C8B-B14F-4D97-AF65-F5344CB8AC3E}">
        <p14:creationId xmlns:p14="http://schemas.microsoft.com/office/powerpoint/2010/main" val="2364504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0A68-2D27-26DF-6FBC-A32D5C6CF06A}"/>
              </a:ext>
            </a:extLst>
          </p:cNvPr>
          <p:cNvSpPr>
            <a:spLocks noGrp="1"/>
          </p:cNvSpPr>
          <p:nvPr>
            <p:ph type="title"/>
          </p:nvPr>
        </p:nvSpPr>
        <p:spPr/>
        <p:txBody>
          <a:bodyPr/>
          <a:lstStyle/>
          <a:p>
            <a:r>
              <a:rPr lang="en-US" dirty="0"/>
              <a:t>Boxplot of selling price vs fuel</a:t>
            </a:r>
          </a:p>
        </p:txBody>
      </p:sp>
      <p:pic>
        <p:nvPicPr>
          <p:cNvPr id="5" name="Picture 4">
            <a:extLst>
              <a:ext uri="{FF2B5EF4-FFF2-40B4-BE49-F238E27FC236}">
                <a16:creationId xmlns:a16="http://schemas.microsoft.com/office/drawing/2014/main" id="{CABA2D52-E63A-3B98-B9E3-2B7E0D5CB071}"/>
              </a:ext>
            </a:extLst>
          </p:cNvPr>
          <p:cNvPicPr>
            <a:picLocks noChangeAspect="1"/>
          </p:cNvPicPr>
          <p:nvPr/>
        </p:nvPicPr>
        <p:blipFill>
          <a:blip r:embed="rId2"/>
          <a:stretch>
            <a:fillRect/>
          </a:stretch>
        </p:blipFill>
        <p:spPr>
          <a:xfrm>
            <a:off x="352659" y="1262920"/>
            <a:ext cx="6392167" cy="5229955"/>
          </a:xfrm>
          <a:prstGeom prst="rect">
            <a:avLst/>
          </a:prstGeom>
        </p:spPr>
      </p:pic>
      <p:sp>
        <p:nvSpPr>
          <p:cNvPr id="6" name="TextBox 5">
            <a:extLst>
              <a:ext uri="{FF2B5EF4-FFF2-40B4-BE49-F238E27FC236}">
                <a16:creationId xmlns:a16="http://schemas.microsoft.com/office/drawing/2014/main" id="{98142891-4E52-0BED-43C2-3EB58D71DCE3}"/>
              </a:ext>
            </a:extLst>
          </p:cNvPr>
          <p:cNvSpPr txBox="1"/>
          <p:nvPr/>
        </p:nvSpPr>
        <p:spPr>
          <a:xfrm>
            <a:off x="7576457" y="1513114"/>
            <a:ext cx="3984172" cy="646331"/>
          </a:xfrm>
          <a:prstGeom prst="rect">
            <a:avLst/>
          </a:prstGeom>
          <a:noFill/>
        </p:spPr>
        <p:txBody>
          <a:bodyPr wrap="square" rtlCol="0">
            <a:spAutoFit/>
          </a:bodyPr>
          <a:lstStyle/>
          <a:p>
            <a:r>
              <a:rPr lang="en-US" dirty="0"/>
              <a:t>Price of diesel cars is higher(by more than 1 lakh) than other fuel cars.</a:t>
            </a:r>
          </a:p>
        </p:txBody>
      </p:sp>
    </p:spTree>
    <p:extLst>
      <p:ext uri="{BB962C8B-B14F-4D97-AF65-F5344CB8AC3E}">
        <p14:creationId xmlns:p14="http://schemas.microsoft.com/office/powerpoint/2010/main" val="206946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75B5-4DC8-355C-4EA0-5119FED9DF71}"/>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49C08063-6A80-AD53-5E2B-2C2602BF8679}"/>
              </a:ext>
            </a:extLst>
          </p:cNvPr>
          <p:cNvSpPr>
            <a:spLocks noGrp="1"/>
          </p:cNvSpPr>
          <p:nvPr>
            <p:ph idx="1"/>
          </p:nvPr>
        </p:nvSpPr>
        <p:spPr>
          <a:xfrm>
            <a:off x="838200" y="1393371"/>
            <a:ext cx="10515600" cy="4783592"/>
          </a:xfrm>
        </p:spPr>
        <p:txBody>
          <a:bodyPr>
            <a:normAutofit/>
          </a:bodyPr>
          <a:lstStyle/>
          <a:p>
            <a:pPr marL="0" indent="0">
              <a:buNone/>
            </a:pPr>
            <a:r>
              <a:rPr lang="en-US" dirty="0"/>
              <a:t>1. To understand the dataset using Excel</a:t>
            </a:r>
          </a:p>
          <a:p>
            <a:pPr marL="0" indent="0">
              <a:buNone/>
            </a:pPr>
            <a:r>
              <a:rPr lang="en-US" dirty="0"/>
              <a:t>2. Data Preprocessing</a:t>
            </a:r>
          </a:p>
          <a:p>
            <a:pPr marL="0" indent="0">
              <a:buNone/>
            </a:pPr>
            <a:r>
              <a:rPr lang="en-US" dirty="0"/>
              <a:t>3. EDA using python</a:t>
            </a:r>
          </a:p>
          <a:p>
            <a:pPr marL="0" indent="0">
              <a:buNone/>
            </a:pPr>
            <a:r>
              <a:rPr lang="en-US" dirty="0"/>
              <a:t>4. Outlier Treatment</a:t>
            </a:r>
          </a:p>
          <a:p>
            <a:pPr marL="0" indent="0">
              <a:buNone/>
            </a:pPr>
            <a:r>
              <a:rPr lang="en-US" dirty="0"/>
              <a:t>5. One Hot Encoding</a:t>
            </a:r>
          </a:p>
          <a:p>
            <a:pPr marL="0" indent="0">
              <a:buNone/>
            </a:pPr>
            <a:r>
              <a:rPr lang="en-US" dirty="0"/>
              <a:t>6. Split data into </a:t>
            </a:r>
            <a:r>
              <a:rPr lang="en-US" dirty="0" err="1"/>
              <a:t>X,y</a:t>
            </a:r>
            <a:endParaRPr lang="en-US" dirty="0"/>
          </a:p>
          <a:p>
            <a:pPr marL="0" indent="0">
              <a:buNone/>
            </a:pPr>
            <a:r>
              <a:rPr lang="en-US" dirty="0"/>
              <a:t>7. Choose Train and Test datasets</a:t>
            </a:r>
          </a:p>
          <a:p>
            <a:pPr marL="0" indent="0">
              <a:buNone/>
            </a:pPr>
            <a:r>
              <a:rPr lang="en-US" dirty="0"/>
              <a:t>8. Apply various ML Regression Models</a:t>
            </a:r>
          </a:p>
          <a:p>
            <a:pPr marL="0" indent="0">
              <a:buNone/>
            </a:pPr>
            <a:r>
              <a:rPr lang="en-US" dirty="0"/>
              <a:t>9. Save the various models along with the best model</a:t>
            </a:r>
          </a:p>
        </p:txBody>
      </p:sp>
    </p:spTree>
    <p:extLst>
      <p:ext uri="{BB962C8B-B14F-4D97-AF65-F5344CB8AC3E}">
        <p14:creationId xmlns:p14="http://schemas.microsoft.com/office/powerpoint/2010/main" val="1014371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4AC8-5072-3C0D-A7F2-615456B0FB63}"/>
              </a:ext>
            </a:extLst>
          </p:cNvPr>
          <p:cNvSpPr>
            <a:spLocks noGrp="1"/>
          </p:cNvSpPr>
          <p:nvPr>
            <p:ph type="title"/>
          </p:nvPr>
        </p:nvSpPr>
        <p:spPr/>
        <p:txBody>
          <a:bodyPr/>
          <a:lstStyle/>
          <a:p>
            <a:r>
              <a:rPr lang="en-US" dirty="0"/>
              <a:t>Boxplot of owner vs selling price</a:t>
            </a:r>
          </a:p>
        </p:txBody>
      </p:sp>
      <p:pic>
        <p:nvPicPr>
          <p:cNvPr id="5" name="Picture 4">
            <a:extLst>
              <a:ext uri="{FF2B5EF4-FFF2-40B4-BE49-F238E27FC236}">
                <a16:creationId xmlns:a16="http://schemas.microsoft.com/office/drawing/2014/main" id="{57F4D354-117F-97C3-B6A1-A63281A8A36A}"/>
              </a:ext>
            </a:extLst>
          </p:cNvPr>
          <p:cNvPicPr>
            <a:picLocks noChangeAspect="1"/>
          </p:cNvPicPr>
          <p:nvPr/>
        </p:nvPicPr>
        <p:blipFill>
          <a:blip r:embed="rId2"/>
          <a:stretch>
            <a:fillRect/>
          </a:stretch>
        </p:blipFill>
        <p:spPr>
          <a:xfrm>
            <a:off x="838200" y="1839568"/>
            <a:ext cx="8249801" cy="1676634"/>
          </a:xfrm>
          <a:prstGeom prst="rect">
            <a:avLst/>
          </a:prstGeom>
        </p:spPr>
      </p:pic>
    </p:spTree>
    <p:extLst>
      <p:ext uri="{BB962C8B-B14F-4D97-AF65-F5344CB8AC3E}">
        <p14:creationId xmlns:p14="http://schemas.microsoft.com/office/powerpoint/2010/main" val="3742488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1D10-9F71-E794-9E19-9BCD76934667}"/>
              </a:ext>
            </a:extLst>
          </p:cNvPr>
          <p:cNvSpPr>
            <a:spLocks noGrp="1"/>
          </p:cNvSpPr>
          <p:nvPr>
            <p:ph type="title"/>
          </p:nvPr>
        </p:nvSpPr>
        <p:spPr/>
        <p:txBody>
          <a:bodyPr/>
          <a:lstStyle/>
          <a:p>
            <a:r>
              <a:rPr lang="en-US" dirty="0"/>
              <a:t>Boxplot of owner vs selling price</a:t>
            </a:r>
          </a:p>
        </p:txBody>
      </p:sp>
      <p:pic>
        <p:nvPicPr>
          <p:cNvPr id="5" name="Picture 4">
            <a:extLst>
              <a:ext uri="{FF2B5EF4-FFF2-40B4-BE49-F238E27FC236}">
                <a16:creationId xmlns:a16="http://schemas.microsoft.com/office/drawing/2014/main" id="{BF2027EF-A8FC-668F-DA79-E819F4F5C60D}"/>
              </a:ext>
            </a:extLst>
          </p:cNvPr>
          <p:cNvPicPr>
            <a:picLocks noChangeAspect="1"/>
          </p:cNvPicPr>
          <p:nvPr/>
        </p:nvPicPr>
        <p:blipFill>
          <a:blip r:embed="rId2"/>
          <a:stretch>
            <a:fillRect/>
          </a:stretch>
        </p:blipFill>
        <p:spPr>
          <a:xfrm>
            <a:off x="431975" y="1343932"/>
            <a:ext cx="5032654" cy="5349962"/>
          </a:xfrm>
          <a:prstGeom prst="rect">
            <a:avLst/>
          </a:prstGeom>
        </p:spPr>
      </p:pic>
      <p:sp>
        <p:nvSpPr>
          <p:cNvPr id="6" name="TextBox 5">
            <a:extLst>
              <a:ext uri="{FF2B5EF4-FFF2-40B4-BE49-F238E27FC236}">
                <a16:creationId xmlns:a16="http://schemas.microsoft.com/office/drawing/2014/main" id="{EADD571C-2603-2E9F-CFAB-88A8CE9BAE71}"/>
              </a:ext>
            </a:extLst>
          </p:cNvPr>
          <p:cNvSpPr txBox="1"/>
          <p:nvPr/>
        </p:nvSpPr>
        <p:spPr>
          <a:xfrm>
            <a:off x="6640286" y="1567543"/>
            <a:ext cx="4223657" cy="923330"/>
          </a:xfrm>
          <a:prstGeom prst="rect">
            <a:avLst/>
          </a:prstGeom>
          <a:noFill/>
        </p:spPr>
        <p:txBody>
          <a:bodyPr wrap="square" rtlCol="0">
            <a:spAutoFit/>
          </a:bodyPr>
          <a:lstStyle/>
          <a:p>
            <a:r>
              <a:rPr lang="en-US" dirty="0"/>
              <a:t>The cars owned by First Owner are more expensive(about 1-2 lakhs) then the cars owned by Second owner.</a:t>
            </a:r>
          </a:p>
        </p:txBody>
      </p:sp>
    </p:spTree>
    <p:extLst>
      <p:ext uri="{BB962C8B-B14F-4D97-AF65-F5344CB8AC3E}">
        <p14:creationId xmlns:p14="http://schemas.microsoft.com/office/powerpoint/2010/main" val="304118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F271-CD00-4979-089F-4CE36B81EF2B}"/>
              </a:ext>
            </a:extLst>
          </p:cNvPr>
          <p:cNvSpPr>
            <a:spLocks noGrp="1"/>
          </p:cNvSpPr>
          <p:nvPr>
            <p:ph type="title"/>
          </p:nvPr>
        </p:nvSpPr>
        <p:spPr/>
        <p:txBody>
          <a:bodyPr/>
          <a:lstStyle/>
          <a:p>
            <a:r>
              <a:rPr lang="en-US" dirty="0"/>
              <a:t>Boxplot of seller type vs selling price</a:t>
            </a:r>
          </a:p>
        </p:txBody>
      </p:sp>
      <p:pic>
        <p:nvPicPr>
          <p:cNvPr id="5" name="Picture 4">
            <a:extLst>
              <a:ext uri="{FF2B5EF4-FFF2-40B4-BE49-F238E27FC236}">
                <a16:creationId xmlns:a16="http://schemas.microsoft.com/office/drawing/2014/main" id="{AF2E1671-AEBF-BF90-9AD6-E7A6D54D4E59}"/>
              </a:ext>
            </a:extLst>
          </p:cNvPr>
          <p:cNvPicPr>
            <a:picLocks noChangeAspect="1"/>
          </p:cNvPicPr>
          <p:nvPr/>
        </p:nvPicPr>
        <p:blipFill>
          <a:blip r:embed="rId2"/>
          <a:stretch>
            <a:fillRect/>
          </a:stretch>
        </p:blipFill>
        <p:spPr>
          <a:xfrm>
            <a:off x="1066300" y="1968869"/>
            <a:ext cx="7163800" cy="1200318"/>
          </a:xfrm>
          <a:prstGeom prst="rect">
            <a:avLst/>
          </a:prstGeom>
        </p:spPr>
      </p:pic>
    </p:spTree>
    <p:extLst>
      <p:ext uri="{BB962C8B-B14F-4D97-AF65-F5344CB8AC3E}">
        <p14:creationId xmlns:p14="http://schemas.microsoft.com/office/powerpoint/2010/main" val="1973162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75F0-DC38-D63F-96D4-1F9606A22DDD}"/>
              </a:ext>
            </a:extLst>
          </p:cNvPr>
          <p:cNvSpPr>
            <a:spLocks noGrp="1"/>
          </p:cNvSpPr>
          <p:nvPr>
            <p:ph type="title"/>
          </p:nvPr>
        </p:nvSpPr>
        <p:spPr/>
        <p:txBody>
          <a:bodyPr/>
          <a:lstStyle/>
          <a:p>
            <a:r>
              <a:rPr lang="en-US" dirty="0"/>
              <a:t>Boxplot of seller type vs selling price</a:t>
            </a:r>
          </a:p>
        </p:txBody>
      </p:sp>
      <p:pic>
        <p:nvPicPr>
          <p:cNvPr id="5" name="Picture 4">
            <a:extLst>
              <a:ext uri="{FF2B5EF4-FFF2-40B4-BE49-F238E27FC236}">
                <a16:creationId xmlns:a16="http://schemas.microsoft.com/office/drawing/2014/main" id="{FBF01DC3-FF7D-97DC-07F5-FAB4CFD5FE49}"/>
              </a:ext>
            </a:extLst>
          </p:cNvPr>
          <p:cNvPicPr>
            <a:picLocks noChangeAspect="1"/>
          </p:cNvPicPr>
          <p:nvPr/>
        </p:nvPicPr>
        <p:blipFill>
          <a:blip r:embed="rId2"/>
          <a:stretch>
            <a:fillRect/>
          </a:stretch>
        </p:blipFill>
        <p:spPr>
          <a:xfrm>
            <a:off x="141742" y="1364431"/>
            <a:ext cx="6487430" cy="5239481"/>
          </a:xfrm>
          <a:prstGeom prst="rect">
            <a:avLst/>
          </a:prstGeom>
        </p:spPr>
      </p:pic>
      <p:sp>
        <p:nvSpPr>
          <p:cNvPr id="6" name="TextBox 5">
            <a:extLst>
              <a:ext uri="{FF2B5EF4-FFF2-40B4-BE49-F238E27FC236}">
                <a16:creationId xmlns:a16="http://schemas.microsoft.com/office/drawing/2014/main" id="{38BCD003-CC60-0665-55CE-29F268B68ACB}"/>
              </a:ext>
            </a:extLst>
          </p:cNvPr>
          <p:cNvSpPr txBox="1"/>
          <p:nvPr/>
        </p:nvSpPr>
        <p:spPr>
          <a:xfrm>
            <a:off x="7500257" y="1690688"/>
            <a:ext cx="3853543" cy="1200329"/>
          </a:xfrm>
          <a:prstGeom prst="rect">
            <a:avLst/>
          </a:prstGeom>
          <a:noFill/>
        </p:spPr>
        <p:txBody>
          <a:bodyPr wrap="square" rtlCol="0">
            <a:spAutoFit/>
          </a:bodyPr>
          <a:lstStyle/>
          <a:p>
            <a:r>
              <a:rPr lang="en-US" dirty="0"/>
              <a:t>It is observed that cars sold by dealers have price greater(about1-2 lakhs) then individuals. Trustmark dealer’s cars are priced even greater.</a:t>
            </a:r>
          </a:p>
        </p:txBody>
      </p:sp>
    </p:spTree>
    <p:extLst>
      <p:ext uri="{BB962C8B-B14F-4D97-AF65-F5344CB8AC3E}">
        <p14:creationId xmlns:p14="http://schemas.microsoft.com/office/powerpoint/2010/main" val="1045727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2FF9-DDDA-9CE3-1EF6-F7D341D6DBE2}"/>
              </a:ext>
            </a:extLst>
          </p:cNvPr>
          <p:cNvSpPr>
            <a:spLocks noGrp="1"/>
          </p:cNvSpPr>
          <p:nvPr>
            <p:ph type="title"/>
          </p:nvPr>
        </p:nvSpPr>
        <p:spPr/>
        <p:txBody>
          <a:bodyPr/>
          <a:lstStyle/>
          <a:p>
            <a:r>
              <a:rPr lang="en-US" dirty="0"/>
              <a:t>Mean and std of selling price of each brand</a:t>
            </a:r>
          </a:p>
        </p:txBody>
      </p:sp>
      <p:pic>
        <p:nvPicPr>
          <p:cNvPr id="5" name="Picture 4">
            <a:extLst>
              <a:ext uri="{FF2B5EF4-FFF2-40B4-BE49-F238E27FC236}">
                <a16:creationId xmlns:a16="http://schemas.microsoft.com/office/drawing/2014/main" id="{B69D6CD2-0158-01BA-5C19-5112CA99F485}"/>
              </a:ext>
            </a:extLst>
          </p:cNvPr>
          <p:cNvPicPr>
            <a:picLocks noChangeAspect="1"/>
          </p:cNvPicPr>
          <p:nvPr/>
        </p:nvPicPr>
        <p:blipFill>
          <a:blip r:embed="rId2"/>
          <a:stretch>
            <a:fillRect/>
          </a:stretch>
        </p:blipFill>
        <p:spPr>
          <a:xfrm>
            <a:off x="314899" y="1850423"/>
            <a:ext cx="11279174" cy="2133898"/>
          </a:xfrm>
          <a:prstGeom prst="rect">
            <a:avLst/>
          </a:prstGeom>
        </p:spPr>
      </p:pic>
    </p:spTree>
    <p:extLst>
      <p:ext uri="{BB962C8B-B14F-4D97-AF65-F5344CB8AC3E}">
        <p14:creationId xmlns:p14="http://schemas.microsoft.com/office/powerpoint/2010/main" val="3747068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2186-1351-EF30-95EE-E1F49F30E5BD}"/>
              </a:ext>
            </a:extLst>
          </p:cNvPr>
          <p:cNvSpPr>
            <a:spLocks noGrp="1"/>
          </p:cNvSpPr>
          <p:nvPr>
            <p:ph type="title"/>
          </p:nvPr>
        </p:nvSpPr>
        <p:spPr/>
        <p:txBody>
          <a:bodyPr/>
          <a:lstStyle/>
          <a:p>
            <a:r>
              <a:rPr lang="en-US" dirty="0"/>
              <a:t>Mean and std of selling price for each brand</a:t>
            </a:r>
          </a:p>
        </p:txBody>
      </p:sp>
      <p:pic>
        <p:nvPicPr>
          <p:cNvPr id="5" name="Picture 4">
            <a:extLst>
              <a:ext uri="{FF2B5EF4-FFF2-40B4-BE49-F238E27FC236}">
                <a16:creationId xmlns:a16="http://schemas.microsoft.com/office/drawing/2014/main" id="{80781D00-C652-BA2C-F8E5-63025391A36E}"/>
              </a:ext>
            </a:extLst>
          </p:cNvPr>
          <p:cNvPicPr>
            <a:picLocks noChangeAspect="1"/>
          </p:cNvPicPr>
          <p:nvPr/>
        </p:nvPicPr>
        <p:blipFill>
          <a:blip r:embed="rId2"/>
          <a:stretch>
            <a:fillRect/>
          </a:stretch>
        </p:blipFill>
        <p:spPr>
          <a:xfrm>
            <a:off x="1096227" y="1587636"/>
            <a:ext cx="7278116" cy="4553585"/>
          </a:xfrm>
          <a:prstGeom prst="rect">
            <a:avLst/>
          </a:prstGeom>
        </p:spPr>
      </p:pic>
      <p:sp>
        <p:nvSpPr>
          <p:cNvPr id="6" name="TextBox 5">
            <a:extLst>
              <a:ext uri="{FF2B5EF4-FFF2-40B4-BE49-F238E27FC236}">
                <a16:creationId xmlns:a16="http://schemas.microsoft.com/office/drawing/2014/main" id="{7C918D02-CBF3-9497-39CF-FD15C72621FC}"/>
              </a:ext>
            </a:extLst>
          </p:cNvPr>
          <p:cNvSpPr txBox="1"/>
          <p:nvPr/>
        </p:nvSpPr>
        <p:spPr>
          <a:xfrm>
            <a:off x="8828314" y="1690688"/>
            <a:ext cx="2525486" cy="1477328"/>
          </a:xfrm>
          <a:prstGeom prst="rect">
            <a:avLst/>
          </a:prstGeom>
          <a:noFill/>
        </p:spPr>
        <p:txBody>
          <a:bodyPr wrap="square" rtlCol="0">
            <a:spAutoFit/>
          </a:bodyPr>
          <a:lstStyle/>
          <a:p>
            <a:r>
              <a:rPr lang="en-US" dirty="0"/>
              <a:t>The std is high for example for Maruti brand for which there are significant number of cars(above 1000)</a:t>
            </a:r>
          </a:p>
        </p:txBody>
      </p:sp>
    </p:spTree>
    <p:extLst>
      <p:ext uri="{BB962C8B-B14F-4D97-AF65-F5344CB8AC3E}">
        <p14:creationId xmlns:p14="http://schemas.microsoft.com/office/powerpoint/2010/main" val="56983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4E12-C891-D8F9-ADBB-4FDFC4D6D5A7}"/>
              </a:ext>
            </a:extLst>
          </p:cNvPr>
          <p:cNvSpPr>
            <a:spLocks noGrp="1"/>
          </p:cNvSpPr>
          <p:nvPr>
            <p:ph type="title"/>
          </p:nvPr>
        </p:nvSpPr>
        <p:spPr>
          <a:xfrm>
            <a:off x="838200" y="125640"/>
            <a:ext cx="10515600" cy="1325563"/>
          </a:xfrm>
        </p:spPr>
        <p:txBody>
          <a:bodyPr/>
          <a:lstStyle/>
          <a:p>
            <a:r>
              <a:rPr lang="en-US" dirty="0"/>
              <a:t>Mean and std of selling price for each brand</a:t>
            </a:r>
          </a:p>
        </p:txBody>
      </p:sp>
      <p:pic>
        <p:nvPicPr>
          <p:cNvPr id="5" name="Picture 4">
            <a:extLst>
              <a:ext uri="{FF2B5EF4-FFF2-40B4-BE49-F238E27FC236}">
                <a16:creationId xmlns:a16="http://schemas.microsoft.com/office/drawing/2014/main" id="{0E82F9B9-AB2C-C8D1-E84F-F6D5D9A9E470}"/>
              </a:ext>
            </a:extLst>
          </p:cNvPr>
          <p:cNvPicPr>
            <a:picLocks noChangeAspect="1"/>
          </p:cNvPicPr>
          <p:nvPr/>
        </p:nvPicPr>
        <p:blipFill>
          <a:blip r:embed="rId2"/>
          <a:stretch>
            <a:fillRect/>
          </a:stretch>
        </p:blipFill>
        <p:spPr>
          <a:xfrm>
            <a:off x="685354" y="1167051"/>
            <a:ext cx="5486846" cy="5429692"/>
          </a:xfrm>
          <a:prstGeom prst="rect">
            <a:avLst/>
          </a:prstGeom>
        </p:spPr>
      </p:pic>
      <p:sp>
        <p:nvSpPr>
          <p:cNvPr id="6" name="TextBox 5">
            <a:extLst>
              <a:ext uri="{FF2B5EF4-FFF2-40B4-BE49-F238E27FC236}">
                <a16:creationId xmlns:a16="http://schemas.microsoft.com/office/drawing/2014/main" id="{A43E841E-1452-13C3-0DF8-2FF289F9E4FD}"/>
              </a:ext>
            </a:extLst>
          </p:cNvPr>
          <p:cNvSpPr txBox="1"/>
          <p:nvPr/>
        </p:nvSpPr>
        <p:spPr>
          <a:xfrm>
            <a:off x="6852492" y="1451203"/>
            <a:ext cx="3558448" cy="923330"/>
          </a:xfrm>
          <a:prstGeom prst="rect">
            <a:avLst/>
          </a:prstGeom>
          <a:noFill/>
        </p:spPr>
        <p:txBody>
          <a:bodyPr wrap="square" rtlCol="0">
            <a:spAutoFit/>
          </a:bodyPr>
          <a:lstStyle/>
          <a:p>
            <a:r>
              <a:rPr lang="en-US" dirty="0"/>
              <a:t>For top brand Maruti the std is around 2.2 lakhs suggesting a huge variation in prices. </a:t>
            </a:r>
          </a:p>
        </p:txBody>
      </p:sp>
    </p:spTree>
    <p:extLst>
      <p:ext uri="{BB962C8B-B14F-4D97-AF65-F5344CB8AC3E}">
        <p14:creationId xmlns:p14="http://schemas.microsoft.com/office/powerpoint/2010/main" val="3574246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AEAE-8764-005A-9BE8-592CDFE6011E}"/>
              </a:ext>
            </a:extLst>
          </p:cNvPr>
          <p:cNvSpPr>
            <a:spLocks noGrp="1"/>
          </p:cNvSpPr>
          <p:nvPr>
            <p:ph type="title"/>
          </p:nvPr>
        </p:nvSpPr>
        <p:spPr>
          <a:xfrm>
            <a:off x="378246" y="221906"/>
            <a:ext cx="11435508" cy="1325563"/>
          </a:xfrm>
        </p:spPr>
        <p:txBody>
          <a:bodyPr/>
          <a:lstStyle/>
          <a:p>
            <a:r>
              <a:rPr lang="en-US" dirty="0" err="1"/>
              <a:t>Jointplot</a:t>
            </a:r>
            <a:r>
              <a:rPr lang="en-US" dirty="0"/>
              <a:t> of selling price vs year for brand Maruti</a:t>
            </a:r>
          </a:p>
        </p:txBody>
      </p:sp>
      <p:pic>
        <p:nvPicPr>
          <p:cNvPr id="7" name="Picture 6">
            <a:extLst>
              <a:ext uri="{FF2B5EF4-FFF2-40B4-BE49-F238E27FC236}">
                <a16:creationId xmlns:a16="http://schemas.microsoft.com/office/drawing/2014/main" id="{CC8A1E64-2B8E-94D1-B9C0-A6467A175635}"/>
              </a:ext>
            </a:extLst>
          </p:cNvPr>
          <p:cNvPicPr>
            <a:picLocks noChangeAspect="1"/>
          </p:cNvPicPr>
          <p:nvPr/>
        </p:nvPicPr>
        <p:blipFill>
          <a:blip r:embed="rId2"/>
          <a:stretch>
            <a:fillRect/>
          </a:stretch>
        </p:blipFill>
        <p:spPr>
          <a:xfrm>
            <a:off x="1394756" y="2595446"/>
            <a:ext cx="9402487" cy="1667108"/>
          </a:xfrm>
          <a:prstGeom prst="rect">
            <a:avLst/>
          </a:prstGeom>
        </p:spPr>
      </p:pic>
    </p:spTree>
    <p:extLst>
      <p:ext uri="{BB962C8B-B14F-4D97-AF65-F5344CB8AC3E}">
        <p14:creationId xmlns:p14="http://schemas.microsoft.com/office/powerpoint/2010/main" val="32753292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B405-F3AD-A90A-38E0-5614D2FAF36A}"/>
              </a:ext>
            </a:extLst>
          </p:cNvPr>
          <p:cNvSpPr>
            <a:spLocks noGrp="1"/>
          </p:cNvSpPr>
          <p:nvPr>
            <p:ph type="title"/>
          </p:nvPr>
        </p:nvSpPr>
        <p:spPr>
          <a:xfrm>
            <a:off x="198304" y="365125"/>
            <a:ext cx="11633812" cy="1325563"/>
          </a:xfrm>
        </p:spPr>
        <p:txBody>
          <a:bodyPr/>
          <a:lstStyle/>
          <a:p>
            <a:r>
              <a:rPr lang="en-US" dirty="0" err="1"/>
              <a:t>Jointplot</a:t>
            </a:r>
            <a:r>
              <a:rPr lang="en-US" dirty="0"/>
              <a:t> of selling price vs year for brand Maruti</a:t>
            </a:r>
          </a:p>
        </p:txBody>
      </p:sp>
      <p:sp>
        <p:nvSpPr>
          <p:cNvPr id="6" name="TextBox 5">
            <a:extLst>
              <a:ext uri="{FF2B5EF4-FFF2-40B4-BE49-F238E27FC236}">
                <a16:creationId xmlns:a16="http://schemas.microsoft.com/office/drawing/2014/main" id="{B93F2518-E766-45C8-A68C-ED498AEDD926}"/>
              </a:ext>
            </a:extLst>
          </p:cNvPr>
          <p:cNvSpPr txBox="1"/>
          <p:nvPr/>
        </p:nvSpPr>
        <p:spPr>
          <a:xfrm>
            <a:off x="7932145" y="1892147"/>
            <a:ext cx="2853368" cy="1200329"/>
          </a:xfrm>
          <a:prstGeom prst="rect">
            <a:avLst/>
          </a:prstGeom>
          <a:noFill/>
        </p:spPr>
        <p:txBody>
          <a:bodyPr wrap="square" rtlCol="0">
            <a:spAutoFit/>
          </a:bodyPr>
          <a:lstStyle/>
          <a:p>
            <a:r>
              <a:rPr lang="en-US" dirty="0"/>
              <a:t>The selling price of each car varies between 1 lakh and 10 lakh even for recent models(2019). </a:t>
            </a:r>
          </a:p>
        </p:txBody>
      </p:sp>
      <p:pic>
        <p:nvPicPr>
          <p:cNvPr id="8" name="Picture 7">
            <a:extLst>
              <a:ext uri="{FF2B5EF4-FFF2-40B4-BE49-F238E27FC236}">
                <a16:creationId xmlns:a16="http://schemas.microsoft.com/office/drawing/2014/main" id="{0D30884A-74E8-65FA-54DB-7B55DCD7A627}"/>
              </a:ext>
            </a:extLst>
          </p:cNvPr>
          <p:cNvPicPr>
            <a:picLocks noChangeAspect="1"/>
          </p:cNvPicPr>
          <p:nvPr/>
        </p:nvPicPr>
        <p:blipFill>
          <a:blip r:embed="rId2"/>
          <a:stretch>
            <a:fillRect/>
          </a:stretch>
        </p:blipFill>
        <p:spPr>
          <a:xfrm>
            <a:off x="198304" y="1261431"/>
            <a:ext cx="5696370" cy="5596569"/>
          </a:xfrm>
          <a:prstGeom prst="rect">
            <a:avLst/>
          </a:prstGeom>
        </p:spPr>
      </p:pic>
    </p:spTree>
    <p:extLst>
      <p:ext uri="{BB962C8B-B14F-4D97-AF65-F5344CB8AC3E}">
        <p14:creationId xmlns:p14="http://schemas.microsoft.com/office/powerpoint/2010/main" val="2311929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7D11-D2FC-EDC1-824D-D63C0B403257}"/>
              </a:ext>
            </a:extLst>
          </p:cNvPr>
          <p:cNvSpPr>
            <a:spLocks noGrp="1"/>
          </p:cNvSpPr>
          <p:nvPr>
            <p:ph type="title"/>
          </p:nvPr>
        </p:nvSpPr>
        <p:spPr/>
        <p:txBody>
          <a:bodyPr/>
          <a:lstStyle/>
          <a:p>
            <a:r>
              <a:rPr lang="en-US" dirty="0"/>
              <a:t>KDE Plot for selling price for brand Maruti</a:t>
            </a:r>
          </a:p>
        </p:txBody>
      </p:sp>
      <p:pic>
        <p:nvPicPr>
          <p:cNvPr id="5" name="Picture 4">
            <a:extLst>
              <a:ext uri="{FF2B5EF4-FFF2-40B4-BE49-F238E27FC236}">
                <a16:creationId xmlns:a16="http://schemas.microsoft.com/office/drawing/2014/main" id="{0A6E52B0-ECC1-0951-C1C9-1F0A0DA6EA6C}"/>
              </a:ext>
            </a:extLst>
          </p:cNvPr>
          <p:cNvPicPr>
            <a:picLocks noChangeAspect="1"/>
          </p:cNvPicPr>
          <p:nvPr/>
        </p:nvPicPr>
        <p:blipFill>
          <a:blip r:embed="rId2"/>
          <a:stretch>
            <a:fillRect/>
          </a:stretch>
        </p:blipFill>
        <p:spPr>
          <a:xfrm>
            <a:off x="980845" y="1963304"/>
            <a:ext cx="9040487" cy="1543265"/>
          </a:xfrm>
          <a:prstGeom prst="rect">
            <a:avLst/>
          </a:prstGeom>
        </p:spPr>
      </p:pic>
    </p:spTree>
    <p:extLst>
      <p:ext uri="{BB962C8B-B14F-4D97-AF65-F5344CB8AC3E}">
        <p14:creationId xmlns:p14="http://schemas.microsoft.com/office/powerpoint/2010/main" val="249568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4DD5B-1B0B-065F-7CAB-264FC0B2E547}"/>
              </a:ext>
            </a:extLst>
          </p:cNvPr>
          <p:cNvSpPr>
            <a:spLocks noGrp="1"/>
          </p:cNvSpPr>
          <p:nvPr>
            <p:ph idx="1"/>
          </p:nvPr>
        </p:nvSpPr>
        <p:spPr/>
        <p:txBody>
          <a:bodyPr/>
          <a:lstStyle/>
          <a:p>
            <a:pPr marL="0" indent="0">
              <a:buNone/>
            </a:pPr>
            <a:r>
              <a:rPr lang="en-US" dirty="0"/>
              <a:t>10. Sample 20 datapoints and store in sample.csv file</a:t>
            </a:r>
          </a:p>
          <a:p>
            <a:pPr marL="0" indent="0">
              <a:buNone/>
            </a:pPr>
            <a:r>
              <a:rPr lang="en-US" dirty="0"/>
              <a:t>11. Load the best model and perform prediction on sample dataset</a:t>
            </a:r>
          </a:p>
          <a:p>
            <a:pPr marL="0" indent="0">
              <a:buNone/>
            </a:pPr>
            <a:r>
              <a:rPr lang="en-US" dirty="0"/>
              <a:t>12. Create app.py file,requirements.txt</a:t>
            </a:r>
          </a:p>
          <a:p>
            <a:pPr marL="0" indent="0">
              <a:buNone/>
            </a:pPr>
            <a:r>
              <a:rPr lang="en-US" dirty="0"/>
              <a:t>13. Upload the app.py, requirements.txt, pickle files to </a:t>
            </a:r>
            <a:r>
              <a:rPr lang="en-US" dirty="0" err="1"/>
              <a:t>github</a:t>
            </a:r>
            <a:r>
              <a:rPr lang="en-US" dirty="0"/>
              <a:t> repo</a:t>
            </a:r>
          </a:p>
          <a:p>
            <a:pPr marL="0" indent="0">
              <a:buNone/>
            </a:pPr>
            <a:r>
              <a:rPr lang="en-US" dirty="0"/>
              <a:t>14. Deploy on </a:t>
            </a:r>
            <a:r>
              <a:rPr lang="en-US" dirty="0" err="1"/>
              <a:t>streamlit</a:t>
            </a:r>
            <a:r>
              <a:rPr lang="en-US" dirty="0"/>
              <a:t> cloud </a:t>
            </a:r>
          </a:p>
        </p:txBody>
      </p:sp>
    </p:spTree>
    <p:extLst>
      <p:ext uri="{BB962C8B-B14F-4D97-AF65-F5344CB8AC3E}">
        <p14:creationId xmlns:p14="http://schemas.microsoft.com/office/powerpoint/2010/main" val="2047993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84CF-5A86-66D2-3FD4-8AB33B5A306B}"/>
              </a:ext>
            </a:extLst>
          </p:cNvPr>
          <p:cNvSpPr>
            <a:spLocks noGrp="1"/>
          </p:cNvSpPr>
          <p:nvPr>
            <p:ph type="title"/>
          </p:nvPr>
        </p:nvSpPr>
        <p:spPr/>
        <p:txBody>
          <a:bodyPr/>
          <a:lstStyle/>
          <a:p>
            <a:r>
              <a:rPr lang="en-US" dirty="0"/>
              <a:t>KDE Plot for selling price for brand Maruti</a:t>
            </a:r>
          </a:p>
        </p:txBody>
      </p:sp>
      <p:pic>
        <p:nvPicPr>
          <p:cNvPr id="5" name="Picture 4">
            <a:extLst>
              <a:ext uri="{FF2B5EF4-FFF2-40B4-BE49-F238E27FC236}">
                <a16:creationId xmlns:a16="http://schemas.microsoft.com/office/drawing/2014/main" id="{E929A0E3-B975-1766-9B6E-C2837BC7DB38}"/>
              </a:ext>
            </a:extLst>
          </p:cNvPr>
          <p:cNvPicPr>
            <a:picLocks noChangeAspect="1"/>
          </p:cNvPicPr>
          <p:nvPr/>
        </p:nvPicPr>
        <p:blipFill>
          <a:blip r:embed="rId2"/>
          <a:stretch>
            <a:fillRect/>
          </a:stretch>
        </p:blipFill>
        <p:spPr>
          <a:xfrm>
            <a:off x="318730" y="1553934"/>
            <a:ext cx="6773220" cy="5182323"/>
          </a:xfrm>
          <a:prstGeom prst="rect">
            <a:avLst/>
          </a:prstGeom>
        </p:spPr>
      </p:pic>
      <p:sp>
        <p:nvSpPr>
          <p:cNvPr id="6" name="TextBox 5">
            <a:extLst>
              <a:ext uri="{FF2B5EF4-FFF2-40B4-BE49-F238E27FC236}">
                <a16:creationId xmlns:a16="http://schemas.microsoft.com/office/drawing/2014/main" id="{C53AC069-E094-B0B0-A4AC-A3329114246E}"/>
              </a:ext>
            </a:extLst>
          </p:cNvPr>
          <p:cNvSpPr txBox="1"/>
          <p:nvPr/>
        </p:nvSpPr>
        <p:spPr>
          <a:xfrm>
            <a:off x="7744858" y="1817783"/>
            <a:ext cx="3404212" cy="1200329"/>
          </a:xfrm>
          <a:prstGeom prst="rect">
            <a:avLst/>
          </a:prstGeom>
          <a:noFill/>
        </p:spPr>
        <p:txBody>
          <a:bodyPr wrap="square" rtlCol="0">
            <a:spAutoFit/>
          </a:bodyPr>
          <a:lstStyle/>
          <a:p>
            <a:r>
              <a:rPr lang="en-US" dirty="0"/>
              <a:t>It is seen that majority of the cars are between 0-4 lakhs and minority of cars are above 4 lakhs for brand Maruti.</a:t>
            </a:r>
          </a:p>
        </p:txBody>
      </p:sp>
    </p:spTree>
    <p:extLst>
      <p:ext uri="{BB962C8B-B14F-4D97-AF65-F5344CB8AC3E}">
        <p14:creationId xmlns:p14="http://schemas.microsoft.com/office/powerpoint/2010/main" val="1432296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C152-CD41-9346-DF6F-8DBDA4A9312B}"/>
              </a:ext>
            </a:extLst>
          </p:cNvPr>
          <p:cNvSpPr>
            <a:spLocks noGrp="1"/>
          </p:cNvSpPr>
          <p:nvPr>
            <p:ph type="title"/>
          </p:nvPr>
        </p:nvSpPr>
        <p:spPr/>
        <p:txBody>
          <a:bodyPr/>
          <a:lstStyle/>
          <a:p>
            <a:r>
              <a:rPr lang="en-US" dirty="0"/>
              <a:t>For particular car name scatterplot of selling price vs km driven</a:t>
            </a:r>
          </a:p>
        </p:txBody>
      </p:sp>
      <p:pic>
        <p:nvPicPr>
          <p:cNvPr id="5" name="Picture 4">
            <a:extLst>
              <a:ext uri="{FF2B5EF4-FFF2-40B4-BE49-F238E27FC236}">
                <a16:creationId xmlns:a16="http://schemas.microsoft.com/office/drawing/2014/main" id="{DB34699B-0B9A-B748-20C3-BFC8D2B7ABB9}"/>
              </a:ext>
            </a:extLst>
          </p:cNvPr>
          <p:cNvPicPr>
            <a:picLocks noChangeAspect="1"/>
          </p:cNvPicPr>
          <p:nvPr/>
        </p:nvPicPr>
        <p:blipFill>
          <a:blip r:embed="rId2"/>
          <a:stretch>
            <a:fillRect/>
          </a:stretch>
        </p:blipFill>
        <p:spPr>
          <a:xfrm>
            <a:off x="968597" y="2017806"/>
            <a:ext cx="8602275" cy="1676634"/>
          </a:xfrm>
          <a:prstGeom prst="rect">
            <a:avLst/>
          </a:prstGeom>
        </p:spPr>
      </p:pic>
    </p:spTree>
    <p:extLst>
      <p:ext uri="{BB962C8B-B14F-4D97-AF65-F5344CB8AC3E}">
        <p14:creationId xmlns:p14="http://schemas.microsoft.com/office/powerpoint/2010/main" val="13390147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6B13-7C9C-3ACF-A97B-8BB75FF9019B}"/>
              </a:ext>
            </a:extLst>
          </p:cNvPr>
          <p:cNvSpPr>
            <a:spLocks noGrp="1"/>
          </p:cNvSpPr>
          <p:nvPr>
            <p:ph type="title"/>
          </p:nvPr>
        </p:nvSpPr>
        <p:spPr/>
        <p:txBody>
          <a:bodyPr/>
          <a:lstStyle/>
          <a:p>
            <a:r>
              <a:rPr lang="en-US" dirty="0"/>
              <a:t>For particular car name scatterplot of selling price vs km driven</a:t>
            </a:r>
          </a:p>
        </p:txBody>
      </p:sp>
      <p:pic>
        <p:nvPicPr>
          <p:cNvPr id="5" name="Picture 4">
            <a:extLst>
              <a:ext uri="{FF2B5EF4-FFF2-40B4-BE49-F238E27FC236}">
                <a16:creationId xmlns:a16="http://schemas.microsoft.com/office/drawing/2014/main" id="{A71704E4-89A4-F338-8493-924B423C3E75}"/>
              </a:ext>
            </a:extLst>
          </p:cNvPr>
          <p:cNvPicPr>
            <a:picLocks noChangeAspect="1"/>
          </p:cNvPicPr>
          <p:nvPr/>
        </p:nvPicPr>
        <p:blipFill>
          <a:blip r:embed="rId2"/>
          <a:stretch>
            <a:fillRect/>
          </a:stretch>
        </p:blipFill>
        <p:spPr>
          <a:xfrm>
            <a:off x="586732" y="1690688"/>
            <a:ext cx="7030431" cy="5029902"/>
          </a:xfrm>
          <a:prstGeom prst="rect">
            <a:avLst/>
          </a:prstGeom>
        </p:spPr>
      </p:pic>
      <p:sp>
        <p:nvSpPr>
          <p:cNvPr id="6" name="TextBox 5">
            <a:extLst>
              <a:ext uri="{FF2B5EF4-FFF2-40B4-BE49-F238E27FC236}">
                <a16:creationId xmlns:a16="http://schemas.microsoft.com/office/drawing/2014/main" id="{AB7AAB9C-FA8E-CB07-81C0-F8FF08AF214A}"/>
              </a:ext>
            </a:extLst>
          </p:cNvPr>
          <p:cNvSpPr txBox="1"/>
          <p:nvPr/>
        </p:nvSpPr>
        <p:spPr>
          <a:xfrm>
            <a:off x="8119431" y="1828800"/>
            <a:ext cx="2655065" cy="1200329"/>
          </a:xfrm>
          <a:prstGeom prst="rect">
            <a:avLst/>
          </a:prstGeom>
          <a:noFill/>
        </p:spPr>
        <p:txBody>
          <a:bodyPr wrap="square" rtlCol="0">
            <a:spAutoFit/>
          </a:bodyPr>
          <a:lstStyle/>
          <a:p>
            <a:r>
              <a:rPr lang="en-US" dirty="0"/>
              <a:t>There is no relationship between selling price and km driven for particular car name</a:t>
            </a:r>
          </a:p>
        </p:txBody>
      </p:sp>
    </p:spTree>
    <p:extLst>
      <p:ext uri="{BB962C8B-B14F-4D97-AF65-F5344CB8AC3E}">
        <p14:creationId xmlns:p14="http://schemas.microsoft.com/office/powerpoint/2010/main" val="2000453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FAAA-104C-374B-8BD3-457B4882DFF6}"/>
              </a:ext>
            </a:extLst>
          </p:cNvPr>
          <p:cNvSpPr>
            <a:spLocks noGrp="1"/>
          </p:cNvSpPr>
          <p:nvPr>
            <p:ph type="title"/>
          </p:nvPr>
        </p:nvSpPr>
        <p:spPr/>
        <p:txBody>
          <a:bodyPr/>
          <a:lstStyle/>
          <a:p>
            <a:r>
              <a:rPr lang="en-US" dirty="0"/>
              <a:t>For particular car name scatterplot of selling price vs year</a:t>
            </a:r>
          </a:p>
        </p:txBody>
      </p:sp>
      <p:pic>
        <p:nvPicPr>
          <p:cNvPr id="5" name="Picture 4">
            <a:extLst>
              <a:ext uri="{FF2B5EF4-FFF2-40B4-BE49-F238E27FC236}">
                <a16:creationId xmlns:a16="http://schemas.microsoft.com/office/drawing/2014/main" id="{47C4E7C8-878C-CB8E-BCBE-79F4C4DD5F90}"/>
              </a:ext>
            </a:extLst>
          </p:cNvPr>
          <p:cNvPicPr>
            <a:picLocks noChangeAspect="1"/>
          </p:cNvPicPr>
          <p:nvPr/>
        </p:nvPicPr>
        <p:blipFill>
          <a:blip r:embed="rId2"/>
          <a:stretch>
            <a:fillRect/>
          </a:stretch>
        </p:blipFill>
        <p:spPr>
          <a:xfrm>
            <a:off x="921549" y="2106523"/>
            <a:ext cx="8564170" cy="1543265"/>
          </a:xfrm>
          <a:prstGeom prst="rect">
            <a:avLst/>
          </a:prstGeom>
        </p:spPr>
      </p:pic>
    </p:spTree>
    <p:extLst>
      <p:ext uri="{BB962C8B-B14F-4D97-AF65-F5344CB8AC3E}">
        <p14:creationId xmlns:p14="http://schemas.microsoft.com/office/powerpoint/2010/main" val="1290725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8928-9DBD-F520-95B4-3D5C34141BDB}"/>
              </a:ext>
            </a:extLst>
          </p:cNvPr>
          <p:cNvSpPr>
            <a:spLocks noGrp="1"/>
          </p:cNvSpPr>
          <p:nvPr>
            <p:ph type="title"/>
          </p:nvPr>
        </p:nvSpPr>
        <p:spPr/>
        <p:txBody>
          <a:bodyPr/>
          <a:lstStyle/>
          <a:p>
            <a:r>
              <a:rPr lang="en-US" dirty="0"/>
              <a:t>For particular car name scatterplot of selling price vs year</a:t>
            </a:r>
          </a:p>
        </p:txBody>
      </p:sp>
      <p:pic>
        <p:nvPicPr>
          <p:cNvPr id="5" name="Picture 4">
            <a:extLst>
              <a:ext uri="{FF2B5EF4-FFF2-40B4-BE49-F238E27FC236}">
                <a16:creationId xmlns:a16="http://schemas.microsoft.com/office/drawing/2014/main" id="{9ACC999A-6E25-81CE-5F0A-537DDC410E6C}"/>
              </a:ext>
            </a:extLst>
          </p:cNvPr>
          <p:cNvPicPr>
            <a:picLocks noChangeAspect="1"/>
          </p:cNvPicPr>
          <p:nvPr/>
        </p:nvPicPr>
        <p:blipFill>
          <a:blip r:embed="rId2"/>
          <a:stretch>
            <a:fillRect/>
          </a:stretch>
        </p:blipFill>
        <p:spPr>
          <a:xfrm>
            <a:off x="721298" y="1690688"/>
            <a:ext cx="6849431" cy="5020376"/>
          </a:xfrm>
          <a:prstGeom prst="rect">
            <a:avLst/>
          </a:prstGeom>
        </p:spPr>
      </p:pic>
      <p:sp>
        <p:nvSpPr>
          <p:cNvPr id="6" name="TextBox 5">
            <a:extLst>
              <a:ext uri="{FF2B5EF4-FFF2-40B4-BE49-F238E27FC236}">
                <a16:creationId xmlns:a16="http://schemas.microsoft.com/office/drawing/2014/main" id="{C0658B21-D067-8230-05BB-5945E75A8F97}"/>
              </a:ext>
            </a:extLst>
          </p:cNvPr>
          <p:cNvSpPr txBox="1"/>
          <p:nvPr/>
        </p:nvSpPr>
        <p:spPr>
          <a:xfrm>
            <a:off x="8086381" y="1690688"/>
            <a:ext cx="2754217" cy="2031325"/>
          </a:xfrm>
          <a:prstGeom prst="rect">
            <a:avLst/>
          </a:prstGeom>
          <a:noFill/>
        </p:spPr>
        <p:txBody>
          <a:bodyPr wrap="square" rtlCol="0">
            <a:spAutoFit/>
          </a:bodyPr>
          <a:lstStyle/>
          <a:p>
            <a:r>
              <a:rPr lang="en-US" dirty="0"/>
              <a:t>It seems the selling price increases with model year. However they seems to be variation in selling price for each year which can be attributed to other features.</a:t>
            </a:r>
          </a:p>
        </p:txBody>
      </p:sp>
    </p:spTree>
    <p:extLst>
      <p:ext uri="{BB962C8B-B14F-4D97-AF65-F5344CB8AC3E}">
        <p14:creationId xmlns:p14="http://schemas.microsoft.com/office/powerpoint/2010/main" val="3242289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24D5-069C-5F31-600B-B9DD3A7CE90C}"/>
              </a:ext>
            </a:extLst>
          </p:cNvPr>
          <p:cNvSpPr>
            <a:spLocks noGrp="1"/>
          </p:cNvSpPr>
          <p:nvPr>
            <p:ph type="title"/>
          </p:nvPr>
        </p:nvSpPr>
        <p:spPr/>
        <p:txBody>
          <a:bodyPr/>
          <a:lstStyle/>
          <a:p>
            <a:r>
              <a:rPr lang="en-US" dirty="0"/>
              <a:t>KDE Plot of different years for brand Maruti</a:t>
            </a:r>
          </a:p>
        </p:txBody>
      </p:sp>
      <p:pic>
        <p:nvPicPr>
          <p:cNvPr id="5" name="Picture 4">
            <a:extLst>
              <a:ext uri="{FF2B5EF4-FFF2-40B4-BE49-F238E27FC236}">
                <a16:creationId xmlns:a16="http://schemas.microsoft.com/office/drawing/2014/main" id="{285C465B-2911-62C2-24E6-E747A954E6E5}"/>
              </a:ext>
            </a:extLst>
          </p:cNvPr>
          <p:cNvPicPr>
            <a:picLocks noChangeAspect="1"/>
          </p:cNvPicPr>
          <p:nvPr/>
        </p:nvPicPr>
        <p:blipFill>
          <a:blip r:embed="rId2"/>
          <a:stretch>
            <a:fillRect/>
          </a:stretch>
        </p:blipFill>
        <p:spPr>
          <a:xfrm>
            <a:off x="999964" y="1947039"/>
            <a:ext cx="9707330" cy="2743583"/>
          </a:xfrm>
          <a:prstGeom prst="rect">
            <a:avLst/>
          </a:prstGeom>
        </p:spPr>
      </p:pic>
    </p:spTree>
    <p:extLst>
      <p:ext uri="{BB962C8B-B14F-4D97-AF65-F5344CB8AC3E}">
        <p14:creationId xmlns:p14="http://schemas.microsoft.com/office/powerpoint/2010/main" val="2343477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03AE-3A2C-F85E-91B3-AE3CC5DFB17D}"/>
              </a:ext>
            </a:extLst>
          </p:cNvPr>
          <p:cNvSpPr>
            <a:spLocks noGrp="1"/>
          </p:cNvSpPr>
          <p:nvPr>
            <p:ph type="title"/>
          </p:nvPr>
        </p:nvSpPr>
        <p:spPr/>
        <p:txBody>
          <a:bodyPr/>
          <a:lstStyle/>
          <a:p>
            <a:r>
              <a:rPr lang="en-US" dirty="0"/>
              <a:t>KDE Plot of different years for brand Maruti</a:t>
            </a:r>
          </a:p>
        </p:txBody>
      </p:sp>
      <p:pic>
        <p:nvPicPr>
          <p:cNvPr id="5" name="Picture 4">
            <a:extLst>
              <a:ext uri="{FF2B5EF4-FFF2-40B4-BE49-F238E27FC236}">
                <a16:creationId xmlns:a16="http://schemas.microsoft.com/office/drawing/2014/main" id="{5113FB16-03BC-C672-FC41-484850942C6E}"/>
              </a:ext>
            </a:extLst>
          </p:cNvPr>
          <p:cNvPicPr>
            <a:picLocks noChangeAspect="1"/>
          </p:cNvPicPr>
          <p:nvPr/>
        </p:nvPicPr>
        <p:blipFill>
          <a:blip r:embed="rId2"/>
          <a:stretch>
            <a:fillRect/>
          </a:stretch>
        </p:blipFill>
        <p:spPr>
          <a:xfrm>
            <a:off x="1288973" y="1517228"/>
            <a:ext cx="5024445" cy="5098402"/>
          </a:xfrm>
          <a:prstGeom prst="rect">
            <a:avLst/>
          </a:prstGeom>
        </p:spPr>
      </p:pic>
      <p:sp>
        <p:nvSpPr>
          <p:cNvPr id="6" name="TextBox 5">
            <a:extLst>
              <a:ext uri="{FF2B5EF4-FFF2-40B4-BE49-F238E27FC236}">
                <a16:creationId xmlns:a16="http://schemas.microsoft.com/office/drawing/2014/main" id="{B8CB78C9-CADC-1758-7633-809E2644B936}"/>
              </a:ext>
            </a:extLst>
          </p:cNvPr>
          <p:cNvSpPr txBox="1"/>
          <p:nvPr/>
        </p:nvSpPr>
        <p:spPr>
          <a:xfrm>
            <a:off x="7260116" y="1690688"/>
            <a:ext cx="3514380" cy="1200329"/>
          </a:xfrm>
          <a:prstGeom prst="rect">
            <a:avLst/>
          </a:prstGeom>
          <a:noFill/>
        </p:spPr>
        <p:txBody>
          <a:bodyPr wrap="square" rtlCol="0">
            <a:spAutoFit/>
          </a:bodyPr>
          <a:lstStyle/>
          <a:p>
            <a:r>
              <a:rPr lang="en-US" dirty="0"/>
              <a:t>Successive years have more cars shifting to the right side, but there are still some cars on the left side. </a:t>
            </a:r>
          </a:p>
        </p:txBody>
      </p:sp>
    </p:spTree>
    <p:extLst>
      <p:ext uri="{BB962C8B-B14F-4D97-AF65-F5344CB8AC3E}">
        <p14:creationId xmlns:p14="http://schemas.microsoft.com/office/powerpoint/2010/main" val="3382027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CAE39-04DA-A8E2-0C1A-227D97661E2B}"/>
              </a:ext>
            </a:extLst>
          </p:cNvPr>
          <p:cNvSpPr>
            <a:spLocks noGrp="1"/>
          </p:cNvSpPr>
          <p:nvPr>
            <p:ph type="ctrTitle"/>
          </p:nvPr>
        </p:nvSpPr>
        <p:spPr/>
        <p:txBody>
          <a:bodyPr/>
          <a:lstStyle/>
          <a:p>
            <a:r>
              <a:rPr lang="en-US" dirty="0"/>
              <a:t>Advanced EDA</a:t>
            </a:r>
          </a:p>
        </p:txBody>
      </p:sp>
    </p:spTree>
    <p:extLst>
      <p:ext uri="{BB962C8B-B14F-4D97-AF65-F5344CB8AC3E}">
        <p14:creationId xmlns:p14="http://schemas.microsoft.com/office/powerpoint/2010/main" val="7948551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F1F5-090D-4B76-2326-C4E7B85E0DD9}"/>
              </a:ext>
            </a:extLst>
          </p:cNvPr>
          <p:cNvSpPr>
            <a:spLocks noGrp="1"/>
          </p:cNvSpPr>
          <p:nvPr>
            <p:ph type="title"/>
          </p:nvPr>
        </p:nvSpPr>
        <p:spPr/>
        <p:txBody>
          <a:bodyPr/>
          <a:lstStyle/>
          <a:p>
            <a:r>
              <a:rPr lang="en-US" dirty="0"/>
              <a:t>Find fuel type wise selling price where selling price is greater than average of that fuel type</a:t>
            </a:r>
          </a:p>
        </p:txBody>
      </p:sp>
      <p:pic>
        <p:nvPicPr>
          <p:cNvPr id="5" name="Picture 4">
            <a:extLst>
              <a:ext uri="{FF2B5EF4-FFF2-40B4-BE49-F238E27FC236}">
                <a16:creationId xmlns:a16="http://schemas.microsoft.com/office/drawing/2014/main" id="{09023F16-BA0C-6786-62B0-5B773C8C49E3}"/>
              </a:ext>
            </a:extLst>
          </p:cNvPr>
          <p:cNvPicPr>
            <a:picLocks noChangeAspect="1"/>
          </p:cNvPicPr>
          <p:nvPr/>
        </p:nvPicPr>
        <p:blipFill>
          <a:blip r:embed="rId2"/>
          <a:stretch>
            <a:fillRect/>
          </a:stretch>
        </p:blipFill>
        <p:spPr>
          <a:xfrm>
            <a:off x="561202" y="1995772"/>
            <a:ext cx="11069595" cy="1676634"/>
          </a:xfrm>
          <a:prstGeom prst="rect">
            <a:avLst/>
          </a:prstGeom>
        </p:spPr>
      </p:pic>
    </p:spTree>
    <p:extLst>
      <p:ext uri="{BB962C8B-B14F-4D97-AF65-F5344CB8AC3E}">
        <p14:creationId xmlns:p14="http://schemas.microsoft.com/office/powerpoint/2010/main" val="2801639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9A5CBD5-BEF9-8FA4-1E67-D1D5D0A47EB4}"/>
              </a:ext>
            </a:extLst>
          </p:cNvPr>
          <p:cNvSpPr>
            <a:spLocks noGrp="1"/>
          </p:cNvSpPr>
          <p:nvPr>
            <p:ph type="title"/>
          </p:nvPr>
        </p:nvSpPr>
        <p:spPr>
          <a:xfrm>
            <a:off x="728032" y="299024"/>
            <a:ext cx="10515600" cy="1325563"/>
          </a:xfrm>
        </p:spPr>
        <p:txBody>
          <a:bodyPr/>
          <a:lstStyle/>
          <a:p>
            <a:r>
              <a:rPr lang="en-US" dirty="0"/>
              <a:t>Find fuel type wise selling price where selling price is greater than average of that fuel type</a:t>
            </a:r>
          </a:p>
        </p:txBody>
      </p:sp>
      <p:pic>
        <p:nvPicPr>
          <p:cNvPr id="8" name="Picture 7">
            <a:extLst>
              <a:ext uri="{FF2B5EF4-FFF2-40B4-BE49-F238E27FC236}">
                <a16:creationId xmlns:a16="http://schemas.microsoft.com/office/drawing/2014/main" id="{C2250278-00DC-0432-8724-6F1F5A39C61F}"/>
              </a:ext>
            </a:extLst>
          </p:cNvPr>
          <p:cNvPicPr>
            <a:picLocks noChangeAspect="1"/>
          </p:cNvPicPr>
          <p:nvPr/>
        </p:nvPicPr>
        <p:blipFill>
          <a:blip r:embed="rId2"/>
          <a:stretch>
            <a:fillRect/>
          </a:stretch>
        </p:blipFill>
        <p:spPr>
          <a:xfrm>
            <a:off x="1946343" y="1802235"/>
            <a:ext cx="6954155" cy="4378228"/>
          </a:xfrm>
          <a:prstGeom prst="rect">
            <a:avLst/>
          </a:prstGeom>
        </p:spPr>
      </p:pic>
    </p:spTree>
    <p:extLst>
      <p:ext uri="{BB962C8B-B14F-4D97-AF65-F5344CB8AC3E}">
        <p14:creationId xmlns:p14="http://schemas.microsoft.com/office/powerpoint/2010/main" val="112877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C0E8-AEEA-D9A8-857D-1991E9A4C9DD}"/>
              </a:ext>
            </a:extLst>
          </p:cNvPr>
          <p:cNvSpPr>
            <a:spLocks noGrp="1"/>
          </p:cNvSpPr>
          <p:nvPr>
            <p:ph type="ctrTitle"/>
          </p:nvPr>
        </p:nvSpPr>
        <p:spPr>
          <a:xfrm>
            <a:off x="1524000" y="1122363"/>
            <a:ext cx="9144000" cy="2387600"/>
          </a:xfrm>
        </p:spPr>
        <p:txBody>
          <a:bodyPr/>
          <a:lstStyle/>
          <a:p>
            <a:r>
              <a:rPr lang="en-US" dirty="0"/>
              <a:t>Step 1</a:t>
            </a:r>
          </a:p>
        </p:txBody>
      </p:sp>
      <p:sp>
        <p:nvSpPr>
          <p:cNvPr id="9" name="Subtitle 8">
            <a:extLst>
              <a:ext uri="{FF2B5EF4-FFF2-40B4-BE49-F238E27FC236}">
                <a16:creationId xmlns:a16="http://schemas.microsoft.com/office/drawing/2014/main" id="{37C61A23-7F8C-544B-E40C-8662A9131ECE}"/>
              </a:ext>
            </a:extLst>
          </p:cNvPr>
          <p:cNvSpPr>
            <a:spLocks noGrp="1"/>
          </p:cNvSpPr>
          <p:nvPr>
            <p:ph type="subTitle" idx="1"/>
          </p:nvPr>
        </p:nvSpPr>
        <p:spPr/>
        <p:txBody>
          <a:bodyPr/>
          <a:lstStyle/>
          <a:p>
            <a:r>
              <a:rPr lang="en-US" dirty="0"/>
              <a:t>To understand the data using Excel</a:t>
            </a:r>
          </a:p>
        </p:txBody>
      </p:sp>
      <p:pic>
        <p:nvPicPr>
          <p:cNvPr id="5" name="Picture 4">
            <a:extLst>
              <a:ext uri="{FF2B5EF4-FFF2-40B4-BE49-F238E27FC236}">
                <a16:creationId xmlns:a16="http://schemas.microsoft.com/office/drawing/2014/main" id="{538395F1-2257-D4CA-2569-176D04D19AA9}"/>
              </a:ext>
            </a:extLst>
          </p:cNvPr>
          <p:cNvPicPr>
            <a:picLocks noChangeAspect="1"/>
          </p:cNvPicPr>
          <p:nvPr/>
        </p:nvPicPr>
        <p:blipFill>
          <a:blip r:embed="rId2"/>
          <a:stretch>
            <a:fillRect/>
          </a:stretch>
        </p:blipFill>
        <p:spPr>
          <a:xfrm>
            <a:off x="1666257" y="4097791"/>
            <a:ext cx="8859486" cy="838317"/>
          </a:xfrm>
          <a:prstGeom prst="rect">
            <a:avLst/>
          </a:prstGeom>
        </p:spPr>
      </p:pic>
    </p:spTree>
    <p:extLst>
      <p:ext uri="{BB962C8B-B14F-4D97-AF65-F5344CB8AC3E}">
        <p14:creationId xmlns:p14="http://schemas.microsoft.com/office/powerpoint/2010/main" val="164899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3DCD-4DCB-EE58-51F8-D542414761C9}"/>
              </a:ext>
            </a:extLst>
          </p:cNvPr>
          <p:cNvSpPr>
            <a:spLocks noGrp="1"/>
          </p:cNvSpPr>
          <p:nvPr>
            <p:ph type="title"/>
          </p:nvPr>
        </p:nvSpPr>
        <p:spPr/>
        <p:txBody>
          <a:bodyPr>
            <a:normAutofit fontScale="90000"/>
          </a:bodyPr>
          <a:lstStyle/>
          <a:p>
            <a:r>
              <a:rPr lang="en-US" dirty="0"/>
              <a:t>Find seller type wise selling price where selling price is greater than avg selling price for seller type</a:t>
            </a:r>
          </a:p>
        </p:txBody>
      </p:sp>
      <p:pic>
        <p:nvPicPr>
          <p:cNvPr id="5" name="Picture 4">
            <a:extLst>
              <a:ext uri="{FF2B5EF4-FFF2-40B4-BE49-F238E27FC236}">
                <a16:creationId xmlns:a16="http://schemas.microsoft.com/office/drawing/2014/main" id="{19E22633-4E13-4581-3A0A-65C876377730}"/>
              </a:ext>
            </a:extLst>
          </p:cNvPr>
          <p:cNvPicPr>
            <a:picLocks noChangeAspect="1"/>
          </p:cNvPicPr>
          <p:nvPr/>
        </p:nvPicPr>
        <p:blipFill>
          <a:blip r:embed="rId2"/>
          <a:stretch>
            <a:fillRect/>
          </a:stretch>
        </p:blipFill>
        <p:spPr>
          <a:xfrm>
            <a:off x="523097" y="2146444"/>
            <a:ext cx="11145805" cy="1771897"/>
          </a:xfrm>
          <a:prstGeom prst="rect">
            <a:avLst/>
          </a:prstGeom>
        </p:spPr>
      </p:pic>
    </p:spTree>
    <p:extLst>
      <p:ext uri="{BB962C8B-B14F-4D97-AF65-F5344CB8AC3E}">
        <p14:creationId xmlns:p14="http://schemas.microsoft.com/office/powerpoint/2010/main" val="3040374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EBC9D-349A-482C-E310-867FF31B2253}"/>
              </a:ext>
            </a:extLst>
          </p:cNvPr>
          <p:cNvSpPr>
            <a:spLocks noGrp="1"/>
          </p:cNvSpPr>
          <p:nvPr>
            <p:ph type="title"/>
          </p:nvPr>
        </p:nvSpPr>
        <p:spPr>
          <a:xfrm>
            <a:off x="838200" y="365125"/>
            <a:ext cx="10515600" cy="1325563"/>
          </a:xfrm>
        </p:spPr>
        <p:txBody>
          <a:bodyPr>
            <a:normAutofit fontScale="90000"/>
          </a:bodyPr>
          <a:lstStyle/>
          <a:p>
            <a:r>
              <a:rPr lang="en-US" dirty="0"/>
              <a:t>Find seller type wise selling price where selling price is greater than avg selling price for seller type</a:t>
            </a:r>
          </a:p>
        </p:txBody>
      </p:sp>
      <p:pic>
        <p:nvPicPr>
          <p:cNvPr id="6" name="Picture 5">
            <a:extLst>
              <a:ext uri="{FF2B5EF4-FFF2-40B4-BE49-F238E27FC236}">
                <a16:creationId xmlns:a16="http://schemas.microsoft.com/office/drawing/2014/main" id="{B3849E64-4A5C-5E7F-E3C7-6FC1990A7051}"/>
              </a:ext>
            </a:extLst>
          </p:cNvPr>
          <p:cNvPicPr>
            <a:picLocks noChangeAspect="1"/>
          </p:cNvPicPr>
          <p:nvPr/>
        </p:nvPicPr>
        <p:blipFill>
          <a:blip r:embed="rId2"/>
          <a:stretch>
            <a:fillRect/>
          </a:stretch>
        </p:blipFill>
        <p:spPr>
          <a:xfrm>
            <a:off x="2046985" y="1690688"/>
            <a:ext cx="6383667" cy="4647621"/>
          </a:xfrm>
          <a:prstGeom prst="rect">
            <a:avLst/>
          </a:prstGeom>
        </p:spPr>
      </p:pic>
    </p:spTree>
    <p:extLst>
      <p:ext uri="{BB962C8B-B14F-4D97-AF65-F5344CB8AC3E}">
        <p14:creationId xmlns:p14="http://schemas.microsoft.com/office/powerpoint/2010/main" val="6281534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77F2-0CFD-B47A-0AF3-83AE5AE0E4E4}"/>
              </a:ext>
            </a:extLst>
          </p:cNvPr>
          <p:cNvSpPr>
            <a:spLocks noGrp="1"/>
          </p:cNvSpPr>
          <p:nvPr>
            <p:ph type="title"/>
          </p:nvPr>
        </p:nvSpPr>
        <p:spPr/>
        <p:txBody>
          <a:bodyPr>
            <a:normAutofit/>
          </a:bodyPr>
          <a:lstStyle/>
          <a:p>
            <a:r>
              <a:rPr lang="en-US" sz="2400" dirty="0"/>
              <a:t>Find year wise selling price for year 2006 and onwards. Find the percentage contribution of each year. Find running sum and running percentage.</a:t>
            </a:r>
          </a:p>
        </p:txBody>
      </p:sp>
      <p:pic>
        <p:nvPicPr>
          <p:cNvPr id="5" name="Picture 4">
            <a:extLst>
              <a:ext uri="{FF2B5EF4-FFF2-40B4-BE49-F238E27FC236}">
                <a16:creationId xmlns:a16="http://schemas.microsoft.com/office/drawing/2014/main" id="{716542C3-1F74-DB59-991C-C87DF2A33F57}"/>
              </a:ext>
            </a:extLst>
          </p:cNvPr>
          <p:cNvPicPr>
            <a:picLocks noChangeAspect="1"/>
          </p:cNvPicPr>
          <p:nvPr/>
        </p:nvPicPr>
        <p:blipFill>
          <a:blip r:embed="rId2"/>
          <a:stretch>
            <a:fillRect/>
          </a:stretch>
        </p:blipFill>
        <p:spPr>
          <a:xfrm>
            <a:off x="712890" y="1690688"/>
            <a:ext cx="10640910" cy="4077269"/>
          </a:xfrm>
          <a:prstGeom prst="rect">
            <a:avLst/>
          </a:prstGeom>
        </p:spPr>
      </p:pic>
    </p:spTree>
    <p:extLst>
      <p:ext uri="{BB962C8B-B14F-4D97-AF65-F5344CB8AC3E}">
        <p14:creationId xmlns:p14="http://schemas.microsoft.com/office/powerpoint/2010/main" val="3481699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0967BB-CBC0-6DA3-E141-DBC7425FB28F}"/>
              </a:ext>
            </a:extLst>
          </p:cNvPr>
          <p:cNvPicPr>
            <a:picLocks noChangeAspect="1"/>
          </p:cNvPicPr>
          <p:nvPr/>
        </p:nvPicPr>
        <p:blipFill>
          <a:blip r:embed="rId2"/>
          <a:stretch>
            <a:fillRect/>
          </a:stretch>
        </p:blipFill>
        <p:spPr>
          <a:xfrm>
            <a:off x="649691" y="1744395"/>
            <a:ext cx="8468907" cy="4096322"/>
          </a:xfrm>
          <a:prstGeom prst="rect">
            <a:avLst/>
          </a:prstGeom>
        </p:spPr>
      </p:pic>
      <p:sp>
        <p:nvSpPr>
          <p:cNvPr id="6" name="Title 1">
            <a:extLst>
              <a:ext uri="{FF2B5EF4-FFF2-40B4-BE49-F238E27FC236}">
                <a16:creationId xmlns:a16="http://schemas.microsoft.com/office/drawing/2014/main" id="{0F37ED80-4C9D-6C32-352A-FFE5486F5D62}"/>
              </a:ext>
            </a:extLst>
          </p:cNvPr>
          <p:cNvSpPr>
            <a:spLocks noGrp="1"/>
          </p:cNvSpPr>
          <p:nvPr>
            <p:ph type="title"/>
          </p:nvPr>
        </p:nvSpPr>
        <p:spPr>
          <a:xfrm>
            <a:off x="838200" y="365125"/>
            <a:ext cx="10515600" cy="1325563"/>
          </a:xfrm>
        </p:spPr>
        <p:txBody>
          <a:bodyPr>
            <a:normAutofit/>
          </a:bodyPr>
          <a:lstStyle/>
          <a:p>
            <a:r>
              <a:rPr lang="en-US" sz="2400" dirty="0"/>
              <a:t>Find year wise selling price for year 2006 and onwards. Find the percentage contribution of each year. Find running sum and running percentage.</a:t>
            </a:r>
          </a:p>
        </p:txBody>
      </p:sp>
    </p:spTree>
    <p:extLst>
      <p:ext uri="{BB962C8B-B14F-4D97-AF65-F5344CB8AC3E}">
        <p14:creationId xmlns:p14="http://schemas.microsoft.com/office/powerpoint/2010/main" val="2534829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461B-B7E3-5720-B12A-AC036018701A}"/>
              </a:ext>
            </a:extLst>
          </p:cNvPr>
          <p:cNvSpPr>
            <a:spLocks noGrp="1"/>
          </p:cNvSpPr>
          <p:nvPr>
            <p:ph type="title"/>
          </p:nvPr>
        </p:nvSpPr>
        <p:spPr/>
        <p:txBody>
          <a:bodyPr/>
          <a:lstStyle/>
          <a:p>
            <a:r>
              <a:rPr lang="en-US" dirty="0"/>
              <a:t>Extend q3 by computing </a:t>
            </a:r>
            <a:r>
              <a:rPr lang="en-US" dirty="0" err="1"/>
              <a:t>yoy</a:t>
            </a:r>
            <a:r>
              <a:rPr lang="en-US" dirty="0"/>
              <a:t> percentage change in sales</a:t>
            </a:r>
          </a:p>
        </p:txBody>
      </p:sp>
      <p:pic>
        <p:nvPicPr>
          <p:cNvPr id="5" name="Picture 4">
            <a:extLst>
              <a:ext uri="{FF2B5EF4-FFF2-40B4-BE49-F238E27FC236}">
                <a16:creationId xmlns:a16="http://schemas.microsoft.com/office/drawing/2014/main" id="{07F3320F-A8FE-9BD1-8529-F902AE6C0BD0}"/>
              </a:ext>
            </a:extLst>
          </p:cNvPr>
          <p:cNvPicPr>
            <a:picLocks noChangeAspect="1"/>
          </p:cNvPicPr>
          <p:nvPr/>
        </p:nvPicPr>
        <p:blipFill>
          <a:blip r:embed="rId2"/>
          <a:stretch>
            <a:fillRect/>
          </a:stretch>
        </p:blipFill>
        <p:spPr>
          <a:xfrm>
            <a:off x="995621" y="1981416"/>
            <a:ext cx="7821116" cy="1000265"/>
          </a:xfrm>
          <a:prstGeom prst="rect">
            <a:avLst/>
          </a:prstGeom>
        </p:spPr>
      </p:pic>
    </p:spTree>
    <p:extLst>
      <p:ext uri="{BB962C8B-B14F-4D97-AF65-F5344CB8AC3E}">
        <p14:creationId xmlns:p14="http://schemas.microsoft.com/office/powerpoint/2010/main" val="3007468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86C4A2-DC0C-ED6F-15C9-D1D918C5D14C}"/>
              </a:ext>
            </a:extLst>
          </p:cNvPr>
          <p:cNvSpPr>
            <a:spLocks noGrp="1"/>
          </p:cNvSpPr>
          <p:nvPr>
            <p:ph type="title"/>
          </p:nvPr>
        </p:nvSpPr>
        <p:spPr>
          <a:xfrm>
            <a:off x="838200" y="365125"/>
            <a:ext cx="10515600" cy="1325563"/>
          </a:xfrm>
        </p:spPr>
        <p:txBody>
          <a:bodyPr/>
          <a:lstStyle/>
          <a:p>
            <a:r>
              <a:rPr lang="en-US" dirty="0"/>
              <a:t>Extend q3 by computing </a:t>
            </a:r>
            <a:r>
              <a:rPr lang="en-US" dirty="0" err="1"/>
              <a:t>yoy</a:t>
            </a:r>
            <a:r>
              <a:rPr lang="en-US" dirty="0"/>
              <a:t> percentage change in sales</a:t>
            </a:r>
          </a:p>
        </p:txBody>
      </p:sp>
      <p:pic>
        <p:nvPicPr>
          <p:cNvPr id="6" name="Picture 5">
            <a:extLst>
              <a:ext uri="{FF2B5EF4-FFF2-40B4-BE49-F238E27FC236}">
                <a16:creationId xmlns:a16="http://schemas.microsoft.com/office/drawing/2014/main" id="{D6B4A840-CFBE-51E4-CA67-BB087EFD851B}"/>
              </a:ext>
            </a:extLst>
          </p:cNvPr>
          <p:cNvPicPr>
            <a:picLocks noChangeAspect="1"/>
          </p:cNvPicPr>
          <p:nvPr/>
        </p:nvPicPr>
        <p:blipFill>
          <a:blip r:embed="rId2"/>
          <a:stretch>
            <a:fillRect/>
          </a:stretch>
        </p:blipFill>
        <p:spPr>
          <a:xfrm>
            <a:off x="1548147" y="1931974"/>
            <a:ext cx="6716062" cy="4029637"/>
          </a:xfrm>
          <a:prstGeom prst="rect">
            <a:avLst/>
          </a:prstGeom>
        </p:spPr>
      </p:pic>
    </p:spTree>
    <p:extLst>
      <p:ext uri="{BB962C8B-B14F-4D97-AF65-F5344CB8AC3E}">
        <p14:creationId xmlns:p14="http://schemas.microsoft.com/office/powerpoint/2010/main" val="3462999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73C7A-EA5B-FAF9-697B-E83B4A3A8843}"/>
              </a:ext>
            </a:extLst>
          </p:cNvPr>
          <p:cNvSpPr>
            <a:spLocks noGrp="1"/>
          </p:cNvSpPr>
          <p:nvPr>
            <p:ph type="ctrTitle"/>
          </p:nvPr>
        </p:nvSpPr>
        <p:spPr/>
        <p:txBody>
          <a:bodyPr/>
          <a:lstStyle/>
          <a:p>
            <a:r>
              <a:rPr lang="en-US" dirty="0"/>
              <a:t>Step 4</a:t>
            </a:r>
          </a:p>
        </p:txBody>
      </p:sp>
      <p:sp>
        <p:nvSpPr>
          <p:cNvPr id="5" name="Subtitle 4">
            <a:extLst>
              <a:ext uri="{FF2B5EF4-FFF2-40B4-BE49-F238E27FC236}">
                <a16:creationId xmlns:a16="http://schemas.microsoft.com/office/drawing/2014/main" id="{239EA563-800C-481E-543E-DDC324BC4BB7}"/>
              </a:ext>
            </a:extLst>
          </p:cNvPr>
          <p:cNvSpPr>
            <a:spLocks noGrp="1"/>
          </p:cNvSpPr>
          <p:nvPr>
            <p:ph type="subTitle" idx="1"/>
          </p:nvPr>
        </p:nvSpPr>
        <p:spPr/>
        <p:txBody>
          <a:bodyPr/>
          <a:lstStyle/>
          <a:p>
            <a:r>
              <a:rPr lang="en-US" dirty="0"/>
              <a:t>Outlier Treatment</a:t>
            </a:r>
          </a:p>
        </p:txBody>
      </p:sp>
    </p:spTree>
    <p:extLst>
      <p:ext uri="{BB962C8B-B14F-4D97-AF65-F5344CB8AC3E}">
        <p14:creationId xmlns:p14="http://schemas.microsoft.com/office/powerpoint/2010/main" val="2040213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0463-F9A0-B508-8EB7-A88250301FE1}"/>
              </a:ext>
            </a:extLst>
          </p:cNvPr>
          <p:cNvSpPr>
            <a:spLocks noGrp="1"/>
          </p:cNvSpPr>
          <p:nvPr>
            <p:ph type="title"/>
          </p:nvPr>
        </p:nvSpPr>
        <p:spPr/>
        <p:txBody>
          <a:bodyPr/>
          <a:lstStyle/>
          <a:p>
            <a:r>
              <a:rPr lang="en-US" dirty="0"/>
              <a:t>Outlier treatment</a:t>
            </a:r>
          </a:p>
        </p:txBody>
      </p:sp>
      <p:pic>
        <p:nvPicPr>
          <p:cNvPr id="5" name="Picture 4">
            <a:extLst>
              <a:ext uri="{FF2B5EF4-FFF2-40B4-BE49-F238E27FC236}">
                <a16:creationId xmlns:a16="http://schemas.microsoft.com/office/drawing/2014/main" id="{047FE40F-7836-F526-6DE7-EB60BFBC11AB}"/>
              </a:ext>
            </a:extLst>
          </p:cNvPr>
          <p:cNvPicPr>
            <a:picLocks noChangeAspect="1"/>
          </p:cNvPicPr>
          <p:nvPr/>
        </p:nvPicPr>
        <p:blipFill>
          <a:blip r:embed="rId2"/>
          <a:stretch>
            <a:fillRect/>
          </a:stretch>
        </p:blipFill>
        <p:spPr>
          <a:xfrm>
            <a:off x="838200" y="1844995"/>
            <a:ext cx="9383434" cy="1905266"/>
          </a:xfrm>
          <a:prstGeom prst="rect">
            <a:avLst/>
          </a:prstGeom>
        </p:spPr>
      </p:pic>
    </p:spTree>
    <p:extLst>
      <p:ext uri="{BB962C8B-B14F-4D97-AF65-F5344CB8AC3E}">
        <p14:creationId xmlns:p14="http://schemas.microsoft.com/office/powerpoint/2010/main" val="863461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DCC1-9646-5546-4E76-FCCB41F0716F}"/>
              </a:ext>
            </a:extLst>
          </p:cNvPr>
          <p:cNvSpPr>
            <a:spLocks noGrp="1"/>
          </p:cNvSpPr>
          <p:nvPr>
            <p:ph type="title"/>
          </p:nvPr>
        </p:nvSpPr>
        <p:spPr/>
        <p:txBody>
          <a:bodyPr/>
          <a:lstStyle/>
          <a:p>
            <a:r>
              <a:rPr lang="en-US" dirty="0"/>
              <a:t>Outlier treatment</a:t>
            </a:r>
          </a:p>
        </p:txBody>
      </p:sp>
      <p:pic>
        <p:nvPicPr>
          <p:cNvPr id="5" name="Picture 4">
            <a:extLst>
              <a:ext uri="{FF2B5EF4-FFF2-40B4-BE49-F238E27FC236}">
                <a16:creationId xmlns:a16="http://schemas.microsoft.com/office/drawing/2014/main" id="{CC8FB586-C030-34FF-1E35-F7D15C2F91D1}"/>
              </a:ext>
            </a:extLst>
          </p:cNvPr>
          <p:cNvPicPr>
            <a:picLocks noChangeAspect="1"/>
          </p:cNvPicPr>
          <p:nvPr/>
        </p:nvPicPr>
        <p:blipFill>
          <a:blip r:embed="rId2"/>
          <a:stretch>
            <a:fillRect/>
          </a:stretch>
        </p:blipFill>
        <p:spPr>
          <a:xfrm>
            <a:off x="945218" y="1488294"/>
            <a:ext cx="6839905" cy="4686954"/>
          </a:xfrm>
          <a:prstGeom prst="rect">
            <a:avLst/>
          </a:prstGeom>
        </p:spPr>
      </p:pic>
    </p:spTree>
    <p:extLst>
      <p:ext uri="{BB962C8B-B14F-4D97-AF65-F5344CB8AC3E}">
        <p14:creationId xmlns:p14="http://schemas.microsoft.com/office/powerpoint/2010/main" val="37956257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D509B9-3FDD-ECDA-DADA-743961D277D0}"/>
              </a:ext>
            </a:extLst>
          </p:cNvPr>
          <p:cNvSpPr>
            <a:spLocks noGrp="1"/>
          </p:cNvSpPr>
          <p:nvPr>
            <p:ph type="ctrTitle"/>
          </p:nvPr>
        </p:nvSpPr>
        <p:spPr/>
        <p:txBody>
          <a:bodyPr/>
          <a:lstStyle/>
          <a:p>
            <a:r>
              <a:rPr lang="en-US" dirty="0"/>
              <a:t>Step 5</a:t>
            </a:r>
          </a:p>
        </p:txBody>
      </p:sp>
      <p:sp>
        <p:nvSpPr>
          <p:cNvPr id="5" name="Subtitle 4">
            <a:extLst>
              <a:ext uri="{FF2B5EF4-FFF2-40B4-BE49-F238E27FC236}">
                <a16:creationId xmlns:a16="http://schemas.microsoft.com/office/drawing/2014/main" id="{18792207-0194-D053-C465-C940D5E98ACC}"/>
              </a:ext>
            </a:extLst>
          </p:cNvPr>
          <p:cNvSpPr>
            <a:spLocks noGrp="1"/>
          </p:cNvSpPr>
          <p:nvPr>
            <p:ph type="subTitle" idx="1"/>
          </p:nvPr>
        </p:nvSpPr>
        <p:spPr/>
        <p:txBody>
          <a:bodyPr/>
          <a:lstStyle/>
          <a:p>
            <a:r>
              <a:rPr lang="en-US" dirty="0"/>
              <a:t>One Hot Encoding</a:t>
            </a:r>
          </a:p>
        </p:txBody>
      </p:sp>
      <p:pic>
        <p:nvPicPr>
          <p:cNvPr id="7" name="Picture 6">
            <a:extLst>
              <a:ext uri="{FF2B5EF4-FFF2-40B4-BE49-F238E27FC236}">
                <a16:creationId xmlns:a16="http://schemas.microsoft.com/office/drawing/2014/main" id="{8D8A57D5-384D-6091-5FBE-4952D3BC9721}"/>
              </a:ext>
            </a:extLst>
          </p:cNvPr>
          <p:cNvPicPr>
            <a:picLocks noChangeAspect="1"/>
          </p:cNvPicPr>
          <p:nvPr/>
        </p:nvPicPr>
        <p:blipFill>
          <a:blip r:embed="rId2"/>
          <a:stretch>
            <a:fillRect/>
          </a:stretch>
        </p:blipFill>
        <p:spPr>
          <a:xfrm>
            <a:off x="1751356" y="4120979"/>
            <a:ext cx="8916644" cy="1228896"/>
          </a:xfrm>
          <a:prstGeom prst="rect">
            <a:avLst/>
          </a:prstGeom>
        </p:spPr>
      </p:pic>
    </p:spTree>
    <p:extLst>
      <p:ext uri="{BB962C8B-B14F-4D97-AF65-F5344CB8AC3E}">
        <p14:creationId xmlns:p14="http://schemas.microsoft.com/office/powerpoint/2010/main" val="400101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BC1B-2E31-35C0-9391-BB05B6117E04}"/>
              </a:ext>
            </a:extLst>
          </p:cNvPr>
          <p:cNvSpPr>
            <a:spLocks noGrp="1"/>
          </p:cNvSpPr>
          <p:nvPr>
            <p:ph type="title"/>
          </p:nvPr>
        </p:nvSpPr>
        <p:spPr/>
        <p:txBody>
          <a:bodyPr/>
          <a:lstStyle/>
          <a:p>
            <a:r>
              <a:rPr lang="en-US" dirty="0"/>
              <a:t>Open File in Excel</a:t>
            </a:r>
          </a:p>
        </p:txBody>
      </p:sp>
      <p:sp>
        <p:nvSpPr>
          <p:cNvPr id="3" name="Content Placeholder 2">
            <a:extLst>
              <a:ext uri="{FF2B5EF4-FFF2-40B4-BE49-F238E27FC236}">
                <a16:creationId xmlns:a16="http://schemas.microsoft.com/office/drawing/2014/main" id="{C4902D50-D83D-E450-17EC-8680BDB46880}"/>
              </a:ext>
            </a:extLst>
          </p:cNvPr>
          <p:cNvSpPr>
            <a:spLocks noGrp="1"/>
          </p:cNvSpPr>
          <p:nvPr>
            <p:ph idx="1"/>
          </p:nvPr>
        </p:nvSpPr>
        <p:spPr>
          <a:xfrm>
            <a:off x="838200" y="2514601"/>
            <a:ext cx="4604657" cy="3662362"/>
          </a:xfrm>
        </p:spPr>
        <p:txBody>
          <a:bodyPr/>
          <a:lstStyle/>
          <a:p>
            <a:endParaRPr lang="en-US" dirty="0"/>
          </a:p>
          <a:p>
            <a:endParaRPr lang="en-US" dirty="0"/>
          </a:p>
        </p:txBody>
      </p:sp>
      <p:pic>
        <p:nvPicPr>
          <p:cNvPr id="5" name="Picture 4">
            <a:extLst>
              <a:ext uri="{FF2B5EF4-FFF2-40B4-BE49-F238E27FC236}">
                <a16:creationId xmlns:a16="http://schemas.microsoft.com/office/drawing/2014/main" id="{7687C2C4-327A-44CD-4187-524E12743D4A}"/>
              </a:ext>
            </a:extLst>
          </p:cNvPr>
          <p:cNvPicPr>
            <a:picLocks noChangeAspect="1"/>
          </p:cNvPicPr>
          <p:nvPr/>
        </p:nvPicPr>
        <p:blipFill>
          <a:blip r:embed="rId2"/>
          <a:stretch>
            <a:fillRect/>
          </a:stretch>
        </p:blipFill>
        <p:spPr>
          <a:xfrm>
            <a:off x="838200" y="1509271"/>
            <a:ext cx="9405258" cy="4983604"/>
          </a:xfrm>
          <a:prstGeom prst="rect">
            <a:avLst/>
          </a:prstGeom>
        </p:spPr>
      </p:pic>
    </p:spTree>
    <p:extLst>
      <p:ext uri="{BB962C8B-B14F-4D97-AF65-F5344CB8AC3E}">
        <p14:creationId xmlns:p14="http://schemas.microsoft.com/office/powerpoint/2010/main" val="2022649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2AD0-D0EE-7804-3FCD-DBE07F98AD7F}"/>
              </a:ext>
            </a:extLst>
          </p:cNvPr>
          <p:cNvSpPr>
            <a:spLocks noGrp="1"/>
          </p:cNvSpPr>
          <p:nvPr>
            <p:ph type="title"/>
          </p:nvPr>
        </p:nvSpPr>
        <p:spPr/>
        <p:txBody>
          <a:bodyPr/>
          <a:lstStyle/>
          <a:p>
            <a:r>
              <a:rPr lang="en-US" dirty="0"/>
              <a:t>One Hot Encoding</a:t>
            </a:r>
          </a:p>
        </p:txBody>
      </p:sp>
      <p:pic>
        <p:nvPicPr>
          <p:cNvPr id="9" name="Picture 8">
            <a:extLst>
              <a:ext uri="{FF2B5EF4-FFF2-40B4-BE49-F238E27FC236}">
                <a16:creationId xmlns:a16="http://schemas.microsoft.com/office/drawing/2014/main" id="{247E9216-1EEF-8F97-1EAB-1E2820B74ED6}"/>
              </a:ext>
            </a:extLst>
          </p:cNvPr>
          <p:cNvPicPr>
            <a:picLocks noChangeAspect="1"/>
          </p:cNvPicPr>
          <p:nvPr/>
        </p:nvPicPr>
        <p:blipFill>
          <a:blip r:embed="rId2"/>
          <a:stretch>
            <a:fillRect/>
          </a:stretch>
        </p:blipFill>
        <p:spPr>
          <a:xfrm>
            <a:off x="838200" y="1978974"/>
            <a:ext cx="8535591" cy="2638793"/>
          </a:xfrm>
          <a:prstGeom prst="rect">
            <a:avLst/>
          </a:prstGeom>
        </p:spPr>
      </p:pic>
    </p:spTree>
    <p:extLst>
      <p:ext uri="{BB962C8B-B14F-4D97-AF65-F5344CB8AC3E}">
        <p14:creationId xmlns:p14="http://schemas.microsoft.com/office/powerpoint/2010/main" val="3726070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E509AF-0152-3E05-E7EF-935584865281}"/>
              </a:ext>
            </a:extLst>
          </p:cNvPr>
          <p:cNvSpPr>
            <a:spLocks noGrp="1"/>
          </p:cNvSpPr>
          <p:nvPr>
            <p:ph type="ctrTitle"/>
          </p:nvPr>
        </p:nvSpPr>
        <p:spPr/>
        <p:txBody>
          <a:bodyPr/>
          <a:lstStyle/>
          <a:p>
            <a:r>
              <a:rPr lang="en-US" dirty="0"/>
              <a:t>Step 6</a:t>
            </a:r>
          </a:p>
        </p:txBody>
      </p:sp>
      <p:sp>
        <p:nvSpPr>
          <p:cNvPr id="5" name="Subtitle 4">
            <a:extLst>
              <a:ext uri="{FF2B5EF4-FFF2-40B4-BE49-F238E27FC236}">
                <a16:creationId xmlns:a16="http://schemas.microsoft.com/office/drawing/2014/main" id="{3623A793-1947-D5C8-9EAE-5FD24418E8F5}"/>
              </a:ext>
            </a:extLst>
          </p:cNvPr>
          <p:cNvSpPr>
            <a:spLocks noGrp="1"/>
          </p:cNvSpPr>
          <p:nvPr>
            <p:ph type="subTitle" idx="1"/>
          </p:nvPr>
        </p:nvSpPr>
        <p:spPr/>
        <p:txBody>
          <a:bodyPr/>
          <a:lstStyle/>
          <a:p>
            <a:r>
              <a:rPr lang="en-US" dirty="0"/>
              <a:t>Split into X and y</a:t>
            </a:r>
          </a:p>
        </p:txBody>
      </p:sp>
      <p:pic>
        <p:nvPicPr>
          <p:cNvPr id="7" name="Picture 6">
            <a:extLst>
              <a:ext uri="{FF2B5EF4-FFF2-40B4-BE49-F238E27FC236}">
                <a16:creationId xmlns:a16="http://schemas.microsoft.com/office/drawing/2014/main" id="{D8AC3253-F236-DC90-3493-9EB02A6467B6}"/>
              </a:ext>
            </a:extLst>
          </p:cNvPr>
          <p:cNvPicPr>
            <a:picLocks noChangeAspect="1"/>
          </p:cNvPicPr>
          <p:nvPr/>
        </p:nvPicPr>
        <p:blipFill>
          <a:blip r:embed="rId2"/>
          <a:stretch>
            <a:fillRect/>
          </a:stretch>
        </p:blipFill>
        <p:spPr>
          <a:xfrm>
            <a:off x="2371205" y="4120313"/>
            <a:ext cx="7449590" cy="619211"/>
          </a:xfrm>
          <a:prstGeom prst="rect">
            <a:avLst/>
          </a:prstGeom>
        </p:spPr>
      </p:pic>
    </p:spTree>
    <p:extLst>
      <p:ext uri="{BB962C8B-B14F-4D97-AF65-F5344CB8AC3E}">
        <p14:creationId xmlns:p14="http://schemas.microsoft.com/office/powerpoint/2010/main" val="2334152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75F4-D98B-700A-5C43-A245258776C5}"/>
              </a:ext>
            </a:extLst>
          </p:cNvPr>
          <p:cNvSpPr>
            <a:spLocks noGrp="1"/>
          </p:cNvSpPr>
          <p:nvPr>
            <p:ph type="title"/>
          </p:nvPr>
        </p:nvSpPr>
        <p:spPr/>
        <p:txBody>
          <a:bodyPr/>
          <a:lstStyle/>
          <a:p>
            <a:r>
              <a:rPr lang="en-US" dirty="0"/>
              <a:t>Split into X and y</a:t>
            </a:r>
          </a:p>
        </p:txBody>
      </p:sp>
      <p:pic>
        <p:nvPicPr>
          <p:cNvPr id="5" name="Picture 4">
            <a:extLst>
              <a:ext uri="{FF2B5EF4-FFF2-40B4-BE49-F238E27FC236}">
                <a16:creationId xmlns:a16="http://schemas.microsoft.com/office/drawing/2014/main" id="{CD48C64B-287D-E4BF-8799-91534480A795}"/>
              </a:ext>
            </a:extLst>
          </p:cNvPr>
          <p:cNvPicPr>
            <a:picLocks noChangeAspect="1"/>
          </p:cNvPicPr>
          <p:nvPr/>
        </p:nvPicPr>
        <p:blipFill>
          <a:blip r:embed="rId2"/>
          <a:stretch>
            <a:fillRect/>
          </a:stretch>
        </p:blipFill>
        <p:spPr>
          <a:xfrm>
            <a:off x="960740" y="2058620"/>
            <a:ext cx="8659433" cy="2000529"/>
          </a:xfrm>
          <a:prstGeom prst="rect">
            <a:avLst/>
          </a:prstGeom>
        </p:spPr>
      </p:pic>
    </p:spTree>
    <p:extLst>
      <p:ext uri="{BB962C8B-B14F-4D97-AF65-F5344CB8AC3E}">
        <p14:creationId xmlns:p14="http://schemas.microsoft.com/office/powerpoint/2010/main" val="4836729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6F170-F1CE-0FCC-96CB-354D88F22BE8}"/>
              </a:ext>
            </a:extLst>
          </p:cNvPr>
          <p:cNvSpPr>
            <a:spLocks noGrp="1"/>
          </p:cNvSpPr>
          <p:nvPr>
            <p:ph type="ctrTitle"/>
          </p:nvPr>
        </p:nvSpPr>
        <p:spPr/>
        <p:txBody>
          <a:bodyPr/>
          <a:lstStyle/>
          <a:p>
            <a:r>
              <a:rPr lang="en-US" dirty="0"/>
              <a:t>Step 7</a:t>
            </a:r>
          </a:p>
        </p:txBody>
      </p:sp>
      <p:sp>
        <p:nvSpPr>
          <p:cNvPr id="5" name="Subtitle 4">
            <a:extLst>
              <a:ext uri="{FF2B5EF4-FFF2-40B4-BE49-F238E27FC236}">
                <a16:creationId xmlns:a16="http://schemas.microsoft.com/office/drawing/2014/main" id="{0B5DC660-B825-DDB0-EACC-91B5935DC4E3}"/>
              </a:ext>
            </a:extLst>
          </p:cNvPr>
          <p:cNvSpPr>
            <a:spLocks noGrp="1"/>
          </p:cNvSpPr>
          <p:nvPr>
            <p:ph type="subTitle" idx="1"/>
          </p:nvPr>
        </p:nvSpPr>
        <p:spPr/>
        <p:txBody>
          <a:bodyPr/>
          <a:lstStyle/>
          <a:p>
            <a:r>
              <a:rPr lang="en-US" dirty="0"/>
              <a:t>Choose train and test datasets</a:t>
            </a:r>
          </a:p>
        </p:txBody>
      </p:sp>
    </p:spTree>
    <p:extLst>
      <p:ext uri="{BB962C8B-B14F-4D97-AF65-F5344CB8AC3E}">
        <p14:creationId xmlns:p14="http://schemas.microsoft.com/office/powerpoint/2010/main" val="22289856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A208-910B-1D8C-B7B8-579739111DC8}"/>
              </a:ext>
            </a:extLst>
          </p:cNvPr>
          <p:cNvSpPr>
            <a:spLocks noGrp="1"/>
          </p:cNvSpPr>
          <p:nvPr>
            <p:ph type="title"/>
          </p:nvPr>
        </p:nvSpPr>
        <p:spPr/>
        <p:txBody>
          <a:bodyPr/>
          <a:lstStyle/>
          <a:p>
            <a:r>
              <a:rPr lang="en-US" dirty="0"/>
              <a:t>Choose train and test datasets</a:t>
            </a:r>
          </a:p>
        </p:txBody>
      </p:sp>
      <p:pic>
        <p:nvPicPr>
          <p:cNvPr id="5" name="Picture 4">
            <a:extLst>
              <a:ext uri="{FF2B5EF4-FFF2-40B4-BE49-F238E27FC236}">
                <a16:creationId xmlns:a16="http://schemas.microsoft.com/office/drawing/2014/main" id="{B0C35FFE-8BB0-1389-E904-A60116053BFF}"/>
              </a:ext>
            </a:extLst>
          </p:cNvPr>
          <p:cNvPicPr>
            <a:picLocks noChangeAspect="1"/>
          </p:cNvPicPr>
          <p:nvPr/>
        </p:nvPicPr>
        <p:blipFill>
          <a:blip r:embed="rId2"/>
          <a:stretch>
            <a:fillRect/>
          </a:stretch>
        </p:blipFill>
        <p:spPr>
          <a:xfrm>
            <a:off x="838200" y="1857156"/>
            <a:ext cx="9459645" cy="1571844"/>
          </a:xfrm>
          <a:prstGeom prst="rect">
            <a:avLst/>
          </a:prstGeom>
        </p:spPr>
      </p:pic>
    </p:spTree>
    <p:extLst>
      <p:ext uri="{BB962C8B-B14F-4D97-AF65-F5344CB8AC3E}">
        <p14:creationId xmlns:p14="http://schemas.microsoft.com/office/powerpoint/2010/main" val="42618708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C9C9C2-8CBC-79DD-0CB3-EFACF3C59BB1}"/>
              </a:ext>
            </a:extLst>
          </p:cNvPr>
          <p:cNvSpPr>
            <a:spLocks noGrp="1"/>
          </p:cNvSpPr>
          <p:nvPr>
            <p:ph type="ctrTitle"/>
          </p:nvPr>
        </p:nvSpPr>
        <p:spPr/>
        <p:txBody>
          <a:bodyPr/>
          <a:lstStyle/>
          <a:p>
            <a:r>
              <a:rPr lang="en-US" dirty="0"/>
              <a:t>Step 8</a:t>
            </a:r>
          </a:p>
        </p:txBody>
      </p:sp>
      <p:sp>
        <p:nvSpPr>
          <p:cNvPr id="5" name="Subtitle 4">
            <a:extLst>
              <a:ext uri="{FF2B5EF4-FFF2-40B4-BE49-F238E27FC236}">
                <a16:creationId xmlns:a16="http://schemas.microsoft.com/office/drawing/2014/main" id="{06EEA069-1A6B-EA4E-6ED7-0309A8A74954}"/>
              </a:ext>
            </a:extLst>
          </p:cNvPr>
          <p:cNvSpPr>
            <a:spLocks noGrp="1"/>
          </p:cNvSpPr>
          <p:nvPr>
            <p:ph type="subTitle" idx="1"/>
          </p:nvPr>
        </p:nvSpPr>
        <p:spPr/>
        <p:txBody>
          <a:bodyPr/>
          <a:lstStyle/>
          <a:p>
            <a:r>
              <a:rPr lang="en-US" dirty="0"/>
              <a:t>Apply various ML regression models</a:t>
            </a:r>
          </a:p>
        </p:txBody>
      </p:sp>
    </p:spTree>
    <p:extLst>
      <p:ext uri="{BB962C8B-B14F-4D97-AF65-F5344CB8AC3E}">
        <p14:creationId xmlns:p14="http://schemas.microsoft.com/office/powerpoint/2010/main" val="39585261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B472-8AE4-AF04-B2E9-0B8478DD6A40}"/>
              </a:ext>
            </a:extLst>
          </p:cNvPr>
          <p:cNvSpPr>
            <a:spLocks noGrp="1"/>
          </p:cNvSpPr>
          <p:nvPr>
            <p:ph type="title"/>
          </p:nvPr>
        </p:nvSpPr>
        <p:spPr>
          <a:xfrm>
            <a:off x="936171" y="79602"/>
            <a:ext cx="10515600" cy="897618"/>
          </a:xfrm>
        </p:spPr>
        <p:txBody>
          <a:bodyPr/>
          <a:lstStyle/>
          <a:p>
            <a:r>
              <a:rPr lang="en-US" dirty="0" err="1"/>
              <a:t>eval_model</a:t>
            </a:r>
            <a:r>
              <a:rPr lang="en-US" dirty="0"/>
              <a:t> function</a:t>
            </a:r>
          </a:p>
        </p:txBody>
      </p:sp>
      <p:pic>
        <p:nvPicPr>
          <p:cNvPr id="5" name="Picture 4">
            <a:extLst>
              <a:ext uri="{FF2B5EF4-FFF2-40B4-BE49-F238E27FC236}">
                <a16:creationId xmlns:a16="http://schemas.microsoft.com/office/drawing/2014/main" id="{20242196-81AE-381E-4BC5-B1A338E73328}"/>
              </a:ext>
            </a:extLst>
          </p:cNvPr>
          <p:cNvPicPr>
            <a:picLocks noChangeAspect="1"/>
          </p:cNvPicPr>
          <p:nvPr/>
        </p:nvPicPr>
        <p:blipFill>
          <a:blip r:embed="rId2"/>
          <a:stretch>
            <a:fillRect/>
          </a:stretch>
        </p:blipFill>
        <p:spPr>
          <a:xfrm>
            <a:off x="645217" y="977220"/>
            <a:ext cx="9271670" cy="5718455"/>
          </a:xfrm>
          <a:prstGeom prst="rect">
            <a:avLst/>
          </a:prstGeom>
        </p:spPr>
      </p:pic>
    </p:spTree>
    <p:extLst>
      <p:ext uri="{BB962C8B-B14F-4D97-AF65-F5344CB8AC3E}">
        <p14:creationId xmlns:p14="http://schemas.microsoft.com/office/powerpoint/2010/main" val="42635011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340E-1147-E22F-E8CF-E352731389A1}"/>
              </a:ext>
            </a:extLst>
          </p:cNvPr>
          <p:cNvSpPr>
            <a:spLocks noGrp="1"/>
          </p:cNvSpPr>
          <p:nvPr>
            <p:ph type="title"/>
          </p:nvPr>
        </p:nvSpPr>
        <p:spPr/>
        <p:txBody>
          <a:bodyPr/>
          <a:lstStyle/>
          <a:p>
            <a:r>
              <a:rPr lang="en-US" dirty="0"/>
              <a:t>Linear Regression</a:t>
            </a:r>
          </a:p>
        </p:txBody>
      </p:sp>
      <p:pic>
        <p:nvPicPr>
          <p:cNvPr id="5" name="Picture 4">
            <a:extLst>
              <a:ext uri="{FF2B5EF4-FFF2-40B4-BE49-F238E27FC236}">
                <a16:creationId xmlns:a16="http://schemas.microsoft.com/office/drawing/2014/main" id="{5C6FB871-5915-CF86-4D5C-CB017B962D80}"/>
              </a:ext>
            </a:extLst>
          </p:cNvPr>
          <p:cNvPicPr>
            <a:picLocks noChangeAspect="1"/>
          </p:cNvPicPr>
          <p:nvPr/>
        </p:nvPicPr>
        <p:blipFill>
          <a:blip r:embed="rId2"/>
          <a:stretch>
            <a:fillRect/>
          </a:stretch>
        </p:blipFill>
        <p:spPr>
          <a:xfrm>
            <a:off x="838200" y="1690688"/>
            <a:ext cx="8154538" cy="3600953"/>
          </a:xfrm>
          <a:prstGeom prst="rect">
            <a:avLst/>
          </a:prstGeom>
        </p:spPr>
      </p:pic>
    </p:spTree>
    <p:extLst>
      <p:ext uri="{BB962C8B-B14F-4D97-AF65-F5344CB8AC3E}">
        <p14:creationId xmlns:p14="http://schemas.microsoft.com/office/powerpoint/2010/main" val="3939226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062-577C-FF5A-3806-CD83B0ED34C7}"/>
              </a:ext>
            </a:extLst>
          </p:cNvPr>
          <p:cNvSpPr>
            <a:spLocks noGrp="1"/>
          </p:cNvSpPr>
          <p:nvPr>
            <p:ph type="title"/>
          </p:nvPr>
        </p:nvSpPr>
        <p:spPr/>
        <p:txBody>
          <a:bodyPr/>
          <a:lstStyle/>
          <a:p>
            <a:r>
              <a:rPr lang="en-US" dirty="0"/>
              <a:t>Bagging Linear Regression</a:t>
            </a:r>
          </a:p>
        </p:txBody>
      </p:sp>
      <p:pic>
        <p:nvPicPr>
          <p:cNvPr id="5" name="Picture 4">
            <a:extLst>
              <a:ext uri="{FF2B5EF4-FFF2-40B4-BE49-F238E27FC236}">
                <a16:creationId xmlns:a16="http://schemas.microsoft.com/office/drawing/2014/main" id="{530248A3-343D-2B0A-761C-C90E3D829C42}"/>
              </a:ext>
            </a:extLst>
          </p:cNvPr>
          <p:cNvPicPr>
            <a:picLocks noChangeAspect="1"/>
          </p:cNvPicPr>
          <p:nvPr/>
        </p:nvPicPr>
        <p:blipFill>
          <a:blip r:embed="rId2"/>
          <a:stretch>
            <a:fillRect/>
          </a:stretch>
        </p:blipFill>
        <p:spPr>
          <a:xfrm>
            <a:off x="838200" y="1690688"/>
            <a:ext cx="9383434" cy="3391373"/>
          </a:xfrm>
          <a:prstGeom prst="rect">
            <a:avLst/>
          </a:prstGeom>
        </p:spPr>
      </p:pic>
    </p:spTree>
    <p:extLst>
      <p:ext uri="{BB962C8B-B14F-4D97-AF65-F5344CB8AC3E}">
        <p14:creationId xmlns:p14="http://schemas.microsoft.com/office/powerpoint/2010/main" val="38236593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D91E-44FF-B96D-E842-B510F7E45D6C}"/>
              </a:ext>
            </a:extLst>
          </p:cNvPr>
          <p:cNvSpPr>
            <a:spLocks noGrp="1"/>
          </p:cNvSpPr>
          <p:nvPr>
            <p:ph type="title"/>
          </p:nvPr>
        </p:nvSpPr>
        <p:spPr/>
        <p:txBody>
          <a:bodyPr/>
          <a:lstStyle/>
          <a:p>
            <a:r>
              <a:rPr lang="en-US" dirty="0"/>
              <a:t>KNN Regression</a:t>
            </a:r>
          </a:p>
        </p:txBody>
      </p:sp>
      <p:pic>
        <p:nvPicPr>
          <p:cNvPr id="5" name="Picture 4">
            <a:extLst>
              <a:ext uri="{FF2B5EF4-FFF2-40B4-BE49-F238E27FC236}">
                <a16:creationId xmlns:a16="http://schemas.microsoft.com/office/drawing/2014/main" id="{780E86DA-E837-6B92-8B5D-754B31A79453}"/>
              </a:ext>
            </a:extLst>
          </p:cNvPr>
          <p:cNvPicPr>
            <a:picLocks noChangeAspect="1"/>
          </p:cNvPicPr>
          <p:nvPr/>
        </p:nvPicPr>
        <p:blipFill>
          <a:blip r:embed="rId2"/>
          <a:stretch>
            <a:fillRect/>
          </a:stretch>
        </p:blipFill>
        <p:spPr>
          <a:xfrm>
            <a:off x="838200" y="1387614"/>
            <a:ext cx="10031225" cy="4496427"/>
          </a:xfrm>
          <a:prstGeom prst="rect">
            <a:avLst/>
          </a:prstGeom>
        </p:spPr>
      </p:pic>
    </p:spTree>
    <p:extLst>
      <p:ext uri="{BB962C8B-B14F-4D97-AF65-F5344CB8AC3E}">
        <p14:creationId xmlns:p14="http://schemas.microsoft.com/office/powerpoint/2010/main" val="215392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4359-4297-94E8-D8E9-F3280C42DE83}"/>
              </a:ext>
            </a:extLst>
          </p:cNvPr>
          <p:cNvSpPr>
            <a:spLocks noGrp="1"/>
          </p:cNvSpPr>
          <p:nvPr>
            <p:ph type="title"/>
          </p:nvPr>
        </p:nvSpPr>
        <p:spPr/>
        <p:txBody>
          <a:bodyPr/>
          <a:lstStyle/>
          <a:p>
            <a:r>
              <a:rPr lang="en-US" dirty="0"/>
              <a:t>Remove duplicates</a:t>
            </a:r>
          </a:p>
        </p:txBody>
      </p:sp>
      <p:pic>
        <p:nvPicPr>
          <p:cNvPr id="5" name="Content Placeholder 4">
            <a:extLst>
              <a:ext uri="{FF2B5EF4-FFF2-40B4-BE49-F238E27FC236}">
                <a16:creationId xmlns:a16="http://schemas.microsoft.com/office/drawing/2014/main" id="{3DA97C1E-96EF-FA92-49E6-1FE244BB2CBE}"/>
              </a:ext>
            </a:extLst>
          </p:cNvPr>
          <p:cNvPicPr>
            <a:picLocks noGrp="1" noChangeAspect="1"/>
          </p:cNvPicPr>
          <p:nvPr>
            <p:ph idx="1"/>
          </p:nvPr>
        </p:nvPicPr>
        <p:blipFill>
          <a:blip r:embed="rId2"/>
          <a:stretch>
            <a:fillRect/>
          </a:stretch>
        </p:blipFill>
        <p:spPr>
          <a:xfrm>
            <a:off x="838200" y="2368674"/>
            <a:ext cx="10515600" cy="3178154"/>
          </a:xfrm>
        </p:spPr>
      </p:pic>
    </p:spTree>
    <p:extLst>
      <p:ext uri="{BB962C8B-B14F-4D97-AF65-F5344CB8AC3E}">
        <p14:creationId xmlns:p14="http://schemas.microsoft.com/office/powerpoint/2010/main" val="6804992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0806-3E34-EF96-9DEF-9DC21715A24F}"/>
              </a:ext>
            </a:extLst>
          </p:cNvPr>
          <p:cNvSpPr>
            <a:spLocks noGrp="1"/>
          </p:cNvSpPr>
          <p:nvPr>
            <p:ph type="title"/>
          </p:nvPr>
        </p:nvSpPr>
        <p:spPr/>
        <p:txBody>
          <a:bodyPr/>
          <a:lstStyle/>
          <a:p>
            <a:r>
              <a:rPr lang="en-US" dirty="0"/>
              <a:t>Bagging KNN Regressor</a:t>
            </a:r>
          </a:p>
        </p:txBody>
      </p:sp>
      <p:pic>
        <p:nvPicPr>
          <p:cNvPr id="5" name="Picture 4">
            <a:extLst>
              <a:ext uri="{FF2B5EF4-FFF2-40B4-BE49-F238E27FC236}">
                <a16:creationId xmlns:a16="http://schemas.microsoft.com/office/drawing/2014/main" id="{2732EAAB-1CB4-58D7-620A-498CA2F8845C}"/>
              </a:ext>
            </a:extLst>
          </p:cNvPr>
          <p:cNvPicPr>
            <a:picLocks noChangeAspect="1"/>
          </p:cNvPicPr>
          <p:nvPr/>
        </p:nvPicPr>
        <p:blipFill>
          <a:blip r:embed="rId2"/>
          <a:stretch>
            <a:fillRect/>
          </a:stretch>
        </p:blipFill>
        <p:spPr>
          <a:xfrm>
            <a:off x="152401" y="2131110"/>
            <a:ext cx="11430000" cy="2841757"/>
          </a:xfrm>
          <a:prstGeom prst="rect">
            <a:avLst/>
          </a:prstGeom>
        </p:spPr>
      </p:pic>
    </p:spTree>
    <p:extLst>
      <p:ext uri="{BB962C8B-B14F-4D97-AF65-F5344CB8AC3E}">
        <p14:creationId xmlns:p14="http://schemas.microsoft.com/office/powerpoint/2010/main" val="13241098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0BFB-BD5A-4ACC-F445-676DD88889C4}"/>
              </a:ext>
            </a:extLst>
          </p:cNvPr>
          <p:cNvSpPr>
            <a:spLocks noGrp="1"/>
          </p:cNvSpPr>
          <p:nvPr>
            <p:ph type="title"/>
          </p:nvPr>
        </p:nvSpPr>
        <p:spPr/>
        <p:txBody>
          <a:bodyPr/>
          <a:lstStyle/>
          <a:p>
            <a:r>
              <a:rPr lang="en-US" dirty="0"/>
              <a:t>Decision Tree Regression</a:t>
            </a:r>
          </a:p>
        </p:txBody>
      </p:sp>
      <p:pic>
        <p:nvPicPr>
          <p:cNvPr id="5" name="Picture 4">
            <a:extLst>
              <a:ext uri="{FF2B5EF4-FFF2-40B4-BE49-F238E27FC236}">
                <a16:creationId xmlns:a16="http://schemas.microsoft.com/office/drawing/2014/main" id="{F7C5BE99-A1C0-BDD8-216D-10159CCE73DE}"/>
              </a:ext>
            </a:extLst>
          </p:cNvPr>
          <p:cNvPicPr>
            <a:picLocks noChangeAspect="1"/>
          </p:cNvPicPr>
          <p:nvPr/>
        </p:nvPicPr>
        <p:blipFill>
          <a:blip r:embed="rId2"/>
          <a:stretch>
            <a:fillRect/>
          </a:stretch>
        </p:blipFill>
        <p:spPr>
          <a:xfrm>
            <a:off x="419100" y="1359870"/>
            <a:ext cx="11353800" cy="5133005"/>
          </a:xfrm>
          <a:prstGeom prst="rect">
            <a:avLst/>
          </a:prstGeom>
        </p:spPr>
      </p:pic>
    </p:spTree>
    <p:extLst>
      <p:ext uri="{BB962C8B-B14F-4D97-AF65-F5344CB8AC3E}">
        <p14:creationId xmlns:p14="http://schemas.microsoft.com/office/powerpoint/2010/main" val="3877739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2472-28AC-3056-E2E2-71EE2542EA40}"/>
              </a:ext>
            </a:extLst>
          </p:cNvPr>
          <p:cNvSpPr>
            <a:spLocks noGrp="1"/>
          </p:cNvSpPr>
          <p:nvPr>
            <p:ph type="title"/>
          </p:nvPr>
        </p:nvSpPr>
        <p:spPr>
          <a:xfrm>
            <a:off x="838200" y="0"/>
            <a:ext cx="10515600" cy="1325563"/>
          </a:xfrm>
        </p:spPr>
        <p:txBody>
          <a:bodyPr/>
          <a:lstStyle/>
          <a:p>
            <a:r>
              <a:rPr lang="en-US" dirty="0"/>
              <a:t>Decision Tree Regression</a:t>
            </a:r>
          </a:p>
        </p:txBody>
      </p:sp>
      <p:pic>
        <p:nvPicPr>
          <p:cNvPr id="5" name="Picture 4">
            <a:extLst>
              <a:ext uri="{FF2B5EF4-FFF2-40B4-BE49-F238E27FC236}">
                <a16:creationId xmlns:a16="http://schemas.microsoft.com/office/drawing/2014/main" id="{D7DDA80D-A314-0838-6BF6-6225350581F4}"/>
              </a:ext>
            </a:extLst>
          </p:cNvPr>
          <p:cNvPicPr>
            <a:picLocks noChangeAspect="1"/>
          </p:cNvPicPr>
          <p:nvPr/>
        </p:nvPicPr>
        <p:blipFill>
          <a:blip r:embed="rId2"/>
          <a:stretch>
            <a:fillRect/>
          </a:stretch>
        </p:blipFill>
        <p:spPr>
          <a:xfrm>
            <a:off x="587619" y="1325563"/>
            <a:ext cx="7619024" cy="5204729"/>
          </a:xfrm>
          <a:prstGeom prst="rect">
            <a:avLst/>
          </a:prstGeom>
        </p:spPr>
      </p:pic>
    </p:spTree>
    <p:extLst>
      <p:ext uri="{BB962C8B-B14F-4D97-AF65-F5344CB8AC3E}">
        <p14:creationId xmlns:p14="http://schemas.microsoft.com/office/powerpoint/2010/main" val="15020647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9665-2493-BD22-F397-7E0C8E7FFFF1}"/>
              </a:ext>
            </a:extLst>
          </p:cNvPr>
          <p:cNvSpPr>
            <a:spLocks noGrp="1"/>
          </p:cNvSpPr>
          <p:nvPr>
            <p:ph type="title"/>
          </p:nvPr>
        </p:nvSpPr>
        <p:spPr>
          <a:xfrm>
            <a:off x="838200" y="120609"/>
            <a:ext cx="10515600" cy="1325563"/>
          </a:xfrm>
        </p:spPr>
        <p:txBody>
          <a:bodyPr/>
          <a:lstStyle/>
          <a:p>
            <a:r>
              <a:rPr lang="en-US" dirty="0"/>
              <a:t>Ridge Regression</a:t>
            </a:r>
          </a:p>
        </p:txBody>
      </p:sp>
      <p:pic>
        <p:nvPicPr>
          <p:cNvPr id="5" name="Picture 4">
            <a:extLst>
              <a:ext uri="{FF2B5EF4-FFF2-40B4-BE49-F238E27FC236}">
                <a16:creationId xmlns:a16="http://schemas.microsoft.com/office/drawing/2014/main" id="{5A814DF0-D134-C411-F0A0-50F6E02FCFC0}"/>
              </a:ext>
            </a:extLst>
          </p:cNvPr>
          <p:cNvPicPr>
            <a:picLocks noChangeAspect="1"/>
          </p:cNvPicPr>
          <p:nvPr/>
        </p:nvPicPr>
        <p:blipFill>
          <a:blip r:embed="rId2"/>
          <a:stretch>
            <a:fillRect/>
          </a:stretch>
        </p:blipFill>
        <p:spPr>
          <a:xfrm>
            <a:off x="651539" y="1415777"/>
            <a:ext cx="8371275" cy="5321614"/>
          </a:xfrm>
          <a:prstGeom prst="rect">
            <a:avLst/>
          </a:prstGeom>
        </p:spPr>
      </p:pic>
    </p:spTree>
    <p:extLst>
      <p:ext uri="{BB962C8B-B14F-4D97-AF65-F5344CB8AC3E}">
        <p14:creationId xmlns:p14="http://schemas.microsoft.com/office/powerpoint/2010/main" val="10481972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604C-3E8E-F8D0-C244-B716656DE0A3}"/>
              </a:ext>
            </a:extLst>
          </p:cNvPr>
          <p:cNvSpPr>
            <a:spLocks noGrp="1"/>
          </p:cNvSpPr>
          <p:nvPr>
            <p:ph type="title"/>
          </p:nvPr>
        </p:nvSpPr>
        <p:spPr>
          <a:xfrm>
            <a:off x="838200" y="0"/>
            <a:ext cx="10515600" cy="1325563"/>
          </a:xfrm>
        </p:spPr>
        <p:txBody>
          <a:bodyPr/>
          <a:lstStyle/>
          <a:p>
            <a:r>
              <a:rPr lang="en-US" dirty="0"/>
              <a:t>Lasso Regression</a:t>
            </a:r>
          </a:p>
        </p:txBody>
      </p:sp>
      <p:pic>
        <p:nvPicPr>
          <p:cNvPr id="5" name="Picture 4">
            <a:extLst>
              <a:ext uri="{FF2B5EF4-FFF2-40B4-BE49-F238E27FC236}">
                <a16:creationId xmlns:a16="http://schemas.microsoft.com/office/drawing/2014/main" id="{92FC2FD9-474E-027A-161D-3183BD6A3534}"/>
              </a:ext>
            </a:extLst>
          </p:cNvPr>
          <p:cNvPicPr>
            <a:picLocks noChangeAspect="1"/>
          </p:cNvPicPr>
          <p:nvPr/>
        </p:nvPicPr>
        <p:blipFill>
          <a:blip r:embed="rId3"/>
          <a:stretch>
            <a:fillRect/>
          </a:stretch>
        </p:blipFill>
        <p:spPr>
          <a:xfrm>
            <a:off x="944231" y="1325563"/>
            <a:ext cx="9135750" cy="4420217"/>
          </a:xfrm>
          <a:prstGeom prst="rect">
            <a:avLst/>
          </a:prstGeom>
        </p:spPr>
      </p:pic>
    </p:spTree>
    <p:extLst>
      <p:ext uri="{BB962C8B-B14F-4D97-AF65-F5344CB8AC3E}">
        <p14:creationId xmlns:p14="http://schemas.microsoft.com/office/powerpoint/2010/main" val="8570067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88C5-AD21-8A9F-3BCF-2C50BE79C263}"/>
              </a:ext>
            </a:extLst>
          </p:cNvPr>
          <p:cNvSpPr>
            <a:spLocks noGrp="1"/>
          </p:cNvSpPr>
          <p:nvPr>
            <p:ph type="title"/>
          </p:nvPr>
        </p:nvSpPr>
        <p:spPr>
          <a:xfrm>
            <a:off x="353458" y="-97583"/>
            <a:ext cx="10515600" cy="1325563"/>
          </a:xfrm>
        </p:spPr>
        <p:txBody>
          <a:bodyPr/>
          <a:lstStyle/>
          <a:p>
            <a:r>
              <a:rPr lang="en-US" dirty="0"/>
              <a:t>Random Forest Regression</a:t>
            </a:r>
          </a:p>
        </p:txBody>
      </p:sp>
      <p:pic>
        <p:nvPicPr>
          <p:cNvPr id="5" name="Picture 4">
            <a:extLst>
              <a:ext uri="{FF2B5EF4-FFF2-40B4-BE49-F238E27FC236}">
                <a16:creationId xmlns:a16="http://schemas.microsoft.com/office/drawing/2014/main" id="{7207074D-3C60-0D5F-67FD-C0987BC43505}"/>
              </a:ext>
            </a:extLst>
          </p:cNvPr>
          <p:cNvPicPr>
            <a:picLocks noChangeAspect="1"/>
          </p:cNvPicPr>
          <p:nvPr/>
        </p:nvPicPr>
        <p:blipFill>
          <a:blip r:embed="rId2"/>
          <a:stretch>
            <a:fillRect/>
          </a:stretch>
        </p:blipFill>
        <p:spPr>
          <a:xfrm>
            <a:off x="353458" y="988955"/>
            <a:ext cx="8683538" cy="5869045"/>
          </a:xfrm>
          <a:prstGeom prst="rect">
            <a:avLst/>
          </a:prstGeom>
        </p:spPr>
      </p:pic>
    </p:spTree>
    <p:extLst>
      <p:ext uri="{BB962C8B-B14F-4D97-AF65-F5344CB8AC3E}">
        <p14:creationId xmlns:p14="http://schemas.microsoft.com/office/powerpoint/2010/main" val="22226712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9DD7-704E-80D8-DA9A-1F50E12EF375}"/>
              </a:ext>
            </a:extLst>
          </p:cNvPr>
          <p:cNvSpPr>
            <a:spLocks noGrp="1"/>
          </p:cNvSpPr>
          <p:nvPr>
            <p:ph type="title"/>
          </p:nvPr>
        </p:nvSpPr>
        <p:spPr>
          <a:xfrm>
            <a:off x="783116" y="12582"/>
            <a:ext cx="10515600" cy="1325563"/>
          </a:xfrm>
        </p:spPr>
        <p:txBody>
          <a:bodyPr/>
          <a:lstStyle/>
          <a:p>
            <a:r>
              <a:rPr lang="en-US" dirty="0"/>
              <a:t>Random Forest Regression</a:t>
            </a:r>
          </a:p>
        </p:txBody>
      </p:sp>
      <p:pic>
        <p:nvPicPr>
          <p:cNvPr id="5" name="Picture 4">
            <a:extLst>
              <a:ext uri="{FF2B5EF4-FFF2-40B4-BE49-F238E27FC236}">
                <a16:creationId xmlns:a16="http://schemas.microsoft.com/office/drawing/2014/main" id="{269F0C00-AE0F-2008-0C4E-34ACD5E1B9D1}"/>
              </a:ext>
            </a:extLst>
          </p:cNvPr>
          <p:cNvPicPr>
            <a:picLocks noChangeAspect="1"/>
          </p:cNvPicPr>
          <p:nvPr/>
        </p:nvPicPr>
        <p:blipFill>
          <a:blip r:embed="rId2"/>
          <a:stretch>
            <a:fillRect/>
          </a:stretch>
        </p:blipFill>
        <p:spPr>
          <a:xfrm>
            <a:off x="660125" y="1338145"/>
            <a:ext cx="8602275" cy="1381318"/>
          </a:xfrm>
          <a:prstGeom prst="rect">
            <a:avLst/>
          </a:prstGeom>
        </p:spPr>
      </p:pic>
    </p:spTree>
    <p:extLst>
      <p:ext uri="{BB962C8B-B14F-4D97-AF65-F5344CB8AC3E}">
        <p14:creationId xmlns:p14="http://schemas.microsoft.com/office/powerpoint/2010/main" val="11700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9DE-EAD7-9581-8892-7C25438D3726}"/>
              </a:ext>
            </a:extLst>
          </p:cNvPr>
          <p:cNvSpPr>
            <a:spLocks noGrp="1"/>
          </p:cNvSpPr>
          <p:nvPr>
            <p:ph type="title"/>
          </p:nvPr>
        </p:nvSpPr>
        <p:spPr>
          <a:xfrm>
            <a:off x="639896" y="18255"/>
            <a:ext cx="10515600" cy="1325563"/>
          </a:xfrm>
        </p:spPr>
        <p:txBody>
          <a:bodyPr/>
          <a:lstStyle/>
          <a:p>
            <a:r>
              <a:rPr lang="en-US" dirty="0" err="1"/>
              <a:t>Adaboost</a:t>
            </a:r>
            <a:r>
              <a:rPr lang="en-US" dirty="0"/>
              <a:t> Regression</a:t>
            </a:r>
          </a:p>
        </p:txBody>
      </p:sp>
      <p:pic>
        <p:nvPicPr>
          <p:cNvPr id="7" name="Picture 6">
            <a:extLst>
              <a:ext uri="{FF2B5EF4-FFF2-40B4-BE49-F238E27FC236}">
                <a16:creationId xmlns:a16="http://schemas.microsoft.com/office/drawing/2014/main" id="{4D230666-60AB-B333-BEC3-7C5755F8AE75}"/>
              </a:ext>
            </a:extLst>
          </p:cNvPr>
          <p:cNvPicPr>
            <a:picLocks noChangeAspect="1"/>
          </p:cNvPicPr>
          <p:nvPr/>
        </p:nvPicPr>
        <p:blipFill>
          <a:blip r:embed="rId2"/>
          <a:stretch>
            <a:fillRect/>
          </a:stretch>
        </p:blipFill>
        <p:spPr>
          <a:xfrm>
            <a:off x="792294" y="1343818"/>
            <a:ext cx="8249801" cy="4344006"/>
          </a:xfrm>
          <a:prstGeom prst="rect">
            <a:avLst/>
          </a:prstGeom>
        </p:spPr>
      </p:pic>
    </p:spTree>
    <p:extLst>
      <p:ext uri="{BB962C8B-B14F-4D97-AF65-F5344CB8AC3E}">
        <p14:creationId xmlns:p14="http://schemas.microsoft.com/office/powerpoint/2010/main" val="14850193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8E54-F69F-134B-D4B1-ACB77B9C6494}"/>
              </a:ext>
            </a:extLst>
          </p:cNvPr>
          <p:cNvSpPr>
            <a:spLocks noGrp="1"/>
          </p:cNvSpPr>
          <p:nvPr>
            <p:ph type="title"/>
          </p:nvPr>
        </p:nvSpPr>
        <p:spPr>
          <a:xfrm>
            <a:off x="661929" y="12583"/>
            <a:ext cx="10515600" cy="1325563"/>
          </a:xfrm>
        </p:spPr>
        <p:txBody>
          <a:bodyPr/>
          <a:lstStyle/>
          <a:p>
            <a:r>
              <a:rPr lang="en-US" dirty="0"/>
              <a:t>Gradient Boost Regression</a:t>
            </a:r>
          </a:p>
        </p:txBody>
      </p:sp>
      <p:pic>
        <p:nvPicPr>
          <p:cNvPr id="5" name="Picture 4">
            <a:extLst>
              <a:ext uri="{FF2B5EF4-FFF2-40B4-BE49-F238E27FC236}">
                <a16:creationId xmlns:a16="http://schemas.microsoft.com/office/drawing/2014/main" id="{658A8902-8634-69FB-081D-6D260094233A}"/>
              </a:ext>
            </a:extLst>
          </p:cNvPr>
          <p:cNvPicPr>
            <a:picLocks noChangeAspect="1"/>
          </p:cNvPicPr>
          <p:nvPr/>
        </p:nvPicPr>
        <p:blipFill>
          <a:blip r:embed="rId2"/>
          <a:stretch>
            <a:fillRect/>
          </a:stretch>
        </p:blipFill>
        <p:spPr>
          <a:xfrm>
            <a:off x="661929" y="1338146"/>
            <a:ext cx="8232528" cy="4894549"/>
          </a:xfrm>
          <a:prstGeom prst="rect">
            <a:avLst/>
          </a:prstGeom>
        </p:spPr>
      </p:pic>
    </p:spTree>
    <p:extLst>
      <p:ext uri="{BB962C8B-B14F-4D97-AF65-F5344CB8AC3E}">
        <p14:creationId xmlns:p14="http://schemas.microsoft.com/office/powerpoint/2010/main" val="35287990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E6C0-6234-8CE8-D88E-FC80B5AF304F}"/>
              </a:ext>
            </a:extLst>
          </p:cNvPr>
          <p:cNvSpPr>
            <a:spLocks noGrp="1"/>
          </p:cNvSpPr>
          <p:nvPr>
            <p:ph type="title"/>
          </p:nvPr>
        </p:nvSpPr>
        <p:spPr>
          <a:xfrm>
            <a:off x="298371" y="23600"/>
            <a:ext cx="10515600" cy="1325563"/>
          </a:xfrm>
        </p:spPr>
        <p:txBody>
          <a:bodyPr/>
          <a:lstStyle/>
          <a:p>
            <a:r>
              <a:rPr lang="en-US" dirty="0" err="1"/>
              <a:t>XGBoost</a:t>
            </a:r>
            <a:r>
              <a:rPr lang="en-US" dirty="0"/>
              <a:t> Regression</a:t>
            </a:r>
          </a:p>
        </p:txBody>
      </p:sp>
      <p:pic>
        <p:nvPicPr>
          <p:cNvPr id="5" name="Picture 4">
            <a:extLst>
              <a:ext uri="{FF2B5EF4-FFF2-40B4-BE49-F238E27FC236}">
                <a16:creationId xmlns:a16="http://schemas.microsoft.com/office/drawing/2014/main" id="{DB7EA4DC-2805-E9C8-2362-863EC8C1D911}"/>
              </a:ext>
            </a:extLst>
          </p:cNvPr>
          <p:cNvPicPr>
            <a:picLocks noChangeAspect="1"/>
          </p:cNvPicPr>
          <p:nvPr/>
        </p:nvPicPr>
        <p:blipFill>
          <a:blip r:embed="rId2"/>
          <a:stretch>
            <a:fillRect/>
          </a:stretch>
        </p:blipFill>
        <p:spPr>
          <a:xfrm>
            <a:off x="449897" y="1057884"/>
            <a:ext cx="8449854" cy="5249008"/>
          </a:xfrm>
          <a:prstGeom prst="rect">
            <a:avLst/>
          </a:prstGeom>
        </p:spPr>
      </p:pic>
    </p:spTree>
    <p:extLst>
      <p:ext uri="{BB962C8B-B14F-4D97-AF65-F5344CB8AC3E}">
        <p14:creationId xmlns:p14="http://schemas.microsoft.com/office/powerpoint/2010/main" val="556760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22260</TotalTime>
  <Words>1489</Words>
  <Application>Microsoft Office PowerPoint</Application>
  <PresentationFormat>Widescreen</PresentationFormat>
  <Paragraphs>177</Paragraphs>
  <Slides>116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116</vt:i4>
      </vt:variant>
    </vt:vector>
  </HeadingPairs>
  <TitlesOfParts>
    <vt:vector size="120" baseType="lpstr">
      <vt:lpstr>Aptos</vt:lpstr>
      <vt:lpstr>Aptos Display</vt:lpstr>
      <vt:lpstr>Arial</vt:lpstr>
      <vt:lpstr>Office Theme</vt:lpstr>
      <vt:lpstr>Car Selling Price Prediction using Car Details Dataset</vt:lpstr>
      <vt:lpstr>GitHub Repository Link</vt:lpstr>
      <vt:lpstr>Objective</vt:lpstr>
      <vt:lpstr>Motivation</vt:lpstr>
      <vt:lpstr>Steps</vt:lpstr>
      <vt:lpstr>PowerPoint Presentation</vt:lpstr>
      <vt:lpstr>Step 1</vt:lpstr>
      <vt:lpstr>Open File in Excel</vt:lpstr>
      <vt:lpstr>Remove duplicates</vt:lpstr>
      <vt:lpstr>Histogram of Selling price </vt:lpstr>
      <vt:lpstr>Histogram of Km driven</vt:lpstr>
      <vt:lpstr>Pivot Chart of Year</vt:lpstr>
      <vt:lpstr>Pivot Chart of Fuel</vt:lpstr>
      <vt:lpstr>Pivot Chart of Seller type</vt:lpstr>
      <vt:lpstr>Pivot Chart of Transmission</vt:lpstr>
      <vt:lpstr>Pivot Chart of Owner</vt:lpstr>
      <vt:lpstr>Step 2</vt:lpstr>
      <vt:lpstr>Open Dataset csv</vt:lpstr>
      <vt:lpstr>Check Data types</vt:lpstr>
      <vt:lpstr>Check Null Values</vt:lpstr>
      <vt:lpstr>Check and Handle Duplicate Values</vt:lpstr>
      <vt:lpstr>Perform feature engineering(brand)</vt:lpstr>
      <vt:lpstr>Check Data consistency</vt:lpstr>
      <vt:lpstr>PowerPoint Presentation</vt:lpstr>
      <vt:lpstr>Step 3</vt:lpstr>
      <vt:lpstr>Find numerical and categorical columns</vt:lpstr>
      <vt:lpstr>Plot box plot of numerical columns</vt:lpstr>
      <vt:lpstr>Plot Box plot of numerical columns</vt:lpstr>
      <vt:lpstr>Plot average price per brand</vt:lpstr>
      <vt:lpstr>Plot average price per brand</vt:lpstr>
      <vt:lpstr>Count of cars for each brand sorted by count</vt:lpstr>
      <vt:lpstr>Count of cars for each brand sorted by count</vt:lpstr>
      <vt:lpstr>Jointplot of selling price and km_driven</vt:lpstr>
      <vt:lpstr>Jointplot of selling price and km_driven</vt:lpstr>
      <vt:lpstr>Jointplot of selling price and year</vt:lpstr>
      <vt:lpstr>Jointplot of selling price and year</vt:lpstr>
      <vt:lpstr>Jointplot of year  and km_driven</vt:lpstr>
      <vt:lpstr>Jointplot of year and km driven</vt:lpstr>
      <vt:lpstr>Plot year-wise mean of selling price</vt:lpstr>
      <vt:lpstr>Plot year-wise mean of selling price</vt:lpstr>
      <vt:lpstr>Year wise count of cars for that year</vt:lpstr>
      <vt:lpstr>Year-wise count of cars for that year</vt:lpstr>
      <vt:lpstr>Top n cars(not brands) by sales count</vt:lpstr>
      <vt:lpstr>Histogram of selling price of top n cars(not brands) by sales count</vt:lpstr>
      <vt:lpstr>Histogram of selling price of top n cars(not brands) by sales count</vt:lpstr>
      <vt:lpstr>Boxplot of selling price vs transmission</vt:lpstr>
      <vt:lpstr>Box plot of selling price vs transmission</vt:lpstr>
      <vt:lpstr>Boxplot of selling price vs fuel</vt:lpstr>
      <vt:lpstr>Boxplot of selling price vs fuel</vt:lpstr>
      <vt:lpstr>Boxplot of owner vs selling price</vt:lpstr>
      <vt:lpstr>Boxplot of owner vs selling price</vt:lpstr>
      <vt:lpstr>Boxplot of seller type vs selling price</vt:lpstr>
      <vt:lpstr>Boxplot of seller type vs selling price</vt:lpstr>
      <vt:lpstr>Mean and std of selling price of each brand</vt:lpstr>
      <vt:lpstr>Mean and std of selling price for each brand</vt:lpstr>
      <vt:lpstr>Mean and std of selling price for each brand</vt:lpstr>
      <vt:lpstr>Jointplot of selling price vs year for brand Maruti</vt:lpstr>
      <vt:lpstr>Jointplot of selling price vs year for brand Maruti</vt:lpstr>
      <vt:lpstr>KDE Plot for selling price for brand Maruti</vt:lpstr>
      <vt:lpstr>KDE Plot for selling price for brand Maruti</vt:lpstr>
      <vt:lpstr>For particular car name scatterplot of selling price vs km driven</vt:lpstr>
      <vt:lpstr>For particular car name scatterplot of selling price vs km driven</vt:lpstr>
      <vt:lpstr>For particular car name scatterplot of selling price vs year</vt:lpstr>
      <vt:lpstr>For particular car name scatterplot of selling price vs year</vt:lpstr>
      <vt:lpstr>KDE Plot of different years for brand Maruti</vt:lpstr>
      <vt:lpstr>KDE Plot of different years for brand Maruti</vt:lpstr>
      <vt:lpstr>Advanced EDA</vt:lpstr>
      <vt:lpstr>Find fuel type wise selling price where selling price is greater than average of that fuel type</vt:lpstr>
      <vt:lpstr>Find fuel type wise selling price where selling price is greater than average of that fuel type</vt:lpstr>
      <vt:lpstr>Find seller type wise selling price where selling price is greater than avg selling price for seller type</vt:lpstr>
      <vt:lpstr>Find seller type wise selling price where selling price is greater than avg selling price for seller type</vt:lpstr>
      <vt:lpstr>Find year wise selling price for year 2006 and onwards. Find the percentage contribution of each year. Find running sum and running percentage.</vt:lpstr>
      <vt:lpstr>Find year wise selling price for year 2006 and onwards. Find the percentage contribution of each year. Find running sum and running percentage.</vt:lpstr>
      <vt:lpstr>Extend q3 by computing yoy percentage change in sales</vt:lpstr>
      <vt:lpstr>Extend q3 by computing yoy percentage change in sales</vt:lpstr>
      <vt:lpstr>Step 4</vt:lpstr>
      <vt:lpstr>Outlier treatment</vt:lpstr>
      <vt:lpstr>Outlier treatment</vt:lpstr>
      <vt:lpstr>Step 5</vt:lpstr>
      <vt:lpstr>One Hot Encoding</vt:lpstr>
      <vt:lpstr>Step 6</vt:lpstr>
      <vt:lpstr>Split into X and y</vt:lpstr>
      <vt:lpstr>Step 7</vt:lpstr>
      <vt:lpstr>Choose train and test datasets</vt:lpstr>
      <vt:lpstr>Step 8</vt:lpstr>
      <vt:lpstr>eval_model function</vt:lpstr>
      <vt:lpstr>Linear Regression</vt:lpstr>
      <vt:lpstr>Bagging Linear Regression</vt:lpstr>
      <vt:lpstr>KNN Regression</vt:lpstr>
      <vt:lpstr>Bagging KNN Regressor</vt:lpstr>
      <vt:lpstr>Decision Tree Regression</vt:lpstr>
      <vt:lpstr>Decision Tree Regression</vt:lpstr>
      <vt:lpstr>Ridge Regression</vt:lpstr>
      <vt:lpstr>Lasso Regression</vt:lpstr>
      <vt:lpstr>Random Forest Regression</vt:lpstr>
      <vt:lpstr>Random Forest Regression</vt:lpstr>
      <vt:lpstr>Adaboost Regression</vt:lpstr>
      <vt:lpstr>Gradient Boost Regression</vt:lpstr>
      <vt:lpstr>XGBoost Regression</vt:lpstr>
      <vt:lpstr>Compare all models</vt:lpstr>
      <vt:lpstr>Compare all models</vt:lpstr>
      <vt:lpstr>Step 9</vt:lpstr>
      <vt:lpstr>PowerPoint Presentation</vt:lpstr>
      <vt:lpstr>Step 10</vt:lpstr>
      <vt:lpstr>PowerPoint Presentation</vt:lpstr>
      <vt:lpstr>Step 11</vt:lpstr>
      <vt:lpstr>PowerPoint Presentation</vt:lpstr>
      <vt:lpstr>Step 12</vt:lpstr>
      <vt:lpstr>Create app.py</vt:lpstr>
      <vt:lpstr>Create requirements.txt</vt:lpstr>
      <vt:lpstr>Step 13</vt:lpstr>
      <vt:lpstr>Upload the app.py,requirements.txt,pickle files to github repo</vt:lpstr>
      <vt:lpstr>Step 14</vt:lpstr>
      <vt:lpstr>Deploy on streamlit cloud</vt:lpstr>
      <vt:lpstr>GitHub Repository 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Laxmiprasad Iyer</dc:creator>
  <cp:lastModifiedBy>Laxmiprasad Iyer</cp:lastModifiedBy>
  <cp:revision>2</cp:revision>
  <dcterms:created xsi:type="dcterms:W3CDTF">2024-08-04T04:51:56Z</dcterms:created>
  <dcterms:modified xsi:type="dcterms:W3CDTF">2024-08-28T08:05:01Z</dcterms:modified>
</cp:coreProperties>
</file>