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3"/>
  </p:notesMasterIdLst>
  <p:handoutMasterIdLst>
    <p:handoutMasterId r:id="rId94"/>
  </p:handoutMasterIdLst>
  <p:sldIdLst>
    <p:sldId id="394" r:id="rId5"/>
    <p:sldId id="278" r:id="rId6"/>
    <p:sldId id="674" r:id="rId7"/>
    <p:sldId id="259" r:id="rId8"/>
    <p:sldId id="649" r:id="rId9"/>
    <p:sldId id="651" r:id="rId10"/>
    <p:sldId id="2581" r:id="rId11"/>
    <p:sldId id="2485" r:id="rId12"/>
    <p:sldId id="2489" r:id="rId13"/>
    <p:sldId id="2582" r:id="rId14"/>
    <p:sldId id="2487" r:id="rId15"/>
    <p:sldId id="652" r:id="rId16"/>
    <p:sldId id="325" r:id="rId17"/>
    <p:sldId id="257" r:id="rId18"/>
    <p:sldId id="287" r:id="rId19"/>
    <p:sldId id="276" r:id="rId20"/>
    <p:sldId id="2530" r:id="rId21"/>
    <p:sldId id="2534" r:id="rId22"/>
    <p:sldId id="318" r:id="rId23"/>
    <p:sldId id="319" r:id="rId24"/>
    <p:sldId id="320" r:id="rId25"/>
    <p:sldId id="2544" r:id="rId26"/>
    <p:sldId id="2545" r:id="rId27"/>
    <p:sldId id="2543" r:id="rId28"/>
    <p:sldId id="2546" r:id="rId29"/>
    <p:sldId id="321" r:id="rId30"/>
    <p:sldId id="662" r:id="rId31"/>
    <p:sldId id="2511" r:id="rId32"/>
    <p:sldId id="663" r:id="rId33"/>
    <p:sldId id="2498" r:id="rId34"/>
    <p:sldId id="661" r:id="rId35"/>
    <p:sldId id="672" r:id="rId36"/>
    <p:sldId id="297" r:id="rId37"/>
    <p:sldId id="2532" r:id="rId38"/>
    <p:sldId id="675" r:id="rId39"/>
    <p:sldId id="298" r:id="rId40"/>
    <p:sldId id="2576" r:id="rId41"/>
    <p:sldId id="2580" r:id="rId42"/>
    <p:sldId id="2579" r:id="rId43"/>
    <p:sldId id="665" r:id="rId44"/>
    <p:sldId id="676" r:id="rId45"/>
    <p:sldId id="677" r:id="rId46"/>
    <p:sldId id="312" r:id="rId47"/>
    <p:sldId id="678" r:id="rId48"/>
    <p:sldId id="679" r:id="rId49"/>
    <p:sldId id="680" r:id="rId50"/>
    <p:sldId id="313" r:id="rId51"/>
    <p:sldId id="314" r:id="rId52"/>
    <p:sldId id="681" r:id="rId53"/>
    <p:sldId id="666" r:id="rId54"/>
    <p:sldId id="2537" r:id="rId55"/>
    <p:sldId id="2536" r:id="rId56"/>
    <p:sldId id="348" r:id="rId57"/>
    <p:sldId id="350" r:id="rId58"/>
    <p:sldId id="349" r:id="rId59"/>
    <p:sldId id="354" r:id="rId60"/>
    <p:sldId id="347" r:id="rId61"/>
    <p:sldId id="345" r:id="rId62"/>
    <p:sldId id="346" r:id="rId63"/>
    <p:sldId id="356" r:id="rId64"/>
    <p:sldId id="1986" r:id="rId65"/>
    <p:sldId id="2538" r:id="rId66"/>
    <p:sldId id="2539" r:id="rId67"/>
    <p:sldId id="401" r:id="rId68"/>
    <p:sldId id="2541" r:id="rId69"/>
    <p:sldId id="293" r:id="rId70"/>
    <p:sldId id="683" r:id="rId71"/>
    <p:sldId id="296" r:id="rId72"/>
    <p:sldId id="2542" r:id="rId73"/>
    <p:sldId id="2568" r:id="rId74"/>
    <p:sldId id="684" r:id="rId75"/>
    <p:sldId id="685" r:id="rId76"/>
    <p:sldId id="686" r:id="rId77"/>
    <p:sldId id="687" r:id="rId78"/>
    <p:sldId id="324" r:id="rId79"/>
    <p:sldId id="690" r:id="rId80"/>
    <p:sldId id="327" r:id="rId81"/>
    <p:sldId id="689" r:id="rId82"/>
    <p:sldId id="688" r:id="rId83"/>
    <p:sldId id="330" r:id="rId84"/>
    <p:sldId id="331" r:id="rId85"/>
    <p:sldId id="333" r:id="rId86"/>
    <p:sldId id="336" r:id="rId87"/>
    <p:sldId id="337" r:id="rId88"/>
    <p:sldId id="339" r:id="rId89"/>
    <p:sldId id="341" r:id="rId90"/>
    <p:sldId id="340" r:id="rId91"/>
    <p:sldId id="402" r:id="rId9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D7E3"/>
    <a:srgbClr val="FFFFFF"/>
    <a:srgbClr val="FADE00"/>
    <a:srgbClr val="F9C7AB"/>
    <a:srgbClr val="F7F9F8"/>
    <a:srgbClr val="404040"/>
    <a:srgbClr val="414141"/>
    <a:srgbClr val="F7FAFA"/>
    <a:srgbClr val="1C4E8B"/>
    <a:srgbClr val="006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1C4D8-515E-4CE5-90DD-30355B85F183}" v="8" dt="2023-03-20T04:58:44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6208" autoAdjust="0"/>
  </p:normalViewPr>
  <p:slideViewPr>
    <p:cSldViewPr>
      <p:cViewPr varScale="1">
        <p:scale>
          <a:sx n="109" d="100"/>
          <a:sy n="109" d="100"/>
        </p:scale>
        <p:origin x="874" y="8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14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handoutMaster" Target="handoutMasters/handoutMaster1.xml"/><Relationship Id="rId9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eyan S" userId="S::karthikeyans@cloudthat.com::5bc22a70-e8c8-479a-91ba-43b6ceec9f3f" providerId="AD" clId="Web-{89EEAA68-E0B3-7903-7785-39C0E1CB778B}"/>
    <pc:docChg chg="delSld">
      <pc:chgData name="Karthikeyan S" userId="S::karthikeyans@cloudthat.com::5bc22a70-e8c8-479a-91ba-43b6ceec9f3f" providerId="AD" clId="Web-{89EEAA68-E0B3-7903-7785-39C0E1CB778B}" dt="2022-06-29T04:00:36.239" v="0"/>
      <pc:docMkLst>
        <pc:docMk/>
      </pc:docMkLst>
      <pc:sldChg chg="del">
        <pc:chgData name="Karthikeyan S" userId="S::karthikeyans@cloudthat.com::5bc22a70-e8c8-479a-91ba-43b6ceec9f3f" providerId="AD" clId="Web-{89EEAA68-E0B3-7903-7785-39C0E1CB778B}" dt="2022-06-29T04:00:36.239" v="0"/>
        <pc:sldMkLst>
          <pc:docMk/>
          <pc:sldMk cId="1145155808" sldId="2557"/>
        </pc:sldMkLst>
      </pc:sldChg>
    </pc:docChg>
  </pc:docChgLst>
  <pc:docChgLst>
    <pc:chgData name="Aneesh Ansari" userId="668dbf40-35dd-4a1d-87fc-5852f577fe9b" providerId="ADAL" clId="{79B1C4D8-515E-4CE5-90DD-30355B85F183}"/>
    <pc:docChg chg="undo custSel addSld delSld modSld">
      <pc:chgData name="Aneesh Ansari" userId="668dbf40-35dd-4a1d-87fc-5852f577fe9b" providerId="ADAL" clId="{79B1C4D8-515E-4CE5-90DD-30355B85F183}" dt="2023-03-21T03:28:38.827" v="77" actId="20577"/>
      <pc:docMkLst>
        <pc:docMk/>
      </pc:docMkLst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3023201548" sldId="260"/>
        </pc:sldMkLst>
      </pc:sldChg>
      <pc:sldChg chg="modSp">
        <pc:chgData name="Aneesh Ansari" userId="668dbf40-35dd-4a1d-87fc-5852f577fe9b" providerId="ADAL" clId="{79B1C4D8-515E-4CE5-90DD-30355B85F183}" dt="2023-03-20T04:58:44.604" v="50" actId="120"/>
        <pc:sldMkLst>
          <pc:docMk/>
          <pc:sldMk cId="2778505648" sldId="297"/>
        </pc:sldMkLst>
        <pc:spChg chg="mod">
          <ac:chgData name="Aneesh Ansari" userId="668dbf40-35dd-4a1d-87fc-5852f577fe9b" providerId="ADAL" clId="{79B1C4D8-515E-4CE5-90DD-30355B85F183}" dt="2023-03-20T04:58:44.604" v="50" actId="120"/>
          <ac:spMkLst>
            <pc:docMk/>
            <pc:sldMk cId="2778505648" sldId="297"/>
            <ac:spMk id="25" creationId="{ABB5B4C0-46C9-46F1-8025-C4CB0CCA0E84}"/>
          </ac:spMkLst>
        </pc:spChg>
      </pc:sldChg>
      <pc:sldChg chg="modSp mod">
        <pc:chgData name="Aneesh Ansari" userId="668dbf40-35dd-4a1d-87fc-5852f577fe9b" providerId="ADAL" clId="{79B1C4D8-515E-4CE5-90DD-30355B85F183}" dt="2023-03-20T03:27:22.043" v="49" actId="1036"/>
        <pc:sldMkLst>
          <pc:docMk/>
          <pc:sldMk cId="4049219024" sldId="320"/>
        </pc:sldMkLst>
        <pc:picChg chg="mod">
          <ac:chgData name="Aneesh Ansari" userId="668dbf40-35dd-4a1d-87fc-5852f577fe9b" providerId="ADAL" clId="{79B1C4D8-515E-4CE5-90DD-30355B85F183}" dt="2023-03-20T03:27:22.043" v="49" actId="1036"/>
          <ac:picMkLst>
            <pc:docMk/>
            <pc:sldMk cId="4049219024" sldId="320"/>
            <ac:picMk id="638" creationId="{00000000-0000-0000-0000-000000000000}"/>
          </ac:picMkLst>
        </pc:picChg>
      </pc:sldChg>
      <pc:sldChg chg="modSp mod">
        <pc:chgData name="Aneesh Ansari" userId="668dbf40-35dd-4a1d-87fc-5852f577fe9b" providerId="ADAL" clId="{79B1C4D8-515E-4CE5-90DD-30355B85F183}" dt="2023-03-19T18:12:10.299" v="39"/>
        <pc:sldMkLst>
          <pc:docMk/>
          <pc:sldMk cId="3724845129" sldId="321"/>
        </pc:sldMkLst>
        <pc:spChg chg="mod">
          <ac:chgData name="Aneesh Ansari" userId="668dbf40-35dd-4a1d-87fc-5852f577fe9b" providerId="ADAL" clId="{79B1C4D8-515E-4CE5-90DD-30355B85F183}" dt="2023-03-19T18:12:10.299" v="39"/>
          <ac:spMkLst>
            <pc:docMk/>
            <pc:sldMk cId="3724845129" sldId="321"/>
            <ac:spMk id="645" creationId="{00000000-0000-0000-0000-000000000000}"/>
          </ac:spMkLst>
        </pc:spChg>
      </pc:sldChg>
      <pc:sldChg chg="del">
        <pc:chgData name="Aneesh Ansari" userId="668dbf40-35dd-4a1d-87fc-5852f577fe9b" providerId="ADAL" clId="{79B1C4D8-515E-4CE5-90DD-30355B85F183}" dt="2023-03-19T18:23:58.900" v="46" actId="47"/>
        <pc:sldMkLst>
          <pc:docMk/>
          <pc:sldMk cId="1645059781" sldId="334"/>
        </pc:sldMkLst>
      </pc:sldChg>
      <pc:sldChg chg="del">
        <pc:chgData name="Aneesh Ansari" userId="668dbf40-35dd-4a1d-87fc-5852f577fe9b" providerId="ADAL" clId="{79B1C4D8-515E-4CE5-90DD-30355B85F183}" dt="2023-03-19T18:24:00.073" v="47" actId="47"/>
        <pc:sldMkLst>
          <pc:docMk/>
          <pc:sldMk cId="4191141662" sldId="335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3509839523" sldId="404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3197016691" sldId="653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3370224026" sldId="657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1879698532" sldId="659"/>
        </pc:sldMkLst>
      </pc:sldChg>
      <pc:sldChg chg="del">
        <pc:chgData name="Aneesh Ansari" userId="668dbf40-35dd-4a1d-87fc-5852f577fe9b" providerId="ADAL" clId="{79B1C4D8-515E-4CE5-90DD-30355B85F183}" dt="2023-03-19T18:13:41.368" v="43" actId="47"/>
        <pc:sldMkLst>
          <pc:docMk/>
          <pc:sldMk cId="474259417" sldId="660"/>
        </pc:sldMkLst>
      </pc:sldChg>
      <pc:sldChg chg="modSp mod">
        <pc:chgData name="Aneesh Ansari" userId="668dbf40-35dd-4a1d-87fc-5852f577fe9b" providerId="ADAL" clId="{79B1C4D8-515E-4CE5-90DD-30355B85F183}" dt="2023-03-19T18:12:24.623" v="42" actId="20577"/>
        <pc:sldMkLst>
          <pc:docMk/>
          <pc:sldMk cId="671758761" sldId="662"/>
        </pc:sldMkLst>
        <pc:spChg chg="mod">
          <ac:chgData name="Aneesh Ansari" userId="668dbf40-35dd-4a1d-87fc-5852f577fe9b" providerId="ADAL" clId="{79B1C4D8-515E-4CE5-90DD-30355B85F183}" dt="2023-03-19T18:12:24.623" v="42" actId="20577"/>
          <ac:spMkLst>
            <pc:docMk/>
            <pc:sldMk cId="671758761" sldId="662"/>
            <ac:spMk id="3" creationId="{669F5CC1-CCFA-5F48-89D6-542706872D91}"/>
          </ac:spMkLst>
        </pc:spChg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783755923" sldId="667"/>
        </pc:sldMkLst>
      </pc:sldChg>
      <pc:sldChg chg="del">
        <pc:chgData name="Aneesh Ansari" userId="668dbf40-35dd-4a1d-87fc-5852f577fe9b" providerId="ADAL" clId="{79B1C4D8-515E-4CE5-90DD-30355B85F183}" dt="2023-03-19T18:22:19.035" v="45" actId="47"/>
        <pc:sldMkLst>
          <pc:docMk/>
          <pc:sldMk cId="3944947431" sldId="671"/>
        </pc:sldMkLst>
      </pc:sldChg>
      <pc:sldChg chg="modSp mod">
        <pc:chgData name="Aneesh Ansari" userId="668dbf40-35dd-4a1d-87fc-5852f577fe9b" providerId="ADAL" clId="{79B1C4D8-515E-4CE5-90DD-30355B85F183}" dt="2023-03-19T17:46:23.118" v="8" actId="20577"/>
        <pc:sldMkLst>
          <pc:docMk/>
          <pc:sldMk cId="1802996338" sldId="674"/>
        </pc:sldMkLst>
        <pc:spChg chg="mod">
          <ac:chgData name="Aneesh Ansari" userId="668dbf40-35dd-4a1d-87fc-5852f577fe9b" providerId="ADAL" clId="{79B1C4D8-515E-4CE5-90DD-30355B85F183}" dt="2023-03-19T17:46:23.118" v="8" actId="20577"/>
          <ac:spMkLst>
            <pc:docMk/>
            <pc:sldMk cId="1802996338" sldId="674"/>
            <ac:spMk id="3" creationId="{920AB905-2B52-7142-99F4-765AADB874C2}"/>
          </ac:spMkLst>
        </pc:spChg>
      </pc:sldChg>
      <pc:sldChg chg="modSp mod">
        <pc:chgData name="Aneesh Ansari" userId="668dbf40-35dd-4a1d-87fc-5852f577fe9b" providerId="ADAL" clId="{79B1C4D8-515E-4CE5-90DD-30355B85F183}" dt="2023-03-19T18:14:30.780" v="44" actId="1076"/>
        <pc:sldMkLst>
          <pc:docMk/>
          <pc:sldMk cId="1239980669" sldId="675"/>
        </pc:sldMkLst>
        <pc:spChg chg="mod">
          <ac:chgData name="Aneesh Ansari" userId="668dbf40-35dd-4a1d-87fc-5852f577fe9b" providerId="ADAL" clId="{79B1C4D8-515E-4CE5-90DD-30355B85F183}" dt="2023-03-19T18:14:30.780" v="44" actId="1076"/>
          <ac:spMkLst>
            <pc:docMk/>
            <pc:sldMk cId="1239980669" sldId="675"/>
            <ac:spMk id="14" creationId="{EE66FD20-AEE7-4A85-BC90-C5BE4736B355}"/>
          </ac:spMkLst>
        </pc:spChg>
      </pc:sldChg>
      <pc:sldChg chg="modSp mod">
        <pc:chgData name="Aneesh Ansari" userId="668dbf40-35dd-4a1d-87fc-5852f577fe9b" providerId="ADAL" clId="{79B1C4D8-515E-4CE5-90DD-30355B85F183}" dt="2023-03-21T03:28:38.827" v="77" actId="20577"/>
        <pc:sldMkLst>
          <pc:docMk/>
          <pc:sldMk cId="334073912" sldId="684"/>
        </pc:sldMkLst>
        <pc:spChg chg="mod">
          <ac:chgData name="Aneesh Ansari" userId="668dbf40-35dd-4a1d-87fc-5852f577fe9b" providerId="ADAL" clId="{79B1C4D8-515E-4CE5-90DD-30355B85F183}" dt="2023-03-21T03:28:38.827" v="77" actId="20577"/>
          <ac:spMkLst>
            <pc:docMk/>
            <pc:sldMk cId="334073912" sldId="684"/>
            <ac:spMk id="3" creationId="{00000000-0000-0000-0000-000000000000}"/>
          </ac:spMkLst>
        </pc:spChg>
      </pc:sldChg>
      <pc:sldChg chg="del">
        <pc:chgData name="Aneesh Ansari" userId="668dbf40-35dd-4a1d-87fc-5852f577fe9b" providerId="ADAL" clId="{79B1C4D8-515E-4CE5-90DD-30355B85F183}" dt="2023-03-19T18:03:43.592" v="33" actId="47"/>
        <pc:sldMkLst>
          <pc:docMk/>
          <pc:sldMk cId="3322302118" sldId="2529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3428428621" sldId="2533"/>
        </pc:sldMkLst>
      </pc:sldChg>
      <pc:sldChg chg="modSp mod">
        <pc:chgData name="Aneesh Ansari" userId="668dbf40-35dd-4a1d-87fc-5852f577fe9b" providerId="ADAL" clId="{79B1C4D8-515E-4CE5-90DD-30355B85F183}" dt="2023-03-19T18:04:55.822" v="36" actId="1036"/>
        <pc:sldMkLst>
          <pc:docMk/>
          <pc:sldMk cId="3494114817" sldId="2534"/>
        </pc:sldMkLst>
        <pc:picChg chg="mod">
          <ac:chgData name="Aneesh Ansari" userId="668dbf40-35dd-4a1d-87fc-5852f577fe9b" providerId="ADAL" clId="{79B1C4D8-515E-4CE5-90DD-30355B85F183}" dt="2023-03-19T18:04:55.822" v="36" actId="1036"/>
          <ac:picMkLst>
            <pc:docMk/>
            <pc:sldMk cId="3494114817" sldId="2534"/>
            <ac:picMk id="4" creationId="{BF24594A-93D2-41C2-8C4D-039D254C25D9}"/>
          </ac:picMkLst>
        </pc:picChg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2653620777" sldId="2548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667710823" sldId="2549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1339312756" sldId="2550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799068026" sldId="2551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3668132002" sldId="2552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3474093818" sldId="2553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1697088670" sldId="2554"/>
        </pc:sldMkLst>
      </pc:sldChg>
      <pc:sldChg chg="del">
        <pc:chgData name="Aneesh Ansari" userId="668dbf40-35dd-4a1d-87fc-5852f577fe9b" providerId="ADAL" clId="{79B1C4D8-515E-4CE5-90DD-30355B85F183}" dt="2023-03-19T18:24:10.129" v="48" actId="47"/>
        <pc:sldMkLst>
          <pc:docMk/>
          <pc:sldMk cId="4184244770" sldId="2556"/>
        </pc:sldMkLst>
      </pc:sldChg>
      <pc:sldChg chg="addSp delSp modSp new mod">
        <pc:chgData name="Aneesh Ansari" userId="668dbf40-35dd-4a1d-87fc-5852f577fe9b" providerId="ADAL" clId="{79B1C4D8-515E-4CE5-90DD-30355B85F183}" dt="2023-03-19T17:53:19.221" v="20" actId="20577"/>
        <pc:sldMkLst>
          <pc:docMk/>
          <pc:sldMk cId="21787050" sldId="2581"/>
        </pc:sldMkLst>
        <pc:spChg chg="mod">
          <ac:chgData name="Aneesh Ansari" userId="668dbf40-35dd-4a1d-87fc-5852f577fe9b" providerId="ADAL" clId="{79B1C4D8-515E-4CE5-90DD-30355B85F183}" dt="2023-03-19T17:53:19.221" v="20" actId="20577"/>
          <ac:spMkLst>
            <pc:docMk/>
            <pc:sldMk cId="21787050" sldId="2581"/>
            <ac:spMk id="2" creationId="{F74A28B7-D6C9-85AE-F8A1-1856100C672B}"/>
          </ac:spMkLst>
        </pc:spChg>
        <pc:spChg chg="del">
          <ac:chgData name="Aneesh Ansari" userId="668dbf40-35dd-4a1d-87fc-5852f577fe9b" providerId="ADAL" clId="{79B1C4D8-515E-4CE5-90DD-30355B85F183}" dt="2023-03-19T17:52:06.863" v="12" actId="478"/>
          <ac:spMkLst>
            <pc:docMk/>
            <pc:sldMk cId="21787050" sldId="2581"/>
            <ac:spMk id="3" creationId="{3A0EB53D-4117-6415-D1AD-998151314323}"/>
          </ac:spMkLst>
        </pc:spChg>
        <pc:spChg chg="del">
          <ac:chgData name="Aneesh Ansari" userId="668dbf40-35dd-4a1d-87fc-5852f577fe9b" providerId="ADAL" clId="{79B1C4D8-515E-4CE5-90DD-30355B85F183}" dt="2023-03-19T17:52:09.588" v="13" actId="478"/>
          <ac:spMkLst>
            <pc:docMk/>
            <pc:sldMk cId="21787050" sldId="2581"/>
            <ac:spMk id="4" creationId="{C5CCCEB2-9231-2D37-D976-C4793E3B1A8F}"/>
          </ac:spMkLst>
        </pc:spChg>
        <pc:spChg chg="add del">
          <ac:chgData name="Aneesh Ansari" userId="668dbf40-35dd-4a1d-87fc-5852f577fe9b" providerId="ADAL" clId="{79B1C4D8-515E-4CE5-90DD-30355B85F183}" dt="2023-03-19T17:52:18.131" v="15"/>
          <ac:spMkLst>
            <pc:docMk/>
            <pc:sldMk cId="21787050" sldId="2581"/>
            <ac:spMk id="5" creationId="{B6A7D857-5841-FA1D-B99C-E036646E18D9}"/>
          </ac:spMkLst>
        </pc:spChg>
        <pc:spChg chg="add del">
          <ac:chgData name="Aneesh Ansari" userId="668dbf40-35dd-4a1d-87fc-5852f577fe9b" providerId="ADAL" clId="{79B1C4D8-515E-4CE5-90DD-30355B85F183}" dt="2023-03-19T17:52:23.082" v="17"/>
          <ac:spMkLst>
            <pc:docMk/>
            <pc:sldMk cId="21787050" sldId="2581"/>
            <ac:spMk id="6" creationId="{8AEE6430-4E26-B596-D7BF-19740F59FCAE}"/>
          </ac:spMkLst>
        </pc:spChg>
        <pc:picChg chg="add">
          <ac:chgData name="Aneesh Ansari" userId="668dbf40-35dd-4a1d-87fc-5852f577fe9b" providerId="ADAL" clId="{79B1C4D8-515E-4CE5-90DD-30355B85F183}" dt="2023-03-19T17:52:50.891" v="18" actId="22"/>
          <ac:picMkLst>
            <pc:docMk/>
            <pc:sldMk cId="21787050" sldId="2581"/>
            <ac:picMk id="8" creationId="{0CC3D8A6-C656-086A-4A67-FBC5913B71FA}"/>
          </ac:picMkLst>
        </pc:picChg>
      </pc:sldChg>
      <pc:sldChg chg="new del">
        <pc:chgData name="Aneesh Ansari" userId="668dbf40-35dd-4a1d-87fc-5852f577fe9b" providerId="ADAL" clId="{79B1C4D8-515E-4CE5-90DD-30355B85F183}" dt="2023-03-19T17:51:55.246" v="10" actId="680"/>
        <pc:sldMkLst>
          <pc:docMk/>
          <pc:sldMk cId="1976228972" sldId="2581"/>
        </pc:sldMkLst>
      </pc:sldChg>
      <pc:sldChg chg="addSp delSp modSp new mod">
        <pc:chgData name="Aneesh Ansari" userId="668dbf40-35dd-4a1d-87fc-5852f577fe9b" providerId="ADAL" clId="{79B1C4D8-515E-4CE5-90DD-30355B85F183}" dt="2023-03-19T17:59:01.968" v="32" actId="20577"/>
        <pc:sldMkLst>
          <pc:docMk/>
          <pc:sldMk cId="2251283471" sldId="2582"/>
        </pc:sldMkLst>
        <pc:spChg chg="mod">
          <ac:chgData name="Aneesh Ansari" userId="668dbf40-35dd-4a1d-87fc-5852f577fe9b" providerId="ADAL" clId="{79B1C4D8-515E-4CE5-90DD-30355B85F183}" dt="2023-03-19T17:59:01.968" v="32" actId="20577"/>
          <ac:spMkLst>
            <pc:docMk/>
            <pc:sldMk cId="2251283471" sldId="2582"/>
            <ac:spMk id="2" creationId="{DB8706BA-448C-42AD-A984-007AFDFCE489}"/>
          </ac:spMkLst>
        </pc:spChg>
        <pc:spChg chg="del">
          <ac:chgData name="Aneesh Ansari" userId="668dbf40-35dd-4a1d-87fc-5852f577fe9b" providerId="ADAL" clId="{79B1C4D8-515E-4CE5-90DD-30355B85F183}" dt="2023-03-19T17:58:24.927" v="22" actId="478"/>
          <ac:spMkLst>
            <pc:docMk/>
            <pc:sldMk cId="2251283471" sldId="2582"/>
            <ac:spMk id="3" creationId="{D27A0EDF-FF60-DF91-9C06-F4A5DB8A7264}"/>
          </ac:spMkLst>
        </pc:spChg>
        <pc:picChg chg="add mod">
          <ac:chgData name="Aneesh Ansari" userId="668dbf40-35dd-4a1d-87fc-5852f577fe9b" providerId="ADAL" clId="{79B1C4D8-515E-4CE5-90DD-30355B85F183}" dt="2023-03-19T17:58:37.470" v="25" actId="1076"/>
          <ac:picMkLst>
            <pc:docMk/>
            <pc:sldMk cId="2251283471" sldId="2582"/>
            <ac:picMk id="2050" creationId="{E88FB1AB-187F-7EFE-2647-B092214F60B3}"/>
          </ac:picMkLst>
        </pc:picChg>
      </pc:sldChg>
    </pc:docChg>
  </pc:docChgLst>
  <pc:docChgLst>
    <pc:chgData name="Aneesh Ansari" userId="668dbf40-35dd-4a1d-87fc-5852f577fe9b" providerId="ADAL" clId="{98EB9AB6-B790-4C44-ACD3-61D0E7274A16}"/>
    <pc:docChg chg="undo custSel addSld delSld modSld">
      <pc:chgData name="Aneesh Ansari" userId="668dbf40-35dd-4a1d-87fc-5852f577fe9b" providerId="ADAL" clId="{98EB9AB6-B790-4C44-ACD3-61D0E7274A16}" dt="2022-08-08T05:39:31.529" v="41" actId="20577"/>
      <pc:docMkLst>
        <pc:docMk/>
      </pc:docMkLst>
      <pc:sldChg chg="del">
        <pc:chgData name="Aneesh Ansari" userId="668dbf40-35dd-4a1d-87fc-5852f577fe9b" providerId="ADAL" clId="{98EB9AB6-B790-4C44-ACD3-61D0E7274A16}" dt="2022-08-07T07:54:36.652" v="23" actId="47"/>
        <pc:sldMkLst>
          <pc:docMk/>
          <pc:sldMk cId="157036151" sldId="322"/>
        </pc:sldMkLst>
      </pc:sldChg>
      <pc:sldChg chg="modSp mod">
        <pc:chgData name="Aneesh Ansari" userId="668dbf40-35dd-4a1d-87fc-5852f577fe9b" providerId="ADAL" clId="{98EB9AB6-B790-4C44-ACD3-61D0E7274A16}" dt="2022-08-07T07:56:02.272" v="25" actId="1076"/>
        <pc:sldMkLst>
          <pc:docMk/>
          <pc:sldMk cId="115713508" sldId="661"/>
        </pc:sldMkLst>
        <pc:spChg chg="mod">
          <ac:chgData name="Aneesh Ansari" userId="668dbf40-35dd-4a1d-87fc-5852f577fe9b" providerId="ADAL" clId="{98EB9AB6-B790-4C44-ACD3-61D0E7274A16}" dt="2022-08-07T07:55:59.066" v="24"/>
          <ac:spMkLst>
            <pc:docMk/>
            <pc:sldMk cId="115713508" sldId="661"/>
            <ac:spMk id="2" creationId="{940E568D-A6B9-4742-9CD7-3EF0DB88CE75}"/>
          </ac:spMkLst>
        </pc:spChg>
        <pc:picChg chg="mod">
          <ac:chgData name="Aneesh Ansari" userId="668dbf40-35dd-4a1d-87fc-5852f577fe9b" providerId="ADAL" clId="{98EB9AB6-B790-4C44-ACD3-61D0E7274A16}" dt="2022-08-07T07:56:02.272" v="25" actId="1076"/>
          <ac:picMkLst>
            <pc:docMk/>
            <pc:sldMk cId="115713508" sldId="661"/>
            <ac:picMk id="5" creationId="{AC5FB2DA-1298-304D-BFFA-447827FA3529}"/>
          </ac:picMkLst>
        </pc:picChg>
      </pc:sldChg>
      <pc:sldChg chg="modSp mod">
        <pc:chgData name="Aneesh Ansari" userId="668dbf40-35dd-4a1d-87fc-5852f577fe9b" providerId="ADAL" clId="{98EB9AB6-B790-4C44-ACD3-61D0E7274A16}" dt="2022-08-08T05:39:31.529" v="41" actId="20577"/>
        <pc:sldMkLst>
          <pc:docMk/>
          <pc:sldMk cId="671758761" sldId="662"/>
        </pc:sldMkLst>
        <pc:spChg chg="mod">
          <ac:chgData name="Aneesh Ansari" userId="668dbf40-35dd-4a1d-87fc-5852f577fe9b" providerId="ADAL" clId="{98EB9AB6-B790-4C44-ACD3-61D0E7274A16}" dt="2022-08-08T05:39:31.529" v="41" actId="20577"/>
          <ac:spMkLst>
            <pc:docMk/>
            <pc:sldMk cId="671758761" sldId="662"/>
            <ac:spMk id="3" creationId="{669F5CC1-CCFA-5F48-89D6-542706872D91}"/>
          </ac:spMkLst>
        </pc:spChg>
      </pc:sldChg>
      <pc:sldChg chg="modSp mod">
        <pc:chgData name="Aneesh Ansari" userId="668dbf40-35dd-4a1d-87fc-5852f577fe9b" providerId="ADAL" clId="{98EB9AB6-B790-4C44-ACD3-61D0E7274A16}" dt="2022-08-07T06:56:18.931" v="19" actId="20577"/>
        <pc:sldMkLst>
          <pc:docMk/>
          <pc:sldMk cId="1802996338" sldId="674"/>
        </pc:sldMkLst>
        <pc:spChg chg="mod">
          <ac:chgData name="Aneesh Ansari" userId="668dbf40-35dd-4a1d-87fc-5852f577fe9b" providerId="ADAL" clId="{98EB9AB6-B790-4C44-ACD3-61D0E7274A16}" dt="2022-08-07T06:56:18.931" v="19" actId="20577"/>
          <ac:spMkLst>
            <pc:docMk/>
            <pc:sldMk cId="1802996338" sldId="674"/>
            <ac:spMk id="3" creationId="{920AB905-2B52-7142-99F4-765AADB874C2}"/>
          </ac:spMkLst>
        </pc:spChg>
      </pc:sldChg>
      <pc:sldChg chg="modSp mod">
        <pc:chgData name="Aneesh Ansari" userId="668dbf40-35dd-4a1d-87fc-5852f577fe9b" providerId="ADAL" clId="{98EB9AB6-B790-4C44-ACD3-61D0E7274A16}" dt="2022-08-07T07:56:44.471" v="26" actId="1076"/>
        <pc:sldMkLst>
          <pc:docMk/>
          <pc:sldMk cId="1239980669" sldId="675"/>
        </pc:sldMkLst>
        <pc:spChg chg="mod">
          <ac:chgData name="Aneesh Ansari" userId="668dbf40-35dd-4a1d-87fc-5852f577fe9b" providerId="ADAL" clId="{98EB9AB6-B790-4C44-ACD3-61D0E7274A16}" dt="2022-08-07T07:56:44.471" v="26" actId="1076"/>
          <ac:spMkLst>
            <pc:docMk/>
            <pc:sldMk cId="1239980669" sldId="675"/>
            <ac:spMk id="15" creationId="{A3852356-8CDB-47FE-946D-8788945B96B7}"/>
          </ac:spMkLst>
        </pc:spChg>
      </pc:sldChg>
      <pc:sldChg chg="modSp mod">
        <pc:chgData name="Aneesh Ansari" userId="668dbf40-35dd-4a1d-87fc-5852f577fe9b" providerId="ADAL" clId="{98EB9AB6-B790-4C44-ACD3-61D0E7274A16}" dt="2022-08-07T09:04:43.476" v="34" actId="1076"/>
        <pc:sldMkLst>
          <pc:docMk/>
          <pc:sldMk cId="3025988417" sldId="688"/>
        </pc:sldMkLst>
        <pc:picChg chg="mod">
          <ac:chgData name="Aneesh Ansari" userId="668dbf40-35dd-4a1d-87fc-5852f577fe9b" providerId="ADAL" clId="{98EB9AB6-B790-4C44-ACD3-61D0E7274A16}" dt="2022-08-07T09:04:43.476" v="34" actId="1076"/>
          <ac:picMkLst>
            <pc:docMk/>
            <pc:sldMk cId="3025988417" sldId="688"/>
            <ac:picMk id="4" creationId="{00000000-0000-0000-0000-000000000000}"/>
          </ac:picMkLst>
        </pc:picChg>
      </pc:sldChg>
      <pc:sldChg chg="modSp mod">
        <pc:chgData name="Aneesh Ansari" userId="668dbf40-35dd-4a1d-87fc-5852f577fe9b" providerId="ADAL" clId="{98EB9AB6-B790-4C44-ACD3-61D0E7274A16}" dt="2022-08-08T05:15:58.251" v="38" actId="1035"/>
        <pc:sldMkLst>
          <pc:docMk/>
          <pc:sldMk cId="3279971570" sldId="2485"/>
        </pc:sldMkLst>
        <pc:spChg chg="mod">
          <ac:chgData name="Aneesh Ansari" userId="668dbf40-35dd-4a1d-87fc-5852f577fe9b" providerId="ADAL" clId="{98EB9AB6-B790-4C44-ACD3-61D0E7274A16}" dt="2022-08-08T05:15:58.251" v="38" actId="1035"/>
          <ac:spMkLst>
            <pc:docMk/>
            <pc:sldMk cId="3279971570" sldId="2485"/>
            <ac:spMk id="9" creationId="{6308D7E4-92F3-4D2A-B057-8D772CAA2225}"/>
          </ac:spMkLst>
        </pc:spChg>
        <pc:spChg chg="mod">
          <ac:chgData name="Aneesh Ansari" userId="668dbf40-35dd-4a1d-87fc-5852f577fe9b" providerId="ADAL" clId="{98EB9AB6-B790-4C44-ACD3-61D0E7274A16}" dt="2022-08-07T06:59:54.274" v="20" actId="1076"/>
          <ac:spMkLst>
            <pc:docMk/>
            <pc:sldMk cId="3279971570" sldId="2485"/>
            <ac:spMk id="11" creationId="{4AF9870E-5394-457D-9646-ADCEF8036D5F}"/>
          </ac:spMkLst>
        </pc:spChg>
      </pc:sldChg>
      <pc:sldChg chg="del">
        <pc:chgData name="Aneesh Ansari" userId="668dbf40-35dd-4a1d-87fc-5852f577fe9b" providerId="ADAL" clId="{98EB9AB6-B790-4C44-ACD3-61D0E7274A16}" dt="2022-08-07T07:53:16.644" v="22" actId="47"/>
        <pc:sldMkLst>
          <pc:docMk/>
          <pc:sldMk cId="1849602552" sldId="2486"/>
        </pc:sldMkLst>
      </pc:sldChg>
      <pc:sldChg chg="modSp mod">
        <pc:chgData name="Aneesh Ansari" userId="668dbf40-35dd-4a1d-87fc-5852f577fe9b" providerId="ADAL" clId="{98EB9AB6-B790-4C44-ACD3-61D0E7274A16}" dt="2022-08-08T04:22:56.133" v="35" actId="1076"/>
        <pc:sldMkLst>
          <pc:docMk/>
          <pc:sldMk cId="438251924" sldId="2489"/>
        </pc:sldMkLst>
        <pc:spChg chg="mod">
          <ac:chgData name="Aneesh Ansari" userId="668dbf40-35dd-4a1d-87fc-5852f577fe9b" providerId="ADAL" clId="{98EB9AB6-B790-4C44-ACD3-61D0E7274A16}" dt="2022-08-08T04:22:56.133" v="35" actId="1076"/>
          <ac:spMkLst>
            <pc:docMk/>
            <pc:sldMk cId="438251924" sldId="2489"/>
            <ac:spMk id="14" creationId="{52988A49-465A-4A74-B63E-460BE1DF7315}"/>
          </ac:spMkLst>
        </pc:spChg>
      </pc:sldChg>
      <pc:sldChg chg="add del">
        <pc:chgData name="Aneesh Ansari" userId="668dbf40-35dd-4a1d-87fc-5852f577fe9b" providerId="ADAL" clId="{98EB9AB6-B790-4C44-ACD3-61D0E7274A16}" dt="2022-08-07T08:12:59.265" v="29" actId="47"/>
        <pc:sldMkLst>
          <pc:docMk/>
          <pc:sldMk cId="3562963953" sldId="2496"/>
        </pc:sldMkLst>
      </pc:sldChg>
      <pc:sldChg chg="del">
        <pc:chgData name="Aneesh Ansari" userId="668dbf40-35dd-4a1d-87fc-5852f577fe9b" providerId="ADAL" clId="{98EB9AB6-B790-4C44-ACD3-61D0E7274A16}" dt="2022-08-07T07:51:59.459" v="21" actId="47"/>
        <pc:sldMkLst>
          <pc:docMk/>
          <pc:sldMk cId="3763232881" sldId="2547"/>
        </pc:sldMkLst>
      </pc:sldChg>
      <pc:sldChg chg="new del">
        <pc:chgData name="Aneesh Ansari" userId="668dbf40-35dd-4a1d-87fc-5852f577fe9b" providerId="ADAL" clId="{98EB9AB6-B790-4C44-ACD3-61D0E7274A16}" dt="2022-08-07T08:45:43.482" v="33" actId="47"/>
        <pc:sldMkLst>
          <pc:docMk/>
          <pc:sldMk cId="3462160905" sldId="2581"/>
        </pc:sldMkLst>
      </pc:sldChg>
      <pc:sldChg chg="new del">
        <pc:chgData name="Aneesh Ansari" userId="668dbf40-35dd-4a1d-87fc-5852f577fe9b" providerId="ADAL" clId="{98EB9AB6-B790-4C44-ACD3-61D0E7274A16}" dt="2022-08-07T08:45:42.395" v="32" actId="47"/>
        <pc:sldMkLst>
          <pc:docMk/>
          <pc:sldMk cId="2126360018" sldId="25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DB2B-21AF-0643-9E1B-F48CD689A1C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1AF-3A38-C84F-A700-6F95E3B5E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6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F6D38-255A-3F47-A80B-1E9F6B6DDDC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AD26E-C245-7649-A75B-97D5C9E12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54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A545B-A461-406A-BB9F-6C37CFDEC1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4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1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28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64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37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60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1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82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37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47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29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31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93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21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54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AD26E-C245-7649-A75B-97D5C9E124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2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0" name="Shape 6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0" name="Shape 6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67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0" name="Shape 6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69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1" name="Shape 6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944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A545B-A461-406A-BB9F-6C37CFDEC1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5063"/>
            <a:ext cx="2458616" cy="356043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r>
              <a:rPr lang="en-US"/>
              <a:t>www.cloudthat.com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9144000" cy="185318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20" y="3825009"/>
            <a:ext cx="8701554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3" y="141245"/>
            <a:ext cx="8701554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68" y="1036448"/>
            <a:ext cx="8681439" cy="3545164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1881"/>
            <a:ext cx="9159652" cy="445340"/>
          </a:xfrm>
          <a:prstGeom prst="rect">
            <a:avLst/>
          </a:prstGeom>
        </p:spPr>
      </p:pic>
      <p:sp>
        <p:nvSpPr>
          <p:cNvPr id="8" name="object 2"/>
          <p:cNvSpPr/>
          <p:nvPr userDrawn="1"/>
        </p:nvSpPr>
        <p:spPr>
          <a:xfrm flipV="1">
            <a:off x="153938" y="836122"/>
            <a:ext cx="8690170" cy="49635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/>
          <p:cNvSpPr txBox="1"/>
          <p:nvPr userDrawn="1"/>
        </p:nvSpPr>
        <p:spPr>
          <a:xfrm>
            <a:off x="8100392" y="4721937"/>
            <a:ext cx="113126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1881"/>
            <a:ext cx="9159652" cy="44534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100392" y="4721937"/>
            <a:ext cx="113126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491630"/>
            <a:ext cx="9159652" cy="1656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9049" y="2073500"/>
            <a:ext cx="8701554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1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en-IN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23" y="142703"/>
            <a:ext cx="867374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578" y="949703"/>
            <a:ext cx="4122390" cy="364491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3419" y="947738"/>
            <a:ext cx="4420687" cy="364688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object 2"/>
          <p:cNvSpPr/>
          <p:nvPr userDrawn="1"/>
        </p:nvSpPr>
        <p:spPr>
          <a:xfrm flipV="1">
            <a:off x="153938" y="836122"/>
            <a:ext cx="8690170" cy="49635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 userDrawn="1"/>
        </p:nvSpPr>
        <p:spPr>
          <a:xfrm flipV="1">
            <a:off x="202310" y="771550"/>
            <a:ext cx="8690170" cy="49635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1881"/>
            <a:ext cx="9159652" cy="44534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100392" y="4721937"/>
            <a:ext cx="113126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54256"/>
            <a:ext cx="82296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0516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2B0627-CEB6-4417-B346-D1446E67DC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461707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940" y="466352"/>
            <a:ext cx="5580410" cy="4428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853441"/>
            <a:ext cx="5471882" cy="65532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1733551"/>
            <a:ext cx="2683690" cy="2883528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1733551"/>
            <a:ext cx="2683690" cy="94106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3177541"/>
            <a:ext cx="2683690" cy="145812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57975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F752-26E1-5446-B73D-0A6C1AE0640E}" type="datetime1">
              <a:rPr lang="en-US" smtClean="0"/>
              <a:pPr/>
              <a:t>3/21/2023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CloudThat Technologies (www.cloudthat.in)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7F1B-98F9-4AFA-9AF9-3084F485A8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b="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#usag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#entrypoint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456060-7C86-9845-89C8-5990E03E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Essentials</a:t>
            </a:r>
          </a:p>
        </p:txBody>
      </p:sp>
    </p:spTree>
    <p:extLst>
      <p:ext uri="{BB962C8B-B14F-4D97-AF65-F5344CB8AC3E}">
        <p14:creationId xmlns:p14="http://schemas.microsoft.com/office/powerpoint/2010/main" val="137528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06BA-448C-42AD-A984-007AFDFC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Virtualization type </a:t>
            </a:r>
          </a:p>
        </p:txBody>
      </p:sp>
      <p:pic>
        <p:nvPicPr>
          <p:cNvPr id="2050" name="Picture 2" descr="Types of Hypervisors">
            <a:extLst>
              <a:ext uri="{FF2B5EF4-FFF2-40B4-BE49-F238E27FC236}">
                <a16:creationId xmlns:a16="http://schemas.microsoft.com/office/drawing/2014/main" id="{E88FB1AB-187F-7EFE-2647-B092214F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15566"/>
            <a:ext cx="4325466" cy="375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8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B9F3CA4-BAEA-4811-B7C8-9E58E5FD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8154D-CE6A-403D-9A90-7FC5F8C14157}"/>
              </a:ext>
            </a:extLst>
          </p:cNvPr>
          <p:cNvSpPr/>
          <p:nvPr/>
        </p:nvSpPr>
        <p:spPr>
          <a:xfrm>
            <a:off x="1157288" y="1187291"/>
            <a:ext cx="2686051" cy="2670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0C691-604A-4C9E-B15B-456790E227CD}"/>
              </a:ext>
            </a:extLst>
          </p:cNvPr>
          <p:cNvSpPr/>
          <p:nvPr/>
        </p:nvSpPr>
        <p:spPr>
          <a:xfrm>
            <a:off x="1849411" y="3890558"/>
            <a:ext cx="1293019" cy="2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88A49-465A-4A74-B63E-460BE1DF7315}"/>
              </a:ext>
            </a:extLst>
          </p:cNvPr>
          <p:cNvSpPr/>
          <p:nvPr/>
        </p:nvSpPr>
        <p:spPr>
          <a:xfrm>
            <a:off x="1157286" y="3005139"/>
            <a:ext cx="2686051" cy="344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Operating System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F5A9D-BE94-4033-9C94-D6B5231CDDEB}"/>
              </a:ext>
            </a:extLst>
          </p:cNvPr>
          <p:cNvSpPr/>
          <p:nvPr/>
        </p:nvSpPr>
        <p:spPr>
          <a:xfrm>
            <a:off x="1152896" y="3319591"/>
            <a:ext cx="2686051" cy="541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Hardware                  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26C0AA-3CB2-475B-91C1-AE034DE11F0A}"/>
              </a:ext>
            </a:extLst>
          </p:cNvPr>
          <p:cNvSpPr/>
          <p:nvPr/>
        </p:nvSpPr>
        <p:spPr>
          <a:xfrm>
            <a:off x="267889" y="4239817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E0800-2A17-43B7-B5F5-C12D222517E3}"/>
              </a:ext>
            </a:extLst>
          </p:cNvPr>
          <p:cNvSpPr/>
          <p:nvPr/>
        </p:nvSpPr>
        <p:spPr>
          <a:xfrm>
            <a:off x="5775721" y="4064199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B8ECE1-00BE-4C41-85DC-130755723CE8}"/>
              </a:ext>
            </a:extLst>
          </p:cNvPr>
          <p:cNvSpPr/>
          <p:nvPr/>
        </p:nvSpPr>
        <p:spPr>
          <a:xfrm>
            <a:off x="1157285" y="2681288"/>
            <a:ext cx="2686051" cy="344090"/>
          </a:xfrm>
          <a:prstGeom prst="rect">
            <a:avLst/>
          </a:prstGeom>
          <a:solidFill>
            <a:srgbClr val="F2FF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Hypervisor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0E1E8F-7B6A-4395-B492-61E016638C3A}"/>
              </a:ext>
            </a:extLst>
          </p:cNvPr>
          <p:cNvSpPr/>
          <p:nvPr/>
        </p:nvSpPr>
        <p:spPr>
          <a:xfrm>
            <a:off x="1214660" y="1361291"/>
            <a:ext cx="761703" cy="1169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VM 1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3D49F0-2E8E-46CD-8BB1-FF2FDF65E4B5}"/>
              </a:ext>
            </a:extLst>
          </p:cNvPr>
          <p:cNvSpPr/>
          <p:nvPr/>
        </p:nvSpPr>
        <p:spPr>
          <a:xfrm>
            <a:off x="2070787" y="1361290"/>
            <a:ext cx="796087" cy="1169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VM 2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8D7E4-92F3-4D2A-B057-8D772CAA2225}"/>
              </a:ext>
            </a:extLst>
          </p:cNvPr>
          <p:cNvSpPr/>
          <p:nvPr/>
        </p:nvSpPr>
        <p:spPr>
          <a:xfrm>
            <a:off x="1246587" y="1593797"/>
            <a:ext cx="669730" cy="279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1FD04-5EFB-44AA-A3D3-F076251FAA3F}"/>
              </a:ext>
            </a:extLst>
          </p:cNvPr>
          <p:cNvSpPr/>
          <p:nvPr/>
        </p:nvSpPr>
        <p:spPr>
          <a:xfrm>
            <a:off x="2123728" y="1602303"/>
            <a:ext cx="629543" cy="185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FA1C30-3D2B-49ED-9BFD-3823DC61A0C8}"/>
              </a:ext>
            </a:extLst>
          </p:cNvPr>
          <p:cNvSpPr/>
          <p:nvPr/>
        </p:nvSpPr>
        <p:spPr>
          <a:xfrm>
            <a:off x="1829025" y="1698871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EECD0A-6B23-47CF-9274-46BFA16ADB3A}"/>
              </a:ext>
            </a:extLst>
          </p:cNvPr>
          <p:cNvSpPr/>
          <p:nvPr/>
        </p:nvSpPr>
        <p:spPr>
          <a:xfrm>
            <a:off x="6693694" y="3177183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245CE2-23F7-48E5-A50F-A0C30891E5D8}"/>
              </a:ext>
            </a:extLst>
          </p:cNvPr>
          <p:cNvSpPr/>
          <p:nvPr/>
        </p:nvSpPr>
        <p:spPr>
          <a:xfrm>
            <a:off x="2930647" y="1349096"/>
            <a:ext cx="796087" cy="1169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VM 3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8E1610-6882-41B4-9BB5-6EAC8F714520}"/>
              </a:ext>
            </a:extLst>
          </p:cNvPr>
          <p:cNvSpPr/>
          <p:nvPr/>
        </p:nvSpPr>
        <p:spPr>
          <a:xfrm>
            <a:off x="2711949" y="1712935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EA37F-86CA-4D71-9530-16318AEE207F}"/>
              </a:ext>
            </a:extLst>
          </p:cNvPr>
          <p:cNvSpPr/>
          <p:nvPr/>
        </p:nvSpPr>
        <p:spPr>
          <a:xfrm>
            <a:off x="3021911" y="1638204"/>
            <a:ext cx="577749" cy="183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Apache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B729AA-45B0-4F6A-9374-B4131B70017E}"/>
              </a:ext>
            </a:extLst>
          </p:cNvPr>
          <p:cNvSpPr/>
          <p:nvPr/>
        </p:nvSpPr>
        <p:spPr>
          <a:xfrm>
            <a:off x="1205168" y="2255888"/>
            <a:ext cx="761702" cy="301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RHEL (</a:t>
            </a:r>
            <a:r>
              <a:rPr lang="en-US" sz="750" b="1" dirty="0">
                <a:solidFill>
                  <a:schemeClr val="tx1"/>
                </a:solidFill>
              </a:rPr>
              <a:t>Guest OS)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601045-AC4C-4890-81FA-2828BFADE77A}"/>
              </a:ext>
            </a:extLst>
          </p:cNvPr>
          <p:cNvSpPr/>
          <p:nvPr/>
        </p:nvSpPr>
        <p:spPr>
          <a:xfrm>
            <a:off x="2078256" y="2255888"/>
            <a:ext cx="795408" cy="2761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RHEL (</a:t>
            </a:r>
            <a:r>
              <a:rPr lang="en-US" sz="750" b="1" dirty="0">
                <a:solidFill>
                  <a:schemeClr val="tx1"/>
                </a:solidFill>
              </a:rPr>
              <a:t>Guest OS)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23F608-6CF6-4A82-BE85-4086C7B82170}"/>
              </a:ext>
            </a:extLst>
          </p:cNvPr>
          <p:cNvSpPr/>
          <p:nvPr/>
        </p:nvSpPr>
        <p:spPr>
          <a:xfrm>
            <a:off x="2923857" y="2285500"/>
            <a:ext cx="796086" cy="24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6B6870-3B47-46AB-A8BA-E7402D5BC736}"/>
              </a:ext>
            </a:extLst>
          </p:cNvPr>
          <p:cNvSpPr/>
          <p:nvPr/>
        </p:nvSpPr>
        <p:spPr>
          <a:xfrm>
            <a:off x="4817229" y="1223144"/>
            <a:ext cx="2686051" cy="257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98367B-A08F-408A-AD92-06F92844197C}"/>
              </a:ext>
            </a:extLst>
          </p:cNvPr>
          <p:cNvSpPr/>
          <p:nvPr/>
        </p:nvSpPr>
        <p:spPr>
          <a:xfrm>
            <a:off x="4836220" y="3264992"/>
            <a:ext cx="2650426" cy="541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Hardware                  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327F76-4101-4346-9B16-63C7ABD2FBF2}"/>
              </a:ext>
            </a:extLst>
          </p:cNvPr>
          <p:cNvSpPr/>
          <p:nvPr/>
        </p:nvSpPr>
        <p:spPr>
          <a:xfrm>
            <a:off x="4836220" y="2795792"/>
            <a:ext cx="2650426" cy="497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Ubuntu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Linux Kernel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1314AC-3EF4-4DFF-9504-9143681A0979}"/>
              </a:ext>
            </a:extLst>
          </p:cNvPr>
          <p:cNvSpPr/>
          <p:nvPr/>
        </p:nvSpPr>
        <p:spPr>
          <a:xfrm>
            <a:off x="4836220" y="2407744"/>
            <a:ext cx="2657568" cy="404962"/>
          </a:xfrm>
          <a:prstGeom prst="rect">
            <a:avLst/>
          </a:prstGeom>
          <a:solidFill>
            <a:srgbClr val="E0FF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Container Runtime (docker)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AAFA3B-47D7-4894-B096-93B0FD3314B9}"/>
              </a:ext>
            </a:extLst>
          </p:cNvPr>
          <p:cNvSpPr/>
          <p:nvPr/>
        </p:nvSpPr>
        <p:spPr>
          <a:xfrm>
            <a:off x="4979634" y="1520218"/>
            <a:ext cx="796087" cy="509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container1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E896FC-3575-484A-9344-4CD46E9872B6}"/>
              </a:ext>
            </a:extLst>
          </p:cNvPr>
          <p:cNvSpPr/>
          <p:nvPr/>
        </p:nvSpPr>
        <p:spPr>
          <a:xfrm>
            <a:off x="5292080" y="1437254"/>
            <a:ext cx="206267" cy="829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503393-40A8-41F6-A80A-B0337E339CE6}"/>
              </a:ext>
            </a:extLst>
          </p:cNvPr>
          <p:cNvSpPr/>
          <p:nvPr/>
        </p:nvSpPr>
        <p:spPr>
          <a:xfrm>
            <a:off x="7416894" y="2557306"/>
            <a:ext cx="153590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ctr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0B050"/>
                </a:solidFill>
              </a:rPr>
              <a:t>Faster Provisioning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116008-F101-4407-97D6-D1415C93B2FB}"/>
              </a:ext>
            </a:extLst>
          </p:cNvPr>
          <p:cNvSpPr/>
          <p:nvPr/>
        </p:nvSpPr>
        <p:spPr>
          <a:xfrm>
            <a:off x="7503280" y="2304868"/>
            <a:ext cx="1428750" cy="1642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ctr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0B050"/>
                </a:solidFill>
              </a:rPr>
              <a:t>Scaling</a:t>
            </a: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90BF92F8-B121-42BB-A874-AFFF976104F8}"/>
              </a:ext>
            </a:extLst>
          </p:cNvPr>
          <p:cNvSpPr txBox="1">
            <a:spLocks/>
          </p:cNvSpPr>
          <p:nvPr/>
        </p:nvSpPr>
        <p:spPr>
          <a:xfrm>
            <a:off x="142553" y="86774"/>
            <a:ext cx="8701554" cy="4924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98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</a:lstStyle>
          <a:p>
            <a:endParaRPr lang="en-US" sz="3200" dirty="0">
              <a:latin typeface="Proxima Nova Rg" panose="020005060300000200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86D131-A427-44E3-8AD0-91D7E7A4CB7C}"/>
              </a:ext>
            </a:extLst>
          </p:cNvPr>
          <p:cNvSpPr/>
          <p:nvPr/>
        </p:nvSpPr>
        <p:spPr>
          <a:xfrm>
            <a:off x="7577171" y="3048617"/>
            <a:ext cx="1428750" cy="136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ctr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0B050"/>
                </a:solidFill>
              </a:rPr>
              <a:t>Portability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347620-4887-4921-83BA-98BB376709A2}"/>
              </a:ext>
            </a:extLst>
          </p:cNvPr>
          <p:cNvSpPr/>
          <p:nvPr/>
        </p:nvSpPr>
        <p:spPr>
          <a:xfrm>
            <a:off x="6584225" y="1520218"/>
            <a:ext cx="796087" cy="522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lib/bin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Debian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container2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051FC0-86CF-42CF-801D-647E191A0018}"/>
              </a:ext>
            </a:extLst>
          </p:cNvPr>
          <p:cNvSpPr/>
          <p:nvPr/>
        </p:nvSpPr>
        <p:spPr>
          <a:xfrm>
            <a:off x="6896671" y="1437254"/>
            <a:ext cx="206267" cy="82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0742F-21D1-484A-87CA-281444F7EA46}"/>
              </a:ext>
            </a:extLst>
          </p:cNvPr>
          <p:cNvSpPr txBox="1"/>
          <p:nvPr/>
        </p:nvSpPr>
        <p:spPr>
          <a:xfrm>
            <a:off x="6750296" y="1187290"/>
            <a:ext cx="556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VNIC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F00E36-6236-4B88-9084-02231D260A13}"/>
              </a:ext>
            </a:extLst>
          </p:cNvPr>
          <p:cNvSpPr txBox="1"/>
          <p:nvPr/>
        </p:nvSpPr>
        <p:spPr>
          <a:xfrm>
            <a:off x="5177431" y="1210572"/>
            <a:ext cx="556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VNIC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4E52AB-9C01-4497-B5B9-13FD10106DE2}"/>
              </a:ext>
            </a:extLst>
          </p:cNvPr>
          <p:cNvSpPr/>
          <p:nvPr/>
        </p:nvSpPr>
        <p:spPr>
          <a:xfrm>
            <a:off x="4091824" y="1329085"/>
            <a:ext cx="744396" cy="492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20 mc</a:t>
            </a:r>
          </a:p>
          <a:p>
            <a:pPr algn="ctr"/>
            <a:r>
              <a:rPr lang="en-US" sz="900" dirty="0"/>
              <a:t>200 Mi</a:t>
            </a:r>
          </a:p>
          <a:p>
            <a:pPr algn="ctr"/>
            <a:endParaRPr lang="en-US" sz="13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C9AE0-A565-4121-A315-95204F993C20}"/>
              </a:ext>
            </a:extLst>
          </p:cNvPr>
          <p:cNvSpPr/>
          <p:nvPr/>
        </p:nvSpPr>
        <p:spPr>
          <a:xfrm>
            <a:off x="7525215" y="1273996"/>
            <a:ext cx="744396" cy="492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endParaRPr lang="en-US" sz="135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F4208B-2B7C-41ED-B007-669926A0FE4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572000" y="1698872"/>
            <a:ext cx="407634" cy="7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AC44CA-9FE2-4941-B9A8-0100E39E8471}"/>
              </a:ext>
            </a:extLst>
          </p:cNvPr>
          <p:cNvCxnSpPr>
            <a:cxnSpLocks/>
          </p:cNvCxnSpPr>
          <p:nvPr/>
        </p:nvCxnSpPr>
        <p:spPr>
          <a:xfrm flipV="1">
            <a:off x="7295816" y="1576435"/>
            <a:ext cx="449180" cy="16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5895CE6-3192-4DEC-9840-C5EB4FF331A7}"/>
              </a:ext>
            </a:extLst>
          </p:cNvPr>
          <p:cNvSpPr/>
          <p:nvPr/>
        </p:nvSpPr>
        <p:spPr>
          <a:xfrm>
            <a:off x="7547150" y="1285875"/>
            <a:ext cx="744396" cy="492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10 mc</a:t>
            </a:r>
          </a:p>
          <a:p>
            <a:pPr algn="ctr"/>
            <a:r>
              <a:rPr lang="en-US" sz="900" dirty="0"/>
              <a:t>400 Mi</a:t>
            </a:r>
          </a:p>
          <a:p>
            <a:pPr algn="ctr"/>
            <a:endParaRPr lang="en-US" sz="1350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EA9C965-5ABA-4BFA-9293-AB01714DFE97}"/>
              </a:ext>
            </a:extLst>
          </p:cNvPr>
          <p:cNvCxnSpPr>
            <a:cxnSpLocks/>
            <a:stCxn id="48" idx="1"/>
            <a:endCxn id="47" idx="1"/>
          </p:cNvCxnSpPr>
          <p:nvPr/>
        </p:nvCxnSpPr>
        <p:spPr>
          <a:xfrm rot="10800000" flipV="1">
            <a:off x="4836220" y="2610224"/>
            <a:ext cx="12700" cy="43445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39B2291-F675-4A98-B502-9ABC8AF06B45}"/>
              </a:ext>
            </a:extLst>
          </p:cNvPr>
          <p:cNvSpPr/>
          <p:nvPr/>
        </p:nvSpPr>
        <p:spPr>
          <a:xfrm>
            <a:off x="5816127" y="2042961"/>
            <a:ext cx="743250" cy="1759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No kernel </a:t>
            </a:r>
          </a:p>
          <a:p>
            <a:pPr algn="ctr"/>
            <a:endParaRPr lang="en-US" sz="1350" dirty="0"/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42B2065B-69F4-4442-ACEF-F85C1EA069BB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5705040" y="1676211"/>
            <a:ext cx="482712" cy="366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3BA304EF-3748-4204-92B8-9DECAA0D22EC}"/>
              </a:ext>
            </a:extLst>
          </p:cNvPr>
          <p:cNvCxnSpPr>
            <a:cxnSpLocks/>
          </p:cNvCxnSpPr>
          <p:nvPr/>
        </p:nvCxnSpPr>
        <p:spPr>
          <a:xfrm rot="5400000">
            <a:off x="6339376" y="1679545"/>
            <a:ext cx="358820" cy="3443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52E823-E453-4980-9E2E-ABBE4DA144E9}"/>
              </a:ext>
            </a:extLst>
          </p:cNvPr>
          <p:cNvSpPr/>
          <p:nvPr/>
        </p:nvSpPr>
        <p:spPr>
          <a:xfrm>
            <a:off x="5025230" y="1564474"/>
            <a:ext cx="659083" cy="411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schemeClr val="tx1"/>
                </a:solidFill>
              </a:rPr>
              <a:t>Apache</a:t>
            </a:r>
          </a:p>
          <a:p>
            <a:pPr algn="ctr"/>
            <a:r>
              <a:rPr lang="en-US" sz="850" dirty="0">
                <a:solidFill>
                  <a:schemeClr val="tx1"/>
                </a:solidFill>
              </a:rPr>
              <a:t>Lib</a:t>
            </a:r>
          </a:p>
          <a:p>
            <a:pPr algn="ctr"/>
            <a:r>
              <a:rPr lang="en-US" sz="850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FAE556-D0F5-419A-AFE4-ACBD0C0F633E}"/>
              </a:ext>
            </a:extLst>
          </p:cNvPr>
          <p:cNvSpPr/>
          <p:nvPr/>
        </p:nvSpPr>
        <p:spPr>
          <a:xfrm>
            <a:off x="7555236" y="3460935"/>
            <a:ext cx="1428750" cy="136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ctr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0B050"/>
                </a:solidFill>
              </a:rPr>
              <a:t>Build Once Run Anywhere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D1E95FF-31CC-44D4-9D02-7ED3861ADC48}"/>
              </a:ext>
            </a:extLst>
          </p:cNvPr>
          <p:cNvCxnSpPr>
            <a:cxnSpLocks/>
          </p:cNvCxnSpPr>
          <p:nvPr/>
        </p:nvCxnSpPr>
        <p:spPr>
          <a:xfrm>
            <a:off x="7164288" y="2681288"/>
            <a:ext cx="0" cy="13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D3C3054-E4F2-4B89-A8E5-9F09BF645A09}"/>
              </a:ext>
            </a:extLst>
          </p:cNvPr>
          <p:cNvSpPr/>
          <p:nvPr/>
        </p:nvSpPr>
        <p:spPr>
          <a:xfrm>
            <a:off x="6776010" y="4074044"/>
            <a:ext cx="744396" cy="173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 err="1"/>
              <a:t>Rkt</a:t>
            </a:r>
            <a:r>
              <a:rPr lang="en-US" sz="900" dirty="0"/>
              <a:t>, cri-o</a:t>
            </a:r>
          </a:p>
          <a:p>
            <a:pPr algn="ctr"/>
            <a:endParaRPr lang="en-US" sz="900" dirty="0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06A903C-D732-41B7-9C2A-21DD16AE66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3416" y="2837609"/>
            <a:ext cx="12700" cy="640080"/>
          </a:xfrm>
          <a:prstGeom prst="curvedConnector3">
            <a:avLst>
              <a:gd name="adj1" fmla="val 39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7D1BF0A-9753-4F7B-A352-364D6DA0B9B4}"/>
              </a:ext>
            </a:extLst>
          </p:cNvPr>
          <p:cNvSpPr/>
          <p:nvPr/>
        </p:nvSpPr>
        <p:spPr>
          <a:xfrm>
            <a:off x="-126740" y="3025378"/>
            <a:ext cx="1293019" cy="2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H/W</a:t>
            </a:r>
          </a:p>
          <a:p>
            <a:pPr algn="ctr"/>
            <a:r>
              <a:rPr lang="en-US" sz="1000" dirty="0"/>
              <a:t>virtualization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10D799-0CF4-4E30-A0CD-2DD7A51DB67E}"/>
              </a:ext>
            </a:extLst>
          </p:cNvPr>
          <p:cNvSpPr/>
          <p:nvPr/>
        </p:nvSpPr>
        <p:spPr>
          <a:xfrm>
            <a:off x="3706277" y="2691716"/>
            <a:ext cx="1293019" cy="2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OS</a:t>
            </a:r>
          </a:p>
          <a:p>
            <a:pPr algn="ctr"/>
            <a:r>
              <a:rPr lang="en-US" sz="1000" dirty="0"/>
              <a:t>virtualization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871D01-2CC6-42AA-B727-5109BA1C8049}"/>
              </a:ext>
            </a:extLst>
          </p:cNvPr>
          <p:cNvSpPr/>
          <p:nvPr/>
        </p:nvSpPr>
        <p:spPr>
          <a:xfrm>
            <a:off x="1480709" y="1277391"/>
            <a:ext cx="206267" cy="82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496405-7231-44C7-A8FC-C9EF9436C914}"/>
              </a:ext>
            </a:extLst>
          </p:cNvPr>
          <p:cNvSpPr/>
          <p:nvPr/>
        </p:nvSpPr>
        <p:spPr>
          <a:xfrm>
            <a:off x="2344080" y="1276812"/>
            <a:ext cx="206267" cy="82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15EDF2-9584-4A72-BF7D-3B67EF569922}"/>
              </a:ext>
            </a:extLst>
          </p:cNvPr>
          <p:cNvSpPr/>
          <p:nvPr/>
        </p:nvSpPr>
        <p:spPr>
          <a:xfrm>
            <a:off x="3182212" y="1262631"/>
            <a:ext cx="206267" cy="82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5" grpId="0"/>
      <p:bldP spid="36" grpId="0" animBg="1"/>
      <p:bldP spid="12" grpId="0" animBg="1"/>
      <p:bldP spid="40" grpId="0" animBg="1"/>
      <p:bldP spid="44" grpId="0" animBg="1"/>
      <p:bldP spid="46" grpId="0" animBg="1"/>
      <p:bldP spid="47" grpId="0" animBg="1"/>
      <p:bldP spid="48" grpId="0" animBg="1"/>
      <p:bldP spid="61" grpId="0" animBg="1"/>
      <p:bldP spid="62" grpId="0" animBg="1"/>
      <p:bldP spid="63" grpId="0"/>
      <p:bldP spid="64" grpId="0"/>
      <p:bldP spid="50" grpId="0"/>
      <p:bldP spid="43" grpId="0" animBg="1"/>
      <p:bldP spid="45" grpId="0" animBg="1"/>
      <p:bldP spid="3" grpId="0"/>
      <p:bldP spid="53" grpId="0"/>
      <p:bldP spid="38" grpId="0"/>
      <p:bldP spid="41" grpId="0"/>
      <p:bldP spid="52" grpId="0"/>
      <p:bldP spid="68" grpId="0"/>
      <p:bldP spid="76" grpId="0" animBg="1"/>
      <p:bldP spid="80" grpId="0"/>
      <p:bldP spid="90" grpId="0"/>
      <p:bldP spid="56" grpId="0"/>
      <p:bldP spid="57" grpId="0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DD19EA-FD77-8F4E-B394-5840B7CC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95486"/>
            <a:ext cx="8229600" cy="492443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Why Containers</a:t>
            </a:r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1BACBB2-0CD2-4CEB-A0CB-87D0681AB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7909"/>
            <a:ext cx="9111343" cy="41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Dock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</a:t>
            </a:r>
          </a:p>
        </p:txBody>
      </p:sp>
      <p:sp>
        <p:nvSpPr>
          <p:cNvPr id="679" name="docker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b="0" i="1" dirty="0"/>
              <a:t>docker</a:t>
            </a:r>
          </a:p>
          <a:p>
            <a:pPr lvl="1">
              <a:defRPr i="1"/>
            </a:pPr>
            <a:r>
              <a:rPr sz="2200" b="0" dirty="0"/>
              <a:t>noun</a:t>
            </a:r>
          </a:p>
          <a:p>
            <a:pPr lvl="1">
              <a:defRPr i="1"/>
            </a:pPr>
            <a:r>
              <a:rPr sz="2200" b="0" dirty="0"/>
              <a:t>noun: docker; plural noun: dockers</a:t>
            </a:r>
          </a:p>
          <a:p>
            <a:pPr lvl="1"/>
            <a:r>
              <a:rPr sz="2200" b="0" dirty="0"/>
              <a:t>a person employed in a port to load and unload ships</a:t>
            </a:r>
          </a:p>
          <a:p>
            <a:r>
              <a:rPr lang="en-US" dirty="0"/>
              <a:t>Open platform for </a:t>
            </a:r>
            <a:r>
              <a:rPr lang="en-US" b="1" i="1" dirty="0"/>
              <a:t>Developers</a:t>
            </a:r>
            <a:r>
              <a:rPr lang="en-US" dirty="0"/>
              <a:t> and </a:t>
            </a:r>
            <a:r>
              <a:rPr lang="en-US" b="1" i="1" dirty="0" err="1"/>
              <a:t>SysAdmins</a:t>
            </a:r>
            <a:r>
              <a:rPr lang="en-US" dirty="0"/>
              <a:t> to </a:t>
            </a:r>
            <a:r>
              <a:rPr lang="en-US" b="1" i="1" dirty="0"/>
              <a:t>build</a:t>
            </a:r>
            <a:r>
              <a:rPr lang="en-US" dirty="0"/>
              <a:t>, </a:t>
            </a:r>
            <a:r>
              <a:rPr lang="en-US" b="1" i="1" dirty="0"/>
              <a:t>ship</a:t>
            </a:r>
            <a:r>
              <a:rPr lang="en-US" dirty="0"/>
              <a:t> and </a:t>
            </a:r>
            <a:r>
              <a:rPr lang="en-US" b="1" i="1" dirty="0"/>
              <a:t>run</a:t>
            </a:r>
            <a:r>
              <a:rPr lang="en-US" dirty="0"/>
              <a:t> distributed applications</a:t>
            </a:r>
          </a:p>
          <a:p>
            <a:r>
              <a:rPr lang="en-US" dirty="0"/>
              <a:t>Written in Go</a:t>
            </a:r>
          </a:p>
          <a:p>
            <a:r>
              <a:rPr lang="en-US" dirty="0"/>
              <a:t>Primarily meant to run Linux Containers</a:t>
            </a:r>
          </a:p>
          <a:p>
            <a:r>
              <a:rPr lang="en-US" dirty="0"/>
              <a:t>Supported by multiple cloud platforms </a:t>
            </a:r>
          </a:p>
        </p:txBody>
      </p:sp>
      <p:pic>
        <p:nvPicPr>
          <p:cNvPr id="683" name="docker-logo1.png" descr="docker-log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791" y="191963"/>
            <a:ext cx="4976656" cy="16889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768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r>
              <a:rPr lang="en-US" dirty="0"/>
              <a:t>, </a:t>
            </a:r>
            <a:r>
              <a:rPr lang="en-US" dirty="0" err="1"/>
              <a:t>dotCloud</a:t>
            </a:r>
            <a:r>
              <a:rPr lang="en-US" dirty="0"/>
              <a:t> - 2010 </a:t>
            </a:r>
          </a:p>
          <a:p>
            <a:r>
              <a:rPr lang="en-US" b="0" dirty="0" err="1"/>
              <a:t>dotCloud</a:t>
            </a:r>
            <a:r>
              <a:rPr lang="en-US" dirty="0"/>
              <a:t> renamed to Docker Inc.</a:t>
            </a:r>
            <a:r>
              <a:rPr lang="en-US" b="0" dirty="0"/>
              <a:t> 2013</a:t>
            </a:r>
            <a:r>
              <a:rPr lang="en-US" dirty="0"/>
              <a:t> </a:t>
            </a:r>
            <a:endParaRPr lang="en-US" b="0" dirty="0"/>
          </a:p>
          <a:p>
            <a:endParaRPr lang="en-US" b="0" dirty="0"/>
          </a:p>
          <a:p>
            <a:r>
              <a:rPr lang="en-US" b="0" dirty="0" err="1"/>
              <a:t>DockerCon</a:t>
            </a:r>
            <a:r>
              <a:rPr lang="en-US" b="0" dirty="0"/>
              <a:t> EU 2017 announced Docker Enterprise Edition, Docker for Mac and Windows with built-in Kubernetes</a:t>
            </a:r>
          </a:p>
          <a:p>
            <a:r>
              <a:rPr lang="en-US" dirty="0"/>
              <a:t>Experienced exponential growth in the last two years. </a:t>
            </a:r>
          </a:p>
          <a:p>
            <a:pPr lvl="1"/>
            <a:r>
              <a:rPr lang="en-US" dirty="0" err="1">
                <a:latin typeface="Gotham HTF Book"/>
              </a:rPr>
              <a:t>DockerHub</a:t>
            </a:r>
            <a:r>
              <a:rPr lang="en-US" dirty="0">
                <a:latin typeface="Gotham HTF Book"/>
              </a:rPr>
              <a:t> downloads have gone from 100 million to 50 billion.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2695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3" y="141245"/>
            <a:ext cx="8701554" cy="6303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otham HTF Book" charset="0"/>
                <a:ea typeface="Gotham HTF Book" charset="0"/>
                <a:cs typeface="Gotham HTF Book" charset="0"/>
              </a:rPr>
              <a:t>Virtual Machines v/s Docker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06230"/>
              </p:ext>
            </p:extLst>
          </p:nvPr>
        </p:nvGraphicFramePr>
        <p:xfrm>
          <a:off x="251520" y="1203598"/>
          <a:ext cx="86409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Virtual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Docker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Separates OS from its underlying hardware</a:t>
                      </a:r>
                      <a:endParaRPr lang="en-US" dirty="0">
                        <a:latin typeface="Gotham HTF Book" charset="0"/>
                        <a:ea typeface="Gotham HTF Book" charset="0"/>
                        <a:cs typeface="Gotham HTF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Separates application from its underlying OS</a:t>
                      </a:r>
                      <a:endParaRPr lang="en-US" dirty="0">
                        <a:latin typeface="Gotham HTF Book" charset="0"/>
                        <a:ea typeface="Gotham HTF Book" charset="0"/>
                        <a:cs typeface="Gotham HTF Book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Heavy</a:t>
                      </a:r>
                      <a:endParaRPr lang="en-US" dirty="0">
                        <a:latin typeface="Gotham HTF Book" charset="0"/>
                        <a:ea typeface="Gotham HTF Book" charset="0"/>
                        <a:cs typeface="Gotham HTF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Extremely lightweight</a:t>
                      </a:r>
                      <a:endParaRPr lang="en-US" dirty="0">
                        <a:latin typeface="Gotham HTF Book" charset="0"/>
                        <a:ea typeface="Gotham HTF Book" charset="0"/>
                        <a:cs typeface="Gotham HTF Book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Requires their own guaranteed resources</a:t>
                      </a:r>
                      <a:endParaRPr lang="en-US" dirty="0">
                        <a:latin typeface="Gotham HTF Book" charset="0"/>
                        <a:ea typeface="Gotham HTF Book" charset="0"/>
                        <a:cs typeface="Gotham HTF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Resources requirements are less</a:t>
                      </a:r>
                      <a:endParaRPr lang="en-US" dirty="0">
                        <a:latin typeface="Gotham HTF Book" charset="0"/>
                        <a:ea typeface="Gotham HTF Book" charset="0"/>
                        <a:cs typeface="Gotham HTF Book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Takes a lot more time to start comparatively</a:t>
                      </a:r>
                      <a:endParaRPr lang="en-US" dirty="0">
                        <a:latin typeface="Gotham HTF Book" charset="0"/>
                        <a:ea typeface="Gotham HTF Book" charset="0"/>
                        <a:cs typeface="Gotham HTF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Takes seconds to boot up and start running</a:t>
                      </a:r>
                      <a:endParaRPr lang="en-US" dirty="0">
                        <a:latin typeface="Gotham HTF Book" charset="0"/>
                        <a:ea typeface="Gotham HTF Book" charset="0"/>
                        <a:cs typeface="Gotham HTF Book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Consumes large amount of CPU and memory which makes it complex for scaling</a:t>
                      </a:r>
                      <a:endParaRPr lang="en-US" dirty="0">
                        <a:latin typeface="Gotham HTF Book" charset="0"/>
                        <a:ea typeface="Gotham HTF Book" charset="0"/>
                        <a:cs typeface="Gotham HTF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Provides faster results with less</a:t>
                      </a:r>
                      <a:r>
                        <a:rPr lang="en-US" sz="1800" baseline="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 </a:t>
                      </a:r>
                      <a:r>
                        <a:rPr lang="en-US" sz="1800" dirty="0">
                          <a:latin typeface="Gotham HTF Book" charset="0"/>
                          <a:ea typeface="Gotham HTF Book" charset="0"/>
                          <a:cs typeface="Gotham HTF Book" charset="0"/>
                        </a:rPr>
                        <a:t>resource utilization</a:t>
                      </a:r>
                      <a:endParaRPr lang="en-US" dirty="0">
                        <a:latin typeface="Gotham HTF Book" charset="0"/>
                        <a:ea typeface="Gotham HTF Book" charset="0"/>
                        <a:cs typeface="Gotham HTF Book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tham HTF Book" charset="0"/>
                        </a:rPr>
                        <a:t>Can run different kernels on different guests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Gotham HTF Book" charset="0"/>
                        <a:ea typeface="Gotham HTF Book" charset="0"/>
                        <a:cs typeface="Gotham HTF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tham HTF Book" charset="0"/>
                        </a:rPr>
                        <a:t>Containers use the same 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0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07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Machine: Windows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0100" y="2727598"/>
            <a:ext cx="28575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Windows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0100" y="2079867"/>
            <a:ext cx="2857500" cy="609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Virtual Box: Linux VM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0100" y="1427136"/>
            <a:ext cx="28575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Docker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450" y="3498257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  All Windows prior to Win 10 via 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Docker Toolbox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76800" y="2727598"/>
            <a:ext cx="38861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Windows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799" y="2074249"/>
            <a:ext cx="3886199" cy="609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Docker Desktop: Hyper-V 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6799" y="1417480"/>
            <a:ext cx="3886199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Docker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5073" y="3498257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 For Windows 10 Professional or Enterprise and above via </a:t>
            </a:r>
            <a:r>
              <a:rPr lang="en-US" b="1" dirty="0">
                <a:latin typeface="Gotham HTF Book" charset="0"/>
                <a:ea typeface="Gotham HTF Book" charset="0"/>
                <a:cs typeface="Gotham HTF Book" charset="0"/>
              </a:rPr>
              <a:t>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4380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CBD066-9FB6-4FED-9307-B3EB32CF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Adoption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41091-30BE-4836-A094-BCA291242214}"/>
              </a:ext>
            </a:extLst>
          </p:cNvPr>
          <p:cNvSpPr txBox="1"/>
          <p:nvPr/>
        </p:nvSpPr>
        <p:spPr>
          <a:xfrm>
            <a:off x="922784" y="4271371"/>
            <a:ext cx="17643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 of Feb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B397E-3327-474E-AC7C-BDC21320C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98093"/>
            <a:ext cx="6552728" cy="36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3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CBD066-9FB6-4FED-9307-B3EB32CF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F24594A-93D2-41C2-8C4D-039D254C2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33887"/>
            <a:ext cx="6192688" cy="40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1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Micro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Micro Services</a:t>
            </a:r>
          </a:p>
        </p:txBody>
      </p:sp>
    </p:spTree>
    <p:extLst>
      <p:ext uri="{BB962C8B-B14F-4D97-AF65-F5344CB8AC3E}">
        <p14:creationId xmlns:p14="http://schemas.microsoft.com/office/powerpoint/2010/main" val="219930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15A3C-F69F-4DFB-9704-22917C5A7BF3}"/>
              </a:ext>
            </a:extLst>
          </p:cNvPr>
          <p:cNvSpPr txBox="1"/>
          <p:nvPr/>
        </p:nvSpPr>
        <p:spPr>
          <a:xfrm>
            <a:off x="481128" y="232016"/>
            <a:ext cx="5219912" cy="324498"/>
          </a:xfrm>
          <a:prstGeom prst="rect">
            <a:avLst/>
          </a:prstGeom>
          <a:noFill/>
        </p:spPr>
        <p:txBody>
          <a:bodyPr wrap="square" lIns="0" tIns="27418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450"/>
              </a:spcAft>
              <a:buClr>
                <a:schemeClr val="accent2"/>
              </a:buClr>
              <a:buSzPct val="70000"/>
            </a:pPr>
            <a:r>
              <a:rPr lang="en-US" sz="2249" dirty="0">
                <a:latin typeface="Proxima"/>
              </a:rPr>
              <a:t>About CloudThat​</a:t>
            </a:r>
            <a:endParaRPr lang="en-IN" sz="2249" dirty="0">
              <a:latin typeface="Proxim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422CDB-32BC-455A-86A3-7B4BF8B7C929}"/>
              </a:ext>
            </a:extLst>
          </p:cNvPr>
          <p:cNvGrpSpPr/>
          <p:nvPr/>
        </p:nvGrpSpPr>
        <p:grpSpPr>
          <a:xfrm>
            <a:off x="515364" y="890939"/>
            <a:ext cx="8113273" cy="1365822"/>
            <a:chOff x="641838" y="1351976"/>
            <a:chExt cx="11745547" cy="19772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7F239F-FAD3-4541-8F53-6B02A7406296}"/>
                </a:ext>
              </a:extLst>
            </p:cNvPr>
            <p:cNvGrpSpPr/>
            <p:nvPr/>
          </p:nvGrpSpPr>
          <p:grpSpPr>
            <a:xfrm>
              <a:off x="641838" y="1351976"/>
              <a:ext cx="1977292" cy="1977292"/>
              <a:chOff x="4432300" y="1819275"/>
              <a:chExt cx="3276600" cy="3276600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4BCD5CE-85C4-474D-973F-BDDDDF5AF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6205B3E3-4987-456D-869C-360289DAA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837C56-64DF-460D-8632-96B4DB5AA3FD}"/>
                </a:ext>
              </a:extLst>
            </p:cNvPr>
            <p:cNvGrpSpPr/>
            <p:nvPr/>
          </p:nvGrpSpPr>
          <p:grpSpPr>
            <a:xfrm rot="5400000">
              <a:off x="3083902" y="1351976"/>
              <a:ext cx="1977292" cy="1977292"/>
              <a:chOff x="4432300" y="1819275"/>
              <a:chExt cx="3276600" cy="3276600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9E128BDE-B64B-430B-A666-92AA2840E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D9AB51DF-215E-42C7-B7A1-7EBA745CD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B91D92-2746-4F9B-B84D-7C92645F515B}"/>
                </a:ext>
              </a:extLst>
            </p:cNvPr>
            <p:cNvGrpSpPr/>
            <p:nvPr/>
          </p:nvGrpSpPr>
          <p:grpSpPr>
            <a:xfrm rot="10800000">
              <a:off x="5525966" y="1351977"/>
              <a:ext cx="1977292" cy="1977292"/>
              <a:chOff x="4432300" y="1819275"/>
              <a:chExt cx="3276600" cy="3276600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A9B9DC75-6652-45F2-8642-C31D97DDF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55560EE1-21CF-45B4-8B64-3A5DB6C44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7610D7-3A08-4BFE-AAB2-BA046805DD93}"/>
                </a:ext>
              </a:extLst>
            </p:cNvPr>
            <p:cNvGrpSpPr/>
            <p:nvPr/>
          </p:nvGrpSpPr>
          <p:grpSpPr>
            <a:xfrm rot="16200000">
              <a:off x="7968030" y="1351976"/>
              <a:ext cx="1977292" cy="1977292"/>
              <a:chOff x="4432300" y="1819275"/>
              <a:chExt cx="3276600" cy="3276600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738A2F38-F9E7-4800-A818-EC295E1F1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4FFE653-9A08-488A-8BF0-D9BC880B3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0804ED-1CD3-4267-B6B0-247143000B52}"/>
                </a:ext>
              </a:extLst>
            </p:cNvPr>
            <p:cNvGrpSpPr/>
            <p:nvPr/>
          </p:nvGrpSpPr>
          <p:grpSpPr>
            <a:xfrm>
              <a:off x="10410093" y="1351976"/>
              <a:ext cx="1977292" cy="1977292"/>
              <a:chOff x="4432300" y="1819275"/>
              <a:chExt cx="3276600" cy="3276600"/>
            </a:xfrm>
          </p:grpSpPr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219E140A-17DE-497C-A7E9-4AF997F67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C35C143-3A46-4B8D-9778-CFB52FF0C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DFAED8-EE8E-4FB9-9CED-A8285CFC14F5}"/>
              </a:ext>
            </a:extLst>
          </p:cNvPr>
          <p:cNvSpPr txBox="1"/>
          <p:nvPr/>
        </p:nvSpPr>
        <p:spPr>
          <a:xfrm>
            <a:off x="655484" y="1557648"/>
            <a:ext cx="1023221" cy="50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349" dirty="0">
                <a:latin typeface="Calibri" panose="020F0502020204030204" pitchFamily="34" charset="0"/>
                <a:cs typeface="Calibri" panose="020F0502020204030204" pitchFamily="34" charset="0"/>
              </a:rPr>
              <a:t>Years in Business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913DED-E821-49A9-A26D-E6E336D1B2DB}"/>
              </a:ext>
            </a:extLst>
          </p:cNvPr>
          <p:cNvSpPr txBox="1"/>
          <p:nvPr/>
        </p:nvSpPr>
        <p:spPr>
          <a:xfrm>
            <a:off x="2367971" y="1590601"/>
            <a:ext cx="1023221" cy="50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349" dirty="0">
                <a:latin typeface="Calibri" panose="020F0502020204030204" pitchFamily="34" charset="0"/>
                <a:cs typeface="Calibri" panose="020F0502020204030204" pitchFamily="34" charset="0"/>
              </a:rPr>
              <a:t>Professional Trained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009C08-E529-4398-BB19-0C2185E0F271}"/>
              </a:ext>
            </a:extLst>
          </p:cNvPr>
          <p:cNvSpPr txBox="1"/>
          <p:nvPr/>
        </p:nvSpPr>
        <p:spPr>
          <a:xfrm>
            <a:off x="3994998" y="1557649"/>
            <a:ext cx="1082538" cy="50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349" dirty="0">
                <a:latin typeface="Calibri" panose="020F0502020204030204" pitchFamily="34" charset="0"/>
                <a:cs typeface="Calibri" panose="020F0502020204030204" pitchFamily="34" charset="0"/>
              </a:rPr>
              <a:t>Corporates Trained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8ACA63-AB22-4BED-B794-7023B0D688FA}"/>
              </a:ext>
            </a:extLst>
          </p:cNvPr>
          <p:cNvSpPr txBox="1"/>
          <p:nvPr/>
        </p:nvSpPr>
        <p:spPr>
          <a:xfrm>
            <a:off x="5606327" y="1557648"/>
            <a:ext cx="1282688" cy="50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349" dirty="0">
                <a:latin typeface="Calibri" panose="020F0502020204030204" pitchFamily="34" charset="0"/>
                <a:cs typeface="Calibri" panose="020F0502020204030204" pitchFamily="34" charset="0"/>
              </a:rPr>
              <a:t>Projects Delivered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457D9-784E-4D3A-805C-52A27A01A597}"/>
              </a:ext>
            </a:extLst>
          </p:cNvPr>
          <p:cNvSpPr txBox="1"/>
          <p:nvPr/>
        </p:nvSpPr>
        <p:spPr>
          <a:xfrm>
            <a:off x="7322127" y="1557648"/>
            <a:ext cx="1282688" cy="50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349" dirty="0">
                <a:latin typeface="Calibri" panose="020F0502020204030204" pitchFamily="34" charset="0"/>
                <a:cs typeface="Calibri" panose="020F0502020204030204" pitchFamily="34" charset="0"/>
              </a:rPr>
              <a:t>Cloud Certifications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894058-18E7-4E80-8115-46B1E6B3716F}"/>
              </a:ext>
            </a:extLst>
          </p:cNvPr>
          <p:cNvSpPr txBox="1"/>
          <p:nvPr/>
        </p:nvSpPr>
        <p:spPr>
          <a:xfrm>
            <a:off x="2292474" y="1203432"/>
            <a:ext cx="1280124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49" b="1" dirty="0">
                <a:latin typeface="Calibri" panose="020F0502020204030204" pitchFamily="34" charset="0"/>
                <a:cs typeface="Calibri" panose="020F0502020204030204" pitchFamily="34" charset="0"/>
              </a:rPr>
              <a:t>350k+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A622F-076B-4380-A74D-41DC7D00D0D6}"/>
              </a:ext>
            </a:extLst>
          </p:cNvPr>
          <p:cNvSpPr txBox="1"/>
          <p:nvPr/>
        </p:nvSpPr>
        <p:spPr>
          <a:xfrm>
            <a:off x="604806" y="1188975"/>
            <a:ext cx="1280124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49" b="1" dirty="0">
                <a:latin typeface="Calibri" panose="020F0502020204030204" pitchFamily="34" charset="0"/>
                <a:cs typeface="Calibri" panose="020F0502020204030204" pitchFamily="34" charset="0"/>
              </a:rPr>
              <a:t>9+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BFE457-25E2-46F1-8E71-2C0844B34F1F}"/>
              </a:ext>
            </a:extLst>
          </p:cNvPr>
          <p:cNvSpPr txBox="1"/>
          <p:nvPr/>
        </p:nvSpPr>
        <p:spPr>
          <a:xfrm>
            <a:off x="5623598" y="1188975"/>
            <a:ext cx="1280124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49" b="1" dirty="0">
                <a:latin typeface="Calibri" panose="020F0502020204030204" pitchFamily="34" charset="0"/>
                <a:cs typeface="Calibri" panose="020F0502020204030204" pitchFamily="34" charset="0"/>
              </a:rPr>
              <a:t>100+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D00F62-6ABD-436D-9C40-2AB9F200C24E}"/>
              </a:ext>
            </a:extLst>
          </p:cNvPr>
          <p:cNvSpPr txBox="1"/>
          <p:nvPr/>
        </p:nvSpPr>
        <p:spPr>
          <a:xfrm>
            <a:off x="3950964" y="1203432"/>
            <a:ext cx="1280124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49" b="1" dirty="0">
                <a:latin typeface="Calibri" panose="020F0502020204030204" pitchFamily="34" charset="0"/>
                <a:cs typeface="Calibri" panose="020F0502020204030204" pitchFamily="34" charset="0"/>
              </a:rPr>
              <a:t>100+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6FC1BC-C006-43BF-9275-E3C9785E53B0}"/>
              </a:ext>
            </a:extLst>
          </p:cNvPr>
          <p:cNvSpPr txBox="1"/>
          <p:nvPr/>
        </p:nvSpPr>
        <p:spPr>
          <a:xfrm>
            <a:off x="7351691" y="1203432"/>
            <a:ext cx="1280124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49" b="1" dirty="0">
                <a:latin typeface="Calibri" panose="020F0502020204030204" pitchFamily="34" charset="0"/>
                <a:cs typeface="Calibri" panose="020F0502020204030204" pitchFamily="34" charset="0"/>
              </a:rPr>
              <a:t>350+</a:t>
            </a:r>
          </a:p>
        </p:txBody>
      </p:sp>
      <p:sp>
        <p:nvSpPr>
          <p:cNvPr id="61" name="Line 10">
            <a:extLst>
              <a:ext uri="{FF2B5EF4-FFF2-40B4-BE49-F238E27FC236}">
                <a16:creationId xmlns:a16="http://schemas.microsoft.com/office/drawing/2014/main" id="{0566A23C-E923-4DD7-A101-A1CAE935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81797"/>
            <a:ext cx="8229599" cy="0"/>
          </a:xfrm>
          <a:prstGeom prst="line">
            <a:avLst/>
          </a:prstGeom>
          <a:noFill/>
          <a:ln w="9525">
            <a:solidFill>
              <a:srgbClr val="C4C4C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CE3D2C-A91A-41C9-AAEC-AC23EC7D6FA6}"/>
              </a:ext>
            </a:extLst>
          </p:cNvPr>
          <p:cNvGrpSpPr/>
          <p:nvPr/>
        </p:nvGrpSpPr>
        <p:grpSpPr>
          <a:xfrm>
            <a:off x="1305920" y="3691042"/>
            <a:ext cx="6515955" cy="869390"/>
            <a:chOff x="2260847" y="5152169"/>
            <a:chExt cx="7551507" cy="100755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96F89B7-C511-4BFD-89D0-E28DE68FB58B}"/>
                </a:ext>
              </a:extLst>
            </p:cNvPr>
            <p:cNvSpPr/>
            <p:nvPr/>
          </p:nvSpPr>
          <p:spPr>
            <a:xfrm>
              <a:off x="3107300" y="5152169"/>
              <a:ext cx="5913964" cy="1007559"/>
            </a:xfrm>
            <a:prstGeom prst="rect">
              <a:avLst/>
            </a:prstGeom>
            <a:noFill/>
            <a:ln w="9525">
              <a:solidFill>
                <a:srgbClr val="23639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900" dirty="0">
                <a:solidFill>
                  <a:srgbClr val="2E2E38"/>
                </a:solidFill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6A779DA-81C2-4DF4-969E-61276C7A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785" y="5234697"/>
              <a:ext cx="2449163" cy="826995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65DD470-F952-4945-B0B9-2582D4CD37BA}"/>
                </a:ext>
              </a:extLst>
            </p:cNvPr>
            <p:cNvGrpSpPr/>
            <p:nvPr/>
          </p:nvGrpSpPr>
          <p:grpSpPr>
            <a:xfrm>
              <a:off x="9033279" y="5595693"/>
              <a:ext cx="779075" cy="105002"/>
              <a:chOff x="9799826" y="5554093"/>
              <a:chExt cx="779075" cy="105002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4BD9931-0EDC-40FB-A453-27C2C470E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9826" y="5606594"/>
                <a:ext cx="761423" cy="0"/>
              </a:xfrm>
              <a:prstGeom prst="line">
                <a:avLst/>
              </a:prstGeom>
              <a:ln w="9525">
                <a:solidFill>
                  <a:srgbClr val="23639B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4D83BA1-32C3-4FD2-9255-CADDE37AA276}"/>
                  </a:ext>
                </a:extLst>
              </p:cNvPr>
              <p:cNvSpPr/>
              <p:nvPr/>
            </p:nvSpPr>
            <p:spPr>
              <a:xfrm>
                <a:off x="10473899" y="5554093"/>
                <a:ext cx="105002" cy="105002"/>
              </a:xfrm>
              <a:prstGeom prst="ellipse">
                <a:avLst/>
              </a:prstGeom>
              <a:solidFill>
                <a:srgbClr val="23639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900" dirty="0">
                  <a:solidFill>
                    <a:srgbClr val="2E2E38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C485AFA-CC9D-43B5-B170-99BF885B0C2E}"/>
                </a:ext>
              </a:extLst>
            </p:cNvPr>
            <p:cNvGrpSpPr/>
            <p:nvPr/>
          </p:nvGrpSpPr>
          <p:grpSpPr>
            <a:xfrm>
              <a:off x="2260847" y="5588469"/>
              <a:ext cx="846452" cy="105002"/>
              <a:chOff x="2718136" y="5554091"/>
              <a:chExt cx="846452" cy="10500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71C4F97-21B0-4DF7-AA50-43840ED07BE7}"/>
                  </a:ext>
                </a:extLst>
              </p:cNvPr>
              <p:cNvSpPr/>
              <p:nvPr/>
            </p:nvSpPr>
            <p:spPr>
              <a:xfrm>
                <a:off x="2718136" y="5554091"/>
                <a:ext cx="105002" cy="105002"/>
              </a:xfrm>
              <a:prstGeom prst="ellipse">
                <a:avLst/>
              </a:prstGeom>
              <a:solidFill>
                <a:srgbClr val="23639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900" dirty="0">
                  <a:solidFill>
                    <a:srgbClr val="2E2E38"/>
                  </a:solidFill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B863E9-1945-4E05-81E5-280CD00AC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3165" y="5606594"/>
                <a:ext cx="761423" cy="0"/>
              </a:xfrm>
              <a:prstGeom prst="line">
                <a:avLst/>
              </a:prstGeom>
              <a:ln w="9525">
                <a:solidFill>
                  <a:srgbClr val="23639B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Graphic 3">
              <a:extLst>
                <a:ext uri="{FF2B5EF4-FFF2-40B4-BE49-F238E27FC236}">
                  <a16:creationId xmlns:a16="http://schemas.microsoft.com/office/drawing/2014/main" id="{39B80198-8817-430C-872C-D7A9946B2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50"/>
            <a:stretch/>
          </p:blipFill>
          <p:spPr>
            <a:xfrm>
              <a:off x="7103389" y="5242489"/>
              <a:ext cx="845779" cy="826996"/>
            </a:xfrm>
            <a:custGeom>
              <a:avLst/>
              <a:gdLst>
                <a:gd name="connsiteX0" fmla="*/ -234 w 845779"/>
                <a:gd name="connsiteY0" fmla="*/ -230 h 832402"/>
                <a:gd name="connsiteX1" fmla="*/ 845546 w 845779"/>
                <a:gd name="connsiteY1" fmla="*/ -230 h 832402"/>
                <a:gd name="connsiteX2" fmla="*/ 845546 w 845779"/>
                <a:gd name="connsiteY2" fmla="*/ 832172 h 832402"/>
                <a:gd name="connsiteX3" fmla="*/ -234 w 845779"/>
                <a:gd name="connsiteY3" fmla="*/ 832172 h 83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5779" h="832402">
                  <a:moveTo>
                    <a:pt x="-234" y="-230"/>
                  </a:moveTo>
                  <a:lnTo>
                    <a:pt x="845546" y="-230"/>
                  </a:lnTo>
                  <a:lnTo>
                    <a:pt x="845546" y="832172"/>
                  </a:lnTo>
                  <a:lnTo>
                    <a:pt x="-234" y="832172"/>
                  </a:lnTo>
                  <a:close/>
                </a:path>
              </a:pathLst>
            </a:custGeom>
          </p:spPr>
        </p:pic>
        <p:pic>
          <p:nvPicPr>
            <p:cNvPr id="78" name="Picture 4" descr="NCI Technologies is now a G Suite Education Partner | NCi Technologies">
              <a:extLst>
                <a:ext uri="{FF2B5EF4-FFF2-40B4-BE49-F238E27FC236}">
                  <a16:creationId xmlns:a16="http://schemas.microsoft.com/office/drawing/2014/main" id="{ECEFC752-23D6-4182-B1BF-F6A3CEAB4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009" y="5252813"/>
              <a:ext cx="826284" cy="82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 descr="What does it mean to be Microsoft Gold Certified">
              <a:extLst>
                <a:ext uri="{FF2B5EF4-FFF2-40B4-BE49-F238E27FC236}">
                  <a16:creationId xmlns:a16="http://schemas.microsoft.com/office/drawing/2014/main" id="{5F286555-5FC5-465A-B656-1A72F856A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781" y="5237082"/>
              <a:ext cx="1257563" cy="83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B343D36-EC78-41CF-B6F5-34DEB865941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9" y="4713538"/>
            <a:ext cx="9150369" cy="44488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C5F2045-2BFF-4D24-BDDC-28D040A82753}"/>
              </a:ext>
            </a:extLst>
          </p:cNvPr>
          <p:cNvSpPr txBox="1"/>
          <p:nvPr/>
        </p:nvSpPr>
        <p:spPr>
          <a:xfrm>
            <a:off x="567846" y="2484397"/>
            <a:ext cx="1468562" cy="107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  <a:t>Leader in Training and Consulting on Cloud, Security, AI/ML, IoT and DevOps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66F3E3-4A9B-417E-A4D7-EC8D423F9EB1}"/>
              </a:ext>
            </a:extLst>
          </p:cNvPr>
          <p:cNvSpPr txBox="1"/>
          <p:nvPr/>
        </p:nvSpPr>
        <p:spPr>
          <a:xfrm>
            <a:off x="2192844" y="2484397"/>
            <a:ext cx="1517803" cy="876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  <a:t>Trained over </a:t>
            </a:r>
            <a:b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  <a:t>350k+ professionals across technologies and geographies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702B88-0F20-4302-BB5C-1ECAF07F40A9}"/>
              </a:ext>
            </a:extLst>
          </p:cNvPr>
          <p:cNvSpPr txBox="1"/>
          <p:nvPr/>
        </p:nvSpPr>
        <p:spPr>
          <a:xfrm>
            <a:off x="3950963" y="2484397"/>
            <a:ext cx="1517802" cy="876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  <a:t>Proven track record of training delivery for all stages of employee lifecycle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3F6DEA-22D9-4E82-87B4-5BB1D796E7F0}"/>
              </a:ext>
            </a:extLst>
          </p:cNvPr>
          <p:cNvSpPr txBox="1"/>
          <p:nvPr/>
        </p:nvSpPr>
        <p:spPr>
          <a:xfrm>
            <a:off x="5650376" y="2484397"/>
            <a:ext cx="1943836" cy="107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  <a:t>Strong team of </a:t>
            </a:r>
            <a:b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  <a:t>125+ certified cloud</a:t>
            </a:r>
            <a:b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  <a:t>experts with </a:t>
            </a:r>
          </a:p>
          <a:p>
            <a: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  <a:t>industry consulting experience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F2BAF5-CE40-49D1-A8F0-B0CA4209564D}"/>
              </a:ext>
            </a:extLst>
          </p:cNvPr>
          <p:cNvSpPr txBox="1"/>
          <p:nvPr/>
        </p:nvSpPr>
        <p:spPr>
          <a:xfrm>
            <a:off x="7365262" y="2484397"/>
            <a:ext cx="1438603" cy="107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74" dirty="0">
                <a:latin typeface="Calibri" panose="020F0502020204030204" pitchFamily="34" charset="0"/>
                <a:cs typeface="Calibri" panose="020F0502020204030204" pitchFamily="34" charset="0"/>
              </a:rPr>
              <a:t>Robust consulting division brings industry prospective to training delivery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86C7ED3-25B7-48E1-9C0D-55586D41F08D}"/>
              </a:ext>
            </a:extLst>
          </p:cNvPr>
          <p:cNvGrpSpPr/>
          <p:nvPr/>
        </p:nvGrpSpPr>
        <p:grpSpPr>
          <a:xfrm>
            <a:off x="481128" y="2459890"/>
            <a:ext cx="450704" cy="387190"/>
            <a:chOff x="453131" y="3366150"/>
            <a:chExt cx="627524" cy="51652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4C3455-8ECF-46EF-BEC0-9E8111A5BEB0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198C77-4E06-407F-9A7A-24C56C7ED634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A7D83F-4C8A-41C3-B679-3F080EC32744}"/>
              </a:ext>
            </a:extLst>
          </p:cNvPr>
          <p:cNvGrpSpPr/>
          <p:nvPr/>
        </p:nvGrpSpPr>
        <p:grpSpPr>
          <a:xfrm>
            <a:off x="2185347" y="2459890"/>
            <a:ext cx="450704" cy="387190"/>
            <a:chOff x="453131" y="3366150"/>
            <a:chExt cx="627524" cy="51652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4600CF6-1AF6-4A29-A54E-3BCF93B8AC40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BFD783-1582-4315-8323-3317913276B6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A385397-86CC-4CB0-8228-CA59935758AE}"/>
              </a:ext>
            </a:extLst>
          </p:cNvPr>
          <p:cNvGrpSpPr/>
          <p:nvPr/>
        </p:nvGrpSpPr>
        <p:grpSpPr>
          <a:xfrm>
            <a:off x="3889566" y="2459890"/>
            <a:ext cx="450704" cy="387190"/>
            <a:chOff x="453131" y="3366150"/>
            <a:chExt cx="627524" cy="51652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346C322-57DA-49C3-AAA6-B2AFC63F0202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E3D97D-0691-4CB0-8E88-2657E3179C1B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ED1A76-9CBF-419F-8D31-1EF3142C07DA}"/>
              </a:ext>
            </a:extLst>
          </p:cNvPr>
          <p:cNvGrpSpPr/>
          <p:nvPr/>
        </p:nvGrpSpPr>
        <p:grpSpPr>
          <a:xfrm>
            <a:off x="5593785" y="2459890"/>
            <a:ext cx="450704" cy="387190"/>
            <a:chOff x="453131" y="3366150"/>
            <a:chExt cx="627524" cy="51652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20428F6-C8C4-4F07-8A72-5989FF3495BB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B75B1AC-7C7F-4EFC-A211-BA7CB985B82D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B3EA399-364D-4864-B031-263D9FE28739}"/>
              </a:ext>
            </a:extLst>
          </p:cNvPr>
          <p:cNvGrpSpPr/>
          <p:nvPr/>
        </p:nvGrpSpPr>
        <p:grpSpPr>
          <a:xfrm>
            <a:off x="7298004" y="2459890"/>
            <a:ext cx="450704" cy="387190"/>
            <a:chOff x="453131" y="3366150"/>
            <a:chExt cx="627524" cy="516522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4D1FDE-C6DB-4D94-A429-898F988A017B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EE79F83-2494-4D18-957D-035D79D3E52F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987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Micro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Micro Services</a:t>
            </a:r>
          </a:p>
        </p:txBody>
      </p:sp>
      <p:sp>
        <p:nvSpPr>
          <p:cNvPr id="625" name="&quot;Microservice Architecture&quot; has sprung up over the last few years to describe a particular way of designing software applications as suites of independently deployable service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b="0" dirty="0"/>
              <a:t>"Microservice Architecture" is an architectural pattern to describe a particular way of designing software applications for distributed systems</a:t>
            </a:r>
          </a:p>
          <a:p>
            <a:r>
              <a:rPr lang="en-US" dirty="0"/>
              <a:t>Microservices break an application into independent, loosely coupled, individually deployable services</a:t>
            </a:r>
            <a:endParaRPr b="0" dirty="0"/>
          </a:p>
          <a:p>
            <a:pPr lvl="1"/>
            <a:endParaRPr b="0" dirty="0"/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Microservices are independently deployable units of functionality within an application system. </a:t>
            </a:r>
          </a:p>
        </p:txBody>
      </p:sp>
    </p:spTree>
    <p:extLst>
      <p:ext uri="{BB962C8B-B14F-4D97-AF65-F5344CB8AC3E}">
        <p14:creationId xmlns:p14="http://schemas.microsoft.com/office/powerpoint/2010/main" val="2171353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Monolith vs Micro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Monolith vs Micro Services</a:t>
            </a:r>
          </a:p>
        </p:txBody>
      </p:sp>
      <p:pic>
        <p:nvPicPr>
          <p:cNvPr id="638" name="Monolith1.png" descr="Monolith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71415"/>
            <a:ext cx="5832648" cy="31725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9219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Micro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Challenges with monolithic application</a:t>
            </a:r>
          </a:p>
        </p:txBody>
      </p:sp>
      <p:sp>
        <p:nvSpPr>
          <p:cNvPr id="625" name="&quot;Microservice Architecture&quot; has sprung up over the last few years to describe a particular way of designing software applications as suites of independently deployable services…"/>
          <p:cNvSpPr txBox="1">
            <a:spLocks noGrp="1"/>
          </p:cNvSpPr>
          <p:nvPr>
            <p:ph idx="1"/>
          </p:nvPr>
        </p:nvSpPr>
        <p:spPr>
          <a:xfrm>
            <a:off x="2915816" y="1311610"/>
            <a:ext cx="2448272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Architecture is difficult to maintain and evolve</a:t>
            </a:r>
            <a:endParaRPr b="0" dirty="0"/>
          </a:p>
          <a:p>
            <a:pPr lvl="1"/>
            <a:endParaRPr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5B31FE-0064-4DD4-8464-3FFF6FB6E7E6}"/>
              </a:ext>
            </a:extLst>
          </p:cNvPr>
          <p:cNvSpPr/>
          <p:nvPr/>
        </p:nvSpPr>
        <p:spPr>
          <a:xfrm>
            <a:off x="539552" y="1203598"/>
            <a:ext cx="1584176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Difficult to scale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FFE1B-E8F1-4D68-A3D8-9EAC06AFF65B}"/>
              </a:ext>
            </a:extLst>
          </p:cNvPr>
          <p:cNvSpPr/>
          <p:nvPr/>
        </p:nvSpPr>
        <p:spPr>
          <a:xfrm>
            <a:off x="539552" y="2486872"/>
            <a:ext cx="1584176" cy="12623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Long build/test/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release cycles</a:t>
            </a:r>
          </a:p>
        </p:txBody>
      </p:sp>
      <p:sp>
        <p:nvSpPr>
          <p:cNvPr id="6" name="&quot;Microservice Architecture&quot; has sprung up over the last few years to describe a particular way of designing software applications as suites of independently deployable services…">
            <a:extLst>
              <a:ext uri="{FF2B5EF4-FFF2-40B4-BE49-F238E27FC236}">
                <a16:creationId xmlns:a16="http://schemas.microsoft.com/office/drawing/2014/main" id="{6BBE73A6-21B8-41DC-AAA5-3D86059EA42C}"/>
              </a:ext>
            </a:extLst>
          </p:cNvPr>
          <p:cNvSpPr txBox="1">
            <a:spLocks/>
          </p:cNvSpPr>
          <p:nvPr/>
        </p:nvSpPr>
        <p:spPr>
          <a:xfrm>
            <a:off x="6156176" y="1469875"/>
            <a:ext cx="1656184" cy="420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Lack of agility</a:t>
            </a:r>
          </a:p>
          <a:p>
            <a:pPr lvl="1"/>
            <a:endParaRPr lang="en-US" dirty="0"/>
          </a:p>
        </p:txBody>
      </p:sp>
      <p:sp>
        <p:nvSpPr>
          <p:cNvPr id="7" name="&quot;Microservice Architecture&quot; has sprung up over the last few years to describe a particular way of designing software applications as suites of independently deployable services…">
            <a:extLst>
              <a:ext uri="{FF2B5EF4-FFF2-40B4-BE49-F238E27FC236}">
                <a16:creationId xmlns:a16="http://schemas.microsoft.com/office/drawing/2014/main" id="{7A446472-8ABD-4FC5-A81A-FCD35E62CA0D}"/>
              </a:ext>
            </a:extLst>
          </p:cNvPr>
          <p:cNvSpPr txBox="1">
            <a:spLocks/>
          </p:cNvSpPr>
          <p:nvPr/>
        </p:nvSpPr>
        <p:spPr>
          <a:xfrm>
            <a:off x="2935401" y="2401671"/>
            <a:ext cx="2376264" cy="582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New release(s) takes months</a:t>
            </a:r>
          </a:p>
          <a:p>
            <a:pPr lvl="1"/>
            <a:endParaRPr lang="en-US" dirty="0"/>
          </a:p>
        </p:txBody>
      </p:sp>
      <p:sp>
        <p:nvSpPr>
          <p:cNvPr id="8" name="&quot;Microservice Architecture&quot; has sprung up over the last few years to describe a particular way of designing software applications as suites of independently deployable services…">
            <a:extLst>
              <a:ext uri="{FF2B5EF4-FFF2-40B4-BE49-F238E27FC236}">
                <a16:creationId xmlns:a16="http://schemas.microsoft.com/office/drawing/2014/main" id="{4AFD0756-71D4-43A3-8B4A-86E00FA274D0}"/>
              </a:ext>
            </a:extLst>
          </p:cNvPr>
          <p:cNvSpPr txBox="1">
            <a:spLocks/>
          </p:cNvSpPr>
          <p:nvPr/>
        </p:nvSpPr>
        <p:spPr>
          <a:xfrm>
            <a:off x="6012160" y="2280641"/>
            <a:ext cx="2376264" cy="582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Difficult to innovate</a:t>
            </a:r>
          </a:p>
          <a:p>
            <a:pPr lvl="1"/>
            <a:endParaRPr lang="en-US" dirty="0"/>
          </a:p>
        </p:txBody>
      </p:sp>
      <p:sp>
        <p:nvSpPr>
          <p:cNvPr id="9" name="&quot;Microservice Architecture&quot; has sprung up over the last few years to describe a particular way of designing software applications as suites of independently deployable services…">
            <a:extLst>
              <a:ext uri="{FF2B5EF4-FFF2-40B4-BE49-F238E27FC236}">
                <a16:creationId xmlns:a16="http://schemas.microsoft.com/office/drawing/2014/main" id="{B9A11176-F137-48F1-9BCE-BDCDCE22B0E1}"/>
              </a:ext>
            </a:extLst>
          </p:cNvPr>
          <p:cNvSpPr txBox="1">
            <a:spLocks/>
          </p:cNvSpPr>
          <p:nvPr/>
        </p:nvSpPr>
        <p:spPr>
          <a:xfrm>
            <a:off x="2915816" y="3209854"/>
            <a:ext cx="2376264" cy="582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Long time to add new features</a:t>
            </a:r>
          </a:p>
          <a:p>
            <a:pPr lvl="1"/>
            <a:endParaRPr lang="en-US" dirty="0"/>
          </a:p>
        </p:txBody>
      </p:sp>
      <p:sp>
        <p:nvSpPr>
          <p:cNvPr id="10" name="&quot;Microservice Architecture&quot; has sprung up over the last few years to describe a particular way of designing software applications as suites of independently deployable services…">
            <a:extLst>
              <a:ext uri="{FF2B5EF4-FFF2-40B4-BE49-F238E27FC236}">
                <a16:creationId xmlns:a16="http://schemas.microsoft.com/office/drawing/2014/main" id="{F3414983-81D8-477A-83BD-71925B93FE8A}"/>
              </a:ext>
            </a:extLst>
          </p:cNvPr>
          <p:cNvSpPr txBox="1">
            <a:spLocks/>
          </p:cNvSpPr>
          <p:nvPr/>
        </p:nvSpPr>
        <p:spPr>
          <a:xfrm>
            <a:off x="6012160" y="3167016"/>
            <a:ext cx="2376264" cy="582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Dissatisfied customers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" grpId="0" build="p"/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Micro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Micro Services architecture</a:t>
            </a:r>
          </a:p>
        </p:txBody>
      </p:sp>
      <p:sp>
        <p:nvSpPr>
          <p:cNvPr id="625" name="&quot;Microservice Architecture&quot; has sprung up over the last few years to describe a particular way of designing software applications as suites of independently deployable services…"/>
          <p:cNvSpPr txBox="1">
            <a:spLocks noGrp="1"/>
          </p:cNvSpPr>
          <p:nvPr>
            <p:ph idx="1"/>
          </p:nvPr>
        </p:nvSpPr>
        <p:spPr>
          <a:xfrm>
            <a:off x="162668" y="1036448"/>
            <a:ext cx="8681439" cy="13192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0" dirty="0"/>
              <a:t>"</a:t>
            </a:r>
            <a:r>
              <a:rPr u="sng" dirty="0"/>
              <a:t>service-</a:t>
            </a:r>
            <a:r>
              <a:rPr b="0" dirty="0"/>
              <a:t> oriented architecture"  composed of </a:t>
            </a:r>
            <a:r>
              <a:rPr b="0" u="sng" dirty="0"/>
              <a:t>loosely coupled</a:t>
            </a:r>
            <a:r>
              <a:rPr b="0" dirty="0"/>
              <a:t> services that are </a:t>
            </a:r>
            <a:r>
              <a:rPr b="0" u="sng" dirty="0"/>
              <a:t>self-contained</a:t>
            </a:r>
            <a:r>
              <a:rPr b="0" dirty="0"/>
              <a:t> and </a:t>
            </a:r>
            <a:r>
              <a:rPr dirty="0"/>
              <a:t>can be managed </a:t>
            </a:r>
            <a:r>
              <a:rPr u="sng" dirty="0"/>
              <a:t>independently</a:t>
            </a:r>
            <a:endParaRPr b="0" u="sng" dirty="0"/>
          </a:p>
        </p:txBody>
      </p:sp>
      <p:sp>
        <p:nvSpPr>
          <p:cNvPr id="4" name="&quot;Microservice Architecture&quot; has sprung up over the last few years to describe a particular way of designing software applications as suites of independently deployable services…">
            <a:extLst>
              <a:ext uri="{FF2B5EF4-FFF2-40B4-BE49-F238E27FC236}">
                <a16:creationId xmlns:a16="http://schemas.microsoft.com/office/drawing/2014/main" id="{F811473B-A909-40E5-AD84-8FFC418304B9}"/>
              </a:ext>
            </a:extLst>
          </p:cNvPr>
          <p:cNvSpPr txBox="1">
            <a:spLocks/>
          </p:cNvSpPr>
          <p:nvPr/>
        </p:nvSpPr>
        <p:spPr>
          <a:xfrm>
            <a:off x="152610" y="2355726"/>
            <a:ext cx="8681439" cy="49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Services communicate with each other over the network</a:t>
            </a:r>
            <a:endParaRPr lang="en-US" u="sng" dirty="0"/>
          </a:p>
        </p:txBody>
      </p:sp>
      <p:sp>
        <p:nvSpPr>
          <p:cNvPr id="5" name="&quot;Microservice Architecture&quot; has sprung up over the last few years to describe a particular way of designing software applications as suites of independently deployable services…">
            <a:extLst>
              <a:ext uri="{FF2B5EF4-FFF2-40B4-BE49-F238E27FC236}">
                <a16:creationId xmlns:a16="http://schemas.microsoft.com/office/drawing/2014/main" id="{86EE2069-FD41-4D42-9518-F9581D2C8F98}"/>
              </a:ext>
            </a:extLst>
          </p:cNvPr>
          <p:cNvSpPr txBox="1">
            <a:spLocks/>
          </p:cNvSpPr>
          <p:nvPr/>
        </p:nvSpPr>
        <p:spPr>
          <a:xfrm>
            <a:off x="128089" y="3003798"/>
            <a:ext cx="8681439" cy="1103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Services can be developed, deployed and updated independently , updating one service does not require any changes to other services.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998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" grpId="0" build="p"/>
      <p:bldP spid="4" grpId="0" build="p"/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Monolith vs Micro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Micro Service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8B8DE0-83E3-4539-8986-AE6C48BF6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15566"/>
            <a:ext cx="6984776" cy="3612210"/>
          </a:xfrm>
        </p:spPr>
      </p:pic>
    </p:spTree>
    <p:extLst>
      <p:ext uri="{BB962C8B-B14F-4D97-AF65-F5344CB8AC3E}">
        <p14:creationId xmlns:p14="http://schemas.microsoft.com/office/powerpoint/2010/main" val="820526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Monolith vs Micro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Monolith vs Micro Services</a:t>
            </a:r>
          </a:p>
        </p:txBody>
      </p:sp>
      <p:pic>
        <p:nvPicPr>
          <p:cNvPr id="637" name="Microervices2.png" descr="Microervice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348" y="1419622"/>
            <a:ext cx="3437763" cy="2998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8" name="Monolith1.png" descr="Monoli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131590"/>
            <a:ext cx="4248472" cy="2310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Microervices2.png" descr="Microervices2.png">
            <a:extLst>
              <a:ext uri="{FF2B5EF4-FFF2-40B4-BE49-F238E27FC236}">
                <a16:creationId xmlns:a16="http://schemas.microsoft.com/office/drawing/2014/main" id="{BFD05BFB-3EE0-4148-B431-0109CD4B9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48" y="1572022"/>
            <a:ext cx="3437763" cy="2998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1519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Character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Characteristics </a:t>
            </a:r>
          </a:p>
        </p:txBody>
      </p:sp>
      <p:sp>
        <p:nvSpPr>
          <p:cNvPr id="645" name="Componentization via Service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b="0" dirty="0"/>
              <a:t>Modularization via Services</a:t>
            </a:r>
          </a:p>
          <a:p>
            <a:r>
              <a:rPr b="0" dirty="0"/>
              <a:t>Organized around Business Capabilities</a:t>
            </a:r>
          </a:p>
          <a:p>
            <a:r>
              <a:rPr b="0" dirty="0"/>
              <a:t>Decentralized Governance</a:t>
            </a:r>
          </a:p>
          <a:p>
            <a:r>
              <a:rPr b="0" dirty="0"/>
              <a:t>Decentralized Data Management</a:t>
            </a:r>
          </a:p>
          <a:p>
            <a:r>
              <a:rPr b="0" dirty="0"/>
              <a:t>Design for failure </a:t>
            </a:r>
            <a:r>
              <a:rPr lang="en-IN" b="0" dirty="0"/>
              <a:t>Management</a:t>
            </a:r>
            <a:endParaRPr b="0" dirty="0"/>
          </a:p>
        </p:txBody>
      </p:sp>
      <p:sp>
        <p:nvSpPr>
          <p:cNvPr id="649" name="Source: http://martinfowler.com/"/>
          <p:cNvSpPr txBox="1"/>
          <p:nvPr/>
        </p:nvSpPr>
        <p:spPr>
          <a:xfrm>
            <a:off x="6987196" y="4358602"/>
            <a:ext cx="1994136" cy="22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800" i="1"/>
            </a:lvl1pPr>
          </a:lstStyle>
          <a:p>
            <a:r>
              <a:rPr sz="949" dirty="0"/>
              <a:t>Source: http://</a:t>
            </a:r>
            <a:r>
              <a:rPr sz="949" dirty="0" err="1"/>
              <a:t>martinfowler.com</a:t>
            </a:r>
            <a:r>
              <a:rPr sz="949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24845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A25-7DF6-A340-A475-994180DA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5CC1-CCFA-5F48-89D6-54270687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Docker Host on AWS </a:t>
            </a:r>
          </a:p>
        </p:txBody>
      </p:sp>
    </p:spTree>
    <p:extLst>
      <p:ext uri="{BB962C8B-B14F-4D97-AF65-F5344CB8AC3E}">
        <p14:creationId xmlns:p14="http://schemas.microsoft.com/office/powerpoint/2010/main" val="671758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B9F3CA4-BAEA-4811-B7C8-9E58E5FD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8154D-CE6A-403D-9A90-7FC5F8C14157}"/>
              </a:ext>
            </a:extLst>
          </p:cNvPr>
          <p:cNvSpPr/>
          <p:nvPr/>
        </p:nvSpPr>
        <p:spPr>
          <a:xfrm>
            <a:off x="647870" y="1494060"/>
            <a:ext cx="2686051" cy="2416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26C0AA-3CB2-475B-91C1-AE034DE11F0A}"/>
              </a:ext>
            </a:extLst>
          </p:cNvPr>
          <p:cNvSpPr/>
          <p:nvPr/>
        </p:nvSpPr>
        <p:spPr>
          <a:xfrm>
            <a:off x="267889" y="4239817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E0800-2A17-43B7-B5F5-C12D222517E3}"/>
              </a:ext>
            </a:extLst>
          </p:cNvPr>
          <p:cNvSpPr/>
          <p:nvPr/>
        </p:nvSpPr>
        <p:spPr>
          <a:xfrm>
            <a:off x="5775721" y="4064199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EECD0A-6B23-47CF-9274-46BFA16ADB3A}"/>
              </a:ext>
            </a:extLst>
          </p:cNvPr>
          <p:cNvSpPr/>
          <p:nvPr/>
        </p:nvSpPr>
        <p:spPr>
          <a:xfrm>
            <a:off x="6693694" y="3177183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E896FC-3575-484A-9344-4CD46E9872B6}"/>
              </a:ext>
            </a:extLst>
          </p:cNvPr>
          <p:cNvSpPr/>
          <p:nvPr/>
        </p:nvSpPr>
        <p:spPr>
          <a:xfrm>
            <a:off x="1711820" y="1297344"/>
            <a:ext cx="629543" cy="185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VNIC</a:t>
            </a: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90BF92F8-B121-42BB-A874-AFFF976104F8}"/>
              </a:ext>
            </a:extLst>
          </p:cNvPr>
          <p:cNvSpPr txBox="1">
            <a:spLocks/>
          </p:cNvSpPr>
          <p:nvPr/>
        </p:nvSpPr>
        <p:spPr>
          <a:xfrm>
            <a:off x="142553" y="141245"/>
            <a:ext cx="8701554" cy="4924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98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</a:lstStyle>
          <a:p>
            <a:endParaRPr lang="en-US" sz="3200" dirty="0">
              <a:latin typeface="Proxima Nova Rg" panose="020005060300000200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BD5437-4B1B-47A9-A97C-4A851A7F5127}"/>
              </a:ext>
            </a:extLst>
          </p:cNvPr>
          <p:cNvSpPr/>
          <p:nvPr/>
        </p:nvSpPr>
        <p:spPr>
          <a:xfrm>
            <a:off x="5812680" y="4046432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F60447-A44D-432E-9163-F115F5FBFF1A}"/>
              </a:ext>
            </a:extLst>
          </p:cNvPr>
          <p:cNvSpPr/>
          <p:nvPr/>
        </p:nvSpPr>
        <p:spPr>
          <a:xfrm>
            <a:off x="647870" y="3013831"/>
            <a:ext cx="2686051" cy="3440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Container Runtime (dockerd)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AA89BC-B0D2-446D-96D8-4F54B355C54D}"/>
              </a:ext>
            </a:extLst>
          </p:cNvPr>
          <p:cNvSpPr/>
          <p:nvPr/>
        </p:nvSpPr>
        <p:spPr>
          <a:xfrm>
            <a:off x="6730653" y="3159416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06534C-080C-4449-BE51-9AF19E795505}"/>
              </a:ext>
            </a:extLst>
          </p:cNvPr>
          <p:cNvSpPr/>
          <p:nvPr/>
        </p:nvSpPr>
        <p:spPr>
          <a:xfrm>
            <a:off x="5940153" y="1657121"/>
            <a:ext cx="1128588" cy="194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Putty</a:t>
            </a:r>
          </a:p>
        </p:txBody>
      </p:sp>
      <p:sp>
        <p:nvSpPr>
          <p:cNvPr id="53" name="Title 3">
            <a:extLst>
              <a:ext uri="{FF2B5EF4-FFF2-40B4-BE49-F238E27FC236}">
                <a16:creationId xmlns:a16="http://schemas.microsoft.com/office/drawing/2014/main" id="{E82FDCAF-FE48-4A62-8AFE-9E9E12749A2C}"/>
              </a:ext>
            </a:extLst>
          </p:cNvPr>
          <p:cNvSpPr txBox="1">
            <a:spLocks/>
          </p:cNvSpPr>
          <p:nvPr/>
        </p:nvSpPr>
        <p:spPr>
          <a:xfrm>
            <a:off x="179512" y="123478"/>
            <a:ext cx="8701554" cy="4924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98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</a:lstStyle>
          <a:p>
            <a:endParaRPr lang="en-US" sz="3200" dirty="0">
              <a:latin typeface="Proxima Nova Rg" panose="020005060300000200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4F7024-1D40-4EF2-A99A-632755921271}"/>
              </a:ext>
            </a:extLst>
          </p:cNvPr>
          <p:cNvSpPr/>
          <p:nvPr/>
        </p:nvSpPr>
        <p:spPr>
          <a:xfrm>
            <a:off x="647870" y="3368735"/>
            <a:ext cx="2686051" cy="541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Linux Kernel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B01F29-EAC8-4050-BB1A-72072AA151E0}"/>
              </a:ext>
            </a:extLst>
          </p:cNvPr>
          <p:cNvSpPr/>
          <p:nvPr/>
        </p:nvSpPr>
        <p:spPr>
          <a:xfrm>
            <a:off x="1380081" y="1662581"/>
            <a:ext cx="1319711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Docker CLI (client)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3C057E-190A-4821-8871-E63D75EE3BAE}"/>
              </a:ext>
            </a:extLst>
          </p:cNvPr>
          <p:cNvCxnSpPr>
            <a:cxnSpLocks/>
          </p:cNvCxnSpPr>
          <p:nvPr/>
        </p:nvCxnSpPr>
        <p:spPr>
          <a:xfrm flipH="1" flipV="1">
            <a:off x="2018812" y="2054219"/>
            <a:ext cx="4934" cy="30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FFB3740-EE32-4EE0-A8C5-D894A15C8DE4}"/>
              </a:ext>
            </a:extLst>
          </p:cNvPr>
          <p:cNvSpPr/>
          <p:nvPr/>
        </p:nvSpPr>
        <p:spPr>
          <a:xfrm>
            <a:off x="1404403" y="2360590"/>
            <a:ext cx="1286978" cy="197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6C1DC4-55E3-4E3F-B991-883764C3148C}"/>
              </a:ext>
            </a:extLst>
          </p:cNvPr>
          <p:cNvCxnSpPr>
            <a:cxnSpLocks/>
          </p:cNvCxnSpPr>
          <p:nvPr/>
        </p:nvCxnSpPr>
        <p:spPr>
          <a:xfrm flipH="1" flipV="1">
            <a:off x="2018812" y="2565062"/>
            <a:ext cx="5854" cy="39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958F7B-1B81-4998-A2B0-D0FD869C1FE8}"/>
              </a:ext>
            </a:extLst>
          </p:cNvPr>
          <p:cNvCxnSpPr>
            <a:cxnSpLocks/>
          </p:cNvCxnSpPr>
          <p:nvPr/>
        </p:nvCxnSpPr>
        <p:spPr>
          <a:xfrm>
            <a:off x="2026591" y="3250400"/>
            <a:ext cx="0" cy="27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5F61E647-6931-43E7-9FAB-4EE34EC3EB9B}"/>
              </a:ext>
            </a:extLst>
          </p:cNvPr>
          <p:cNvCxnSpPr>
            <a:cxnSpLocks/>
            <a:stCxn id="50" idx="0"/>
          </p:cNvCxnSpPr>
          <p:nvPr/>
        </p:nvCxnSpPr>
        <p:spPr>
          <a:xfrm rot="16200000" flipV="1">
            <a:off x="5563491" y="716165"/>
            <a:ext cx="453522" cy="1428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2BD92-F30A-46B7-8C21-5B8DA8BE3CF9}"/>
              </a:ext>
            </a:extLst>
          </p:cNvPr>
          <p:cNvSpPr/>
          <p:nvPr/>
        </p:nvSpPr>
        <p:spPr>
          <a:xfrm>
            <a:off x="4111327" y="1088557"/>
            <a:ext cx="1128588" cy="194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Public IP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CBE18E-8C52-406F-A9BC-143B3C884D34}"/>
              </a:ext>
            </a:extLst>
          </p:cNvPr>
          <p:cNvSpPr/>
          <p:nvPr/>
        </p:nvSpPr>
        <p:spPr>
          <a:xfrm>
            <a:off x="1462297" y="1067438"/>
            <a:ext cx="1128588" cy="194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Private IP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62D03F03-3401-45BD-A41D-3911D5053FB2}"/>
              </a:ext>
            </a:extLst>
          </p:cNvPr>
          <p:cNvCxnSpPr>
            <a:cxnSpLocks/>
          </p:cNvCxnSpPr>
          <p:nvPr/>
        </p:nvCxnSpPr>
        <p:spPr>
          <a:xfrm rot="10800000">
            <a:off x="2453638" y="1141313"/>
            <a:ext cx="1830330" cy="109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905E3CE-EB58-4676-9477-99F2B1B22868}"/>
              </a:ext>
            </a:extLst>
          </p:cNvPr>
          <p:cNvSpPr/>
          <p:nvPr/>
        </p:nvSpPr>
        <p:spPr>
          <a:xfrm>
            <a:off x="5568897" y="2396249"/>
            <a:ext cx="1551120" cy="1715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get.docker.com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7B8D59-950B-4CE1-8C62-12BCF0478BCD}"/>
              </a:ext>
            </a:extLst>
          </p:cNvPr>
          <p:cNvCxnSpPr>
            <a:cxnSpLocks/>
          </p:cNvCxnSpPr>
          <p:nvPr/>
        </p:nvCxnSpPr>
        <p:spPr>
          <a:xfrm>
            <a:off x="6346305" y="261745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4480B3-8996-4CF1-ACF9-7500C074AC12}"/>
              </a:ext>
            </a:extLst>
          </p:cNvPr>
          <p:cNvSpPr/>
          <p:nvPr/>
        </p:nvSpPr>
        <p:spPr>
          <a:xfrm>
            <a:off x="5846539" y="2908111"/>
            <a:ext cx="957710" cy="1715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apt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7C5099-DAB9-48C0-9A8D-BB8A4CA39037}"/>
              </a:ext>
            </a:extLst>
          </p:cNvPr>
          <p:cNvSpPr/>
          <p:nvPr/>
        </p:nvSpPr>
        <p:spPr>
          <a:xfrm>
            <a:off x="5312483" y="3364292"/>
            <a:ext cx="2219494" cy="2655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download.docker.com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94A48E-A083-4A7F-B4F6-45F0E661BEEE}"/>
              </a:ext>
            </a:extLst>
          </p:cNvPr>
          <p:cNvCxnSpPr>
            <a:cxnSpLocks/>
          </p:cNvCxnSpPr>
          <p:nvPr/>
        </p:nvCxnSpPr>
        <p:spPr>
          <a:xfrm>
            <a:off x="6344457" y="3080703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2BAD976-20EA-4FD1-8475-9DE61C8CC962}"/>
              </a:ext>
            </a:extLst>
          </p:cNvPr>
          <p:cNvSpPr/>
          <p:nvPr/>
        </p:nvSpPr>
        <p:spPr>
          <a:xfrm>
            <a:off x="1124635" y="4023640"/>
            <a:ext cx="1128588" cy="194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EC2 (VM)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E40304-FE4F-4E10-A189-762F47EACD7D}"/>
              </a:ext>
            </a:extLst>
          </p:cNvPr>
          <p:cNvSpPr/>
          <p:nvPr/>
        </p:nvSpPr>
        <p:spPr>
          <a:xfrm>
            <a:off x="3508449" y="3582824"/>
            <a:ext cx="1128588" cy="194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AMI – Ubuntu 20.04 LTS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A34E17-00C4-4F28-8972-AECB0D82AAAC}"/>
              </a:ext>
            </a:extLst>
          </p:cNvPr>
          <p:cNvSpPr/>
          <p:nvPr/>
        </p:nvSpPr>
        <p:spPr>
          <a:xfrm>
            <a:off x="3646231" y="4107743"/>
            <a:ext cx="1128588" cy="194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1 vCPU</a:t>
            </a:r>
          </a:p>
          <a:p>
            <a:r>
              <a:rPr lang="en-US" sz="1100" dirty="0"/>
              <a:t>1 GiB RAM</a:t>
            </a:r>
          </a:p>
          <a:p>
            <a:r>
              <a:rPr lang="en-US" sz="1100" dirty="0"/>
              <a:t>10 Gi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636670-54BA-4DF6-8C6F-C3B773640081}"/>
              </a:ext>
            </a:extLst>
          </p:cNvPr>
          <p:cNvSpPr/>
          <p:nvPr/>
        </p:nvSpPr>
        <p:spPr>
          <a:xfrm>
            <a:off x="2038300" y="4028878"/>
            <a:ext cx="1381572" cy="185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(Docker Host)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335A5AB-1F69-49B0-9437-A244ADBDB7C2}"/>
              </a:ext>
            </a:extLst>
          </p:cNvPr>
          <p:cNvCxnSpPr>
            <a:cxnSpLocks/>
          </p:cNvCxnSpPr>
          <p:nvPr/>
        </p:nvCxnSpPr>
        <p:spPr>
          <a:xfrm>
            <a:off x="2522483" y="1899528"/>
            <a:ext cx="1373721" cy="422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C61E5FA-3ADF-4448-A809-680CC3984DCF}"/>
              </a:ext>
            </a:extLst>
          </p:cNvPr>
          <p:cNvSpPr/>
          <p:nvPr/>
        </p:nvSpPr>
        <p:spPr>
          <a:xfrm>
            <a:off x="3850467" y="1796203"/>
            <a:ext cx="1352801" cy="175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hub.docker.com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357CE8-C866-4EA9-A290-F9C2068A4746}"/>
              </a:ext>
            </a:extLst>
          </p:cNvPr>
          <p:cNvSpPr/>
          <p:nvPr/>
        </p:nvSpPr>
        <p:spPr>
          <a:xfrm>
            <a:off x="3684249" y="2636196"/>
            <a:ext cx="1352801" cy="175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docker run ubuntu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D9DC10-B7F4-486D-9F72-E5C0C6114A5D}"/>
              </a:ext>
            </a:extLst>
          </p:cNvPr>
          <p:cNvCxnSpPr>
            <a:cxnSpLocks/>
          </p:cNvCxnSpPr>
          <p:nvPr/>
        </p:nvCxnSpPr>
        <p:spPr>
          <a:xfrm>
            <a:off x="4300636" y="1971572"/>
            <a:ext cx="0" cy="58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685E71-6075-4FBA-ACAD-937F5873D9B5}"/>
              </a:ext>
            </a:extLst>
          </p:cNvPr>
          <p:cNvSpPr/>
          <p:nvPr/>
        </p:nvSpPr>
        <p:spPr>
          <a:xfrm>
            <a:off x="3646231" y="2838408"/>
            <a:ext cx="1823855" cy="1715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docker run ubuntu: latest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39DE81-3A70-4E64-A865-50E7DB901997}"/>
              </a:ext>
            </a:extLst>
          </p:cNvPr>
          <p:cNvSpPr/>
          <p:nvPr/>
        </p:nvSpPr>
        <p:spPr>
          <a:xfrm>
            <a:off x="3638460" y="3021493"/>
            <a:ext cx="1823855" cy="1715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docker run ubuntu: 18.04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2BFE4C-F9A4-400C-A81C-C958A9CB51D5}"/>
              </a:ext>
            </a:extLst>
          </p:cNvPr>
          <p:cNvSpPr/>
          <p:nvPr/>
        </p:nvSpPr>
        <p:spPr>
          <a:xfrm>
            <a:off x="4192068" y="2099411"/>
            <a:ext cx="1352801" cy="175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Download + run</a:t>
            </a:r>
          </a:p>
        </p:txBody>
      </p:sp>
    </p:spTree>
    <p:extLst>
      <p:ext uri="{BB962C8B-B14F-4D97-AF65-F5344CB8AC3E}">
        <p14:creationId xmlns:p14="http://schemas.microsoft.com/office/powerpoint/2010/main" val="22085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5" grpId="0"/>
      <p:bldP spid="46" grpId="0"/>
      <p:bldP spid="47" grpId="0" animBg="1"/>
      <p:bldP spid="48" grpId="0"/>
      <p:bldP spid="56" grpId="0"/>
      <p:bldP spid="57" grpId="0"/>
      <p:bldP spid="70" grpId="0"/>
      <p:bldP spid="72" grpId="0"/>
      <p:bldP spid="73" grpId="0"/>
      <p:bldP spid="78" grpId="0"/>
      <p:bldP spid="36" grpId="0"/>
      <p:bldP spid="37" grpId="0"/>
      <p:bldP spid="44" grpId="0"/>
      <p:bldP spid="45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Micro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Running Containers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33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C53-F130-E543-8C3B-9DB791C8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B905-2B52-7142-99F4-765AADB8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Account</a:t>
            </a:r>
          </a:p>
          <a:p>
            <a:r>
              <a:rPr lang="en-US" dirty="0"/>
              <a:t>Know how to instantiate EC2 VM and connect via SSH</a:t>
            </a:r>
          </a:p>
          <a:p>
            <a:r>
              <a:rPr lang="en-US" dirty="0"/>
              <a:t>Knowledge of Basic Linux commands will be helpful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9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CBD066-9FB6-4FED-9307-B3EB32CF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2512A-F726-4A5C-9891-D483F1819A5A}"/>
              </a:ext>
            </a:extLst>
          </p:cNvPr>
          <p:cNvSpPr txBox="1"/>
          <p:nvPr/>
        </p:nvSpPr>
        <p:spPr>
          <a:xfrm>
            <a:off x="-1980728" y="1778597"/>
            <a:ext cx="8020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54C70-BB0C-4773-BC34-CDD9EC6C0D80}"/>
              </a:ext>
            </a:extLst>
          </p:cNvPr>
          <p:cNvSpPr/>
          <p:nvPr/>
        </p:nvSpPr>
        <p:spPr>
          <a:xfrm>
            <a:off x="1043608" y="1419622"/>
            <a:ext cx="1368152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354B6-FF5E-4DBF-A530-238833AF853E}"/>
              </a:ext>
            </a:extLst>
          </p:cNvPr>
          <p:cNvSpPr/>
          <p:nvPr/>
        </p:nvSpPr>
        <p:spPr>
          <a:xfrm>
            <a:off x="1043608" y="2102094"/>
            <a:ext cx="1368152" cy="335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791DB-6485-4A36-96A6-35AA51036961}"/>
              </a:ext>
            </a:extLst>
          </p:cNvPr>
          <p:cNvSpPr txBox="1"/>
          <p:nvPr/>
        </p:nvSpPr>
        <p:spPr>
          <a:xfrm>
            <a:off x="2016808" y="2795577"/>
            <a:ext cx="1445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Container Image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2250712-0932-4567-89DF-C1589C5CA7F5}"/>
              </a:ext>
            </a:extLst>
          </p:cNvPr>
          <p:cNvCxnSpPr>
            <a:cxnSpLocks/>
          </p:cNvCxnSpPr>
          <p:nvPr/>
        </p:nvCxnSpPr>
        <p:spPr>
          <a:xfrm>
            <a:off x="2029565" y="2269713"/>
            <a:ext cx="593439" cy="4856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35784-58E6-4E7A-830F-292E60299CE7}"/>
              </a:ext>
            </a:extLst>
          </p:cNvPr>
          <p:cNvSpPr txBox="1"/>
          <p:nvPr/>
        </p:nvSpPr>
        <p:spPr>
          <a:xfrm>
            <a:off x="4067944" y="1067643"/>
            <a:ext cx="1584176" cy="279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Container Registry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160AE5-89D0-4254-AD15-263A7F8EDEBA}"/>
              </a:ext>
            </a:extLst>
          </p:cNvPr>
          <p:cNvCxnSpPr>
            <a:cxnSpLocks/>
          </p:cNvCxnSpPr>
          <p:nvPr/>
        </p:nvCxnSpPr>
        <p:spPr>
          <a:xfrm>
            <a:off x="4334790" y="2200677"/>
            <a:ext cx="0" cy="2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A0DA26-F848-44E0-BF91-86161F7044C4}"/>
              </a:ext>
            </a:extLst>
          </p:cNvPr>
          <p:cNvSpPr txBox="1"/>
          <p:nvPr/>
        </p:nvSpPr>
        <p:spPr>
          <a:xfrm>
            <a:off x="3973781" y="2341399"/>
            <a:ext cx="886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Ubuntu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E0DD8-FC1F-4601-8F15-7121F0D4B71E}"/>
              </a:ext>
            </a:extLst>
          </p:cNvPr>
          <p:cNvSpPr txBox="1"/>
          <p:nvPr/>
        </p:nvSpPr>
        <p:spPr>
          <a:xfrm>
            <a:off x="3973781" y="2571750"/>
            <a:ext cx="722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Alpine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2A3A0-79DD-4223-A76B-A76C560EE491}"/>
              </a:ext>
            </a:extLst>
          </p:cNvPr>
          <p:cNvSpPr txBox="1"/>
          <p:nvPr/>
        </p:nvSpPr>
        <p:spPr>
          <a:xfrm>
            <a:off x="3983372" y="2768525"/>
            <a:ext cx="827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Busybox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9A4FCA1-FB35-4042-A572-AFF9FE7887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7076" y="1533553"/>
            <a:ext cx="1563770" cy="1226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6E783B-7B9D-429A-B7AC-04FE0F191101}"/>
              </a:ext>
            </a:extLst>
          </p:cNvPr>
          <p:cNvSpPr txBox="1"/>
          <p:nvPr/>
        </p:nvSpPr>
        <p:spPr>
          <a:xfrm>
            <a:off x="5868144" y="1097606"/>
            <a:ext cx="15841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hub.docker.com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62D3B3-3423-4E06-ACE6-D4A9A8463CEA}"/>
              </a:ext>
            </a:extLst>
          </p:cNvPr>
          <p:cNvCxnSpPr>
            <a:cxnSpLocks/>
          </p:cNvCxnSpPr>
          <p:nvPr/>
        </p:nvCxnSpPr>
        <p:spPr>
          <a:xfrm flipH="1">
            <a:off x="4493330" y="1301777"/>
            <a:ext cx="428422" cy="62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A22931-EF22-4540-A041-371BBC8176FC}"/>
              </a:ext>
            </a:extLst>
          </p:cNvPr>
          <p:cNvCxnSpPr>
            <a:cxnSpLocks/>
          </p:cNvCxnSpPr>
          <p:nvPr/>
        </p:nvCxnSpPr>
        <p:spPr>
          <a:xfrm>
            <a:off x="5130162" y="1326123"/>
            <a:ext cx="521958" cy="52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7E7BCB-35E9-40E6-8C91-DB5C7C64CC4F}"/>
              </a:ext>
            </a:extLst>
          </p:cNvPr>
          <p:cNvSpPr txBox="1"/>
          <p:nvPr/>
        </p:nvSpPr>
        <p:spPr>
          <a:xfrm>
            <a:off x="3871995" y="1963263"/>
            <a:ext cx="1049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Base 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DCAFE2-A991-4BCC-9645-7005E494FB66}"/>
              </a:ext>
            </a:extLst>
          </p:cNvPr>
          <p:cNvSpPr txBox="1"/>
          <p:nvPr/>
        </p:nvSpPr>
        <p:spPr>
          <a:xfrm>
            <a:off x="5374028" y="1923678"/>
            <a:ext cx="16517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Application Images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D85694-50AE-4B92-9AFB-B7C333EE813A}"/>
              </a:ext>
            </a:extLst>
          </p:cNvPr>
          <p:cNvCxnSpPr>
            <a:cxnSpLocks/>
          </p:cNvCxnSpPr>
          <p:nvPr/>
        </p:nvCxnSpPr>
        <p:spPr>
          <a:xfrm>
            <a:off x="6039859" y="2176710"/>
            <a:ext cx="0" cy="2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4B2804-AD64-4458-951E-B903CE2D36B6}"/>
              </a:ext>
            </a:extLst>
          </p:cNvPr>
          <p:cNvSpPr txBox="1"/>
          <p:nvPr/>
        </p:nvSpPr>
        <p:spPr>
          <a:xfrm>
            <a:off x="5701973" y="2355726"/>
            <a:ext cx="886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Apache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D4F65D-E9F5-4E3C-8DB4-068F6C6A77C6}"/>
              </a:ext>
            </a:extLst>
          </p:cNvPr>
          <p:cNvSpPr txBox="1"/>
          <p:nvPr/>
        </p:nvSpPr>
        <p:spPr>
          <a:xfrm>
            <a:off x="5701973" y="2586077"/>
            <a:ext cx="722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MySQL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0ADDBA-FA58-4884-BDA9-CE9A4809AEF5}"/>
              </a:ext>
            </a:extLst>
          </p:cNvPr>
          <p:cNvSpPr txBox="1"/>
          <p:nvPr/>
        </p:nvSpPr>
        <p:spPr>
          <a:xfrm>
            <a:off x="5711564" y="2782852"/>
            <a:ext cx="827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Nginx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7CC7E9-4022-4E8D-9041-A7095D8858F0}"/>
              </a:ext>
            </a:extLst>
          </p:cNvPr>
          <p:cNvSpPr txBox="1"/>
          <p:nvPr/>
        </p:nvSpPr>
        <p:spPr>
          <a:xfrm>
            <a:off x="5711564" y="3024225"/>
            <a:ext cx="1020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Wordpress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F196CF-556F-4D10-8429-9855CCC2C3DF}"/>
              </a:ext>
            </a:extLst>
          </p:cNvPr>
          <p:cNvSpPr txBox="1"/>
          <p:nvPr/>
        </p:nvSpPr>
        <p:spPr>
          <a:xfrm>
            <a:off x="3992963" y="2995425"/>
            <a:ext cx="827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Debian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14F12E-C2B8-4174-8D04-7E68994772D7}"/>
              </a:ext>
            </a:extLst>
          </p:cNvPr>
          <p:cNvSpPr txBox="1"/>
          <p:nvPr/>
        </p:nvSpPr>
        <p:spPr>
          <a:xfrm>
            <a:off x="1177158" y="3424927"/>
            <a:ext cx="1445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apt-get update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966F90-F468-471B-BC68-D0A2BA34827A}"/>
              </a:ext>
            </a:extLst>
          </p:cNvPr>
          <p:cNvSpPr txBox="1"/>
          <p:nvPr/>
        </p:nvSpPr>
        <p:spPr>
          <a:xfrm>
            <a:off x="1177158" y="3638875"/>
            <a:ext cx="1952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apt install –y apache2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8D402D-7CA0-4BF7-81DC-5CE1C9A282C1}"/>
              </a:ext>
            </a:extLst>
          </p:cNvPr>
          <p:cNvSpPr txBox="1"/>
          <p:nvPr/>
        </p:nvSpPr>
        <p:spPr>
          <a:xfrm>
            <a:off x="1177158" y="3875991"/>
            <a:ext cx="1952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service apache2 start</a:t>
            </a:r>
          </a:p>
        </p:txBody>
      </p:sp>
    </p:spTree>
    <p:extLst>
      <p:ext uri="{BB962C8B-B14F-4D97-AF65-F5344CB8AC3E}">
        <p14:creationId xmlns:p14="http://schemas.microsoft.com/office/powerpoint/2010/main" val="29177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5" grpId="0" animBg="1"/>
      <p:bldP spid="6" grpId="0"/>
      <p:bldP spid="9" grpId="0"/>
      <p:bldP spid="13" grpId="0"/>
      <p:bldP spid="14" grpId="0"/>
      <p:bldP spid="15" grpId="0"/>
      <p:bldP spid="18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568D-A6B9-4742-9CD7-3EF0DB88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FB2DA-1298-304D-BFFA-447827FA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43701"/>
            <a:ext cx="6840760" cy="35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3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FBF7-EBD3-0F4B-970C-7D2F3D31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2755-4E19-5A43-85E1-16B38F7F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Docker Containers</a:t>
            </a:r>
          </a:p>
          <a:p>
            <a:r>
              <a:rPr lang="en-US" dirty="0"/>
              <a:t>Common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3495553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Gotham HTF Book" charset="0"/>
                <a:cs typeface="Gotham HTF Book" charset="0"/>
              </a:rPr>
              <a:t>Container</a:t>
            </a:r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 </a:t>
            </a:r>
            <a:r>
              <a:rPr lang="en-US" dirty="0">
                <a:ea typeface="Gotham HTF Book" charset="0"/>
                <a:cs typeface="Gotham HTF Book" charset="0"/>
              </a:rPr>
              <a:t>States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7F70E-BB3C-4B08-A561-D577A420DD58}"/>
              </a:ext>
            </a:extLst>
          </p:cNvPr>
          <p:cNvSpPr txBox="1"/>
          <p:nvPr/>
        </p:nvSpPr>
        <p:spPr>
          <a:xfrm>
            <a:off x="382442" y="2357111"/>
            <a:ext cx="13109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docker pull &lt;image-name&gt;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B5B4C0-46C9-46F1-8025-C4CB0CCA0E84}"/>
              </a:ext>
            </a:extLst>
          </p:cNvPr>
          <p:cNvSpPr txBox="1"/>
          <p:nvPr/>
        </p:nvSpPr>
        <p:spPr>
          <a:xfrm>
            <a:off x="357259" y="2755910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docker container </a:t>
            </a:r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create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 &lt;image-name&gt;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9A377D-089E-49D9-ACF1-6E1B9314EFC3}"/>
              </a:ext>
            </a:extLst>
          </p:cNvPr>
          <p:cNvSpPr txBox="1"/>
          <p:nvPr/>
        </p:nvSpPr>
        <p:spPr>
          <a:xfrm>
            <a:off x="357259" y="3618569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docker container </a:t>
            </a:r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start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 &lt;container-id/name&gt;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36420-D425-49F8-A6E6-91E2F9437E4B}"/>
              </a:ext>
            </a:extLst>
          </p:cNvPr>
          <p:cNvSpPr txBox="1"/>
          <p:nvPr/>
        </p:nvSpPr>
        <p:spPr>
          <a:xfrm>
            <a:off x="384160" y="3292957"/>
            <a:ext cx="21203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docker container ls -a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08B22C-12D0-4D78-BEA2-9671D46B3A93}"/>
              </a:ext>
            </a:extLst>
          </p:cNvPr>
          <p:cNvSpPr/>
          <p:nvPr/>
        </p:nvSpPr>
        <p:spPr>
          <a:xfrm>
            <a:off x="732152" y="1407969"/>
            <a:ext cx="936104" cy="8955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created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253319-0D26-4DBF-99F5-CDA6A05037C1}"/>
              </a:ext>
            </a:extLst>
          </p:cNvPr>
          <p:cNvSpPr/>
          <p:nvPr/>
        </p:nvSpPr>
        <p:spPr>
          <a:xfrm>
            <a:off x="2267744" y="1420522"/>
            <a:ext cx="936104" cy="8955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running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977E99-83C1-4638-9B77-7321BA0003A1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1668256" y="1865555"/>
            <a:ext cx="599488" cy="2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B7F4EE-9163-4E69-A4F6-5975A66C58A8}"/>
              </a:ext>
            </a:extLst>
          </p:cNvPr>
          <p:cNvSpPr txBox="1"/>
          <p:nvPr/>
        </p:nvSpPr>
        <p:spPr>
          <a:xfrm>
            <a:off x="2538272" y="3258027"/>
            <a:ext cx="13856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docker </a:t>
            </a:r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run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 &lt;image-name&gt;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0D49F3-7AD2-4E38-991F-CEB487CE7362}"/>
              </a:ext>
            </a:extLst>
          </p:cNvPr>
          <p:cNvCxnSpPr>
            <a:cxnSpLocks/>
          </p:cNvCxnSpPr>
          <p:nvPr/>
        </p:nvCxnSpPr>
        <p:spPr>
          <a:xfrm flipV="1">
            <a:off x="2771800" y="2339175"/>
            <a:ext cx="0" cy="95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6366E1-E735-48B9-A1D2-74D2DFD7A240}"/>
              </a:ext>
            </a:extLst>
          </p:cNvPr>
          <p:cNvCxnSpPr>
            <a:cxnSpLocks/>
          </p:cNvCxnSpPr>
          <p:nvPr/>
        </p:nvCxnSpPr>
        <p:spPr>
          <a:xfrm>
            <a:off x="3203848" y="1897420"/>
            <a:ext cx="599488" cy="2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D379362-0C97-4F6F-B6A0-643222D0C605}"/>
              </a:ext>
            </a:extLst>
          </p:cNvPr>
          <p:cNvSpPr/>
          <p:nvPr/>
        </p:nvSpPr>
        <p:spPr>
          <a:xfrm>
            <a:off x="3793863" y="1449530"/>
            <a:ext cx="936104" cy="8955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stopped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0DCC40-4289-4E61-9143-3957697A3C26}"/>
              </a:ext>
            </a:extLst>
          </p:cNvPr>
          <p:cNvSpPr txBox="1"/>
          <p:nvPr/>
        </p:nvSpPr>
        <p:spPr>
          <a:xfrm>
            <a:off x="6041888" y="3207422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docker container </a:t>
            </a:r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stop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 &lt;container-id/name&gt;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FCD647-CD26-4775-8F94-E67EE2432D65}"/>
              </a:ext>
            </a:extLst>
          </p:cNvPr>
          <p:cNvSpPr txBox="1"/>
          <p:nvPr/>
        </p:nvSpPr>
        <p:spPr>
          <a:xfrm>
            <a:off x="3803336" y="3281245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docker container </a:t>
            </a:r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pause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 &lt;container-id/name&gt;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418784-9B6E-4ABF-89EA-21DC67FEE677}"/>
              </a:ext>
            </a:extLst>
          </p:cNvPr>
          <p:cNvSpPr/>
          <p:nvPr/>
        </p:nvSpPr>
        <p:spPr>
          <a:xfrm>
            <a:off x="5292080" y="1433507"/>
            <a:ext cx="936104" cy="8955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C000"/>
                </a:solidFill>
              </a:rPr>
              <a:t>paused</a:t>
            </a:r>
          </a:p>
        </p:txBody>
      </p:sp>
      <p:cxnSp>
        <p:nvCxnSpPr>
          <p:cNvPr id="88" name="Curved Connector 7">
            <a:extLst>
              <a:ext uri="{FF2B5EF4-FFF2-40B4-BE49-F238E27FC236}">
                <a16:creationId xmlns:a16="http://schemas.microsoft.com/office/drawing/2014/main" id="{8DB2D743-209C-4231-9819-927668384254}"/>
              </a:ext>
            </a:extLst>
          </p:cNvPr>
          <p:cNvCxnSpPr>
            <a:cxnSpLocks/>
          </p:cNvCxnSpPr>
          <p:nvPr/>
        </p:nvCxnSpPr>
        <p:spPr>
          <a:xfrm rot="1920000" flipV="1">
            <a:off x="3159852" y="1595017"/>
            <a:ext cx="2260456" cy="1371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11">
            <a:extLst>
              <a:ext uri="{FF2B5EF4-FFF2-40B4-BE49-F238E27FC236}">
                <a16:creationId xmlns:a16="http://schemas.microsoft.com/office/drawing/2014/main" id="{B82E563C-CAF4-4930-8DA4-CB5B52AF6054}"/>
              </a:ext>
            </a:extLst>
          </p:cNvPr>
          <p:cNvCxnSpPr>
            <a:cxnSpLocks/>
          </p:cNvCxnSpPr>
          <p:nvPr/>
        </p:nvCxnSpPr>
        <p:spPr>
          <a:xfrm rot="14700000" flipV="1">
            <a:off x="3768796" y="214142"/>
            <a:ext cx="1097280" cy="2468880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3BBBE0A-E629-4FCB-964F-66F6BA7088DE}"/>
              </a:ext>
            </a:extLst>
          </p:cNvPr>
          <p:cNvSpPr txBox="1"/>
          <p:nvPr/>
        </p:nvSpPr>
        <p:spPr>
          <a:xfrm>
            <a:off x="3742678" y="3789076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docker container </a:t>
            </a:r>
            <a:r>
              <a:rPr lang="en-US" sz="1350" b="1" dirty="0" err="1">
                <a:latin typeface="Gotham HTF Book" charset="0"/>
                <a:ea typeface="Gotham HTF Book" charset="0"/>
                <a:cs typeface="Gotham HTF Book" charset="0"/>
              </a:rPr>
              <a:t>unpause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 &lt;container-id/name&gt;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5224A30-4CBB-4B0E-9CF8-A20A6234932F}"/>
              </a:ext>
            </a:extLst>
          </p:cNvPr>
          <p:cNvSpPr txBox="1"/>
          <p:nvPr/>
        </p:nvSpPr>
        <p:spPr>
          <a:xfrm>
            <a:off x="6031035" y="3765858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docker container </a:t>
            </a:r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rm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 &lt;container-id/name&gt;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A12E4D1-9243-4224-9A18-4F4B96AE3B90}"/>
              </a:ext>
            </a:extLst>
          </p:cNvPr>
          <p:cNvSpPr/>
          <p:nvPr/>
        </p:nvSpPr>
        <p:spPr>
          <a:xfrm>
            <a:off x="6967214" y="1433507"/>
            <a:ext cx="936104" cy="8955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created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/running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/stopped//paused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4ADF639-C5F3-4446-BBAC-01EB788727C1}"/>
              </a:ext>
            </a:extLst>
          </p:cNvPr>
          <p:cNvSpPr/>
          <p:nvPr/>
        </p:nvSpPr>
        <p:spPr>
          <a:xfrm>
            <a:off x="6941433" y="1420522"/>
            <a:ext cx="1032538" cy="938066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3" grpId="0" animBg="1"/>
      <p:bldP spid="29" grpId="0" animBg="1"/>
      <p:bldP spid="31" grpId="0"/>
      <p:bldP spid="36" grpId="0" animBg="1"/>
      <p:bldP spid="37" grpId="0"/>
      <p:bldP spid="38" grpId="0"/>
      <p:bldP spid="69" grpId="0" animBg="1"/>
      <p:bldP spid="103" grpId="0"/>
      <p:bldP spid="106" grpId="0"/>
      <p:bldP spid="110" grpId="0" animBg="1"/>
      <p:bldP spid="1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Gotham HTF Book" charset="0"/>
                <a:cs typeface="Gotham HTF Book" charset="0"/>
              </a:rPr>
              <a:t>Container</a:t>
            </a:r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 </a:t>
            </a:r>
            <a:r>
              <a:rPr lang="en-US" dirty="0">
                <a:ea typeface="Gotham HTF Book" charset="0"/>
                <a:cs typeface="Gotham HTF Book" charset="0"/>
              </a:rPr>
              <a:t>States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C06C19F-59EB-40ED-B93A-30C89E021AE2}"/>
              </a:ext>
            </a:extLst>
          </p:cNvPr>
          <p:cNvGrpSpPr/>
          <p:nvPr/>
        </p:nvGrpSpPr>
        <p:grpSpPr>
          <a:xfrm>
            <a:off x="1547664" y="1059582"/>
            <a:ext cx="6640612" cy="3198868"/>
            <a:chOff x="1893446" y="1356561"/>
            <a:chExt cx="4832841" cy="2842298"/>
          </a:xfrm>
        </p:grpSpPr>
        <p:sp>
          <p:nvSpPr>
            <p:cNvPr id="4" name="Rectangle 3"/>
            <p:cNvSpPr/>
            <p:nvPr/>
          </p:nvSpPr>
          <p:spPr>
            <a:xfrm>
              <a:off x="3692707" y="2316256"/>
              <a:ext cx="1031693" cy="484094"/>
            </a:xfrm>
            <a:prstGeom prst="rect">
              <a:avLst/>
            </a:prstGeom>
            <a:solidFill>
              <a:srgbClr val="21B2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Gotham HTF Book" charset="0"/>
                  <a:ea typeface="Gotham HTF Book" charset="0"/>
                  <a:cs typeface="Gotham HTF Book" charset="0"/>
                </a:rPr>
                <a:t>Running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60627" y="3714765"/>
              <a:ext cx="1247716" cy="484094"/>
            </a:xfrm>
            <a:prstGeom prst="rect">
              <a:avLst/>
            </a:prstGeom>
            <a:solidFill>
              <a:srgbClr val="21B2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Gotham HTF Book" charset="0"/>
                  <a:ea typeface="Gotham HTF Book" charset="0"/>
                  <a:cs typeface="Gotham HTF Book" charset="0"/>
                </a:rPr>
                <a:t>Paused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30143" y="3714765"/>
              <a:ext cx="1296144" cy="484094"/>
            </a:xfrm>
            <a:prstGeom prst="rect">
              <a:avLst/>
            </a:prstGeom>
            <a:solidFill>
              <a:srgbClr val="21B2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Gotham HTF Book" charset="0"/>
                  <a:ea typeface="Gotham HTF Book" charset="0"/>
                  <a:cs typeface="Gotham HTF Book" charset="0"/>
                </a:rPr>
                <a:t>Exited</a:t>
              </a:r>
            </a:p>
          </p:txBody>
        </p:sp>
        <p:cxnSp>
          <p:nvCxnSpPr>
            <p:cNvPr id="8" name="Curved Connector 7"/>
            <p:cNvCxnSpPr>
              <a:cxnSpLocks/>
              <a:stCxn id="4" idx="2"/>
              <a:endCxn id="6" idx="1"/>
            </p:cNvCxnSpPr>
            <p:nvPr/>
          </p:nvCxnSpPr>
          <p:spPr>
            <a:xfrm rot="16200000" flipH="1">
              <a:off x="4241117" y="2767786"/>
              <a:ext cx="1156462" cy="1221589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cxnSpLocks/>
              <a:endCxn id="4" idx="1"/>
            </p:cNvCxnSpPr>
            <p:nvPr/>
          </p:nvCxnSpPr>
          <p:spPr>
            <a:xfrm rot="5400000" flipH="1" flipV="1">
              <a:off x="2766000" y="2795933"/>
              <a:ext cx="1164337" cy="689078"/>
            </a:xfrm>
            <a:prstGeom prst="curved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83455" y="1730609"/>
              <a:ext cx="1188132" cy="266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>
                  <a:latin typeface="Gotham HTF Book" charset="0"/>
                  <a:ea typeface="Gotham HTF Book" charset="0"/>
                  <a:cs typeface="Gotham HTF Book" charset="0"/>
                </a:rPr>
                <a:t>restart</a:t>
              </a:r>
              <a:endParaRPr lang="en-US" sz="1350" dirty="0">
                <a:latin typeface="Gotham HTF Book" charset="0"/>
                <a:ea typeface="Gotham HTF Book" charset="0"/>
                <a:cs typeface="Gotham HTF Book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93446" y="1356561"/>
              <a:ext cx="1080120" cy="484094"/>
            </a:xfrm>
            <a:prstGeom prst="rect">
              <a:avLst/>
            </a:prstGeom>
            <a:solidFill>
              <a:srgbClr val="21B2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Gotham HTF Book" charset="0"/>
                  <a:ea typeface="Gotham HTF Book" charset="0"/>
                  <a:cs typeface="Gotham HTF Book" charset="0"/>
                </a:rPr>
                <a:t>Created</a:t>
              </a:r>
            </a:p>
          </p:txBody>
        </p: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2468141" y="1840655"/>
              <a:ext cx="1247646" cy="5056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80870" y="1420292"/>
              <a:ext cx="954105" cy="266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Gotham HTF Book" charset="0"/>
                  <a:ea typeface="Gotham HTF Book" charset="0"/>
                  <a:cs typeface="Gotham HTF Book" charset="0"/>
                </a:rPr>
                <a:t>run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6049" y="3422208"/>
              <a:ext cx="1188132" cy="266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Gotham HTF Book" charset="0"/>
                  <a:ea typeface="Gotham HTF Book" charset="0"/>
                  <a:cs typeface="Gotham HTF Book" charset="0"/>
                </a:rPr>
                <a:t>stop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0447" y="3355315"/>
              <a:ext cx="8876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Gotham HTF Book" charset="0"/>
                  <a:ea typeface="Gotham HTF Book" charset="0"/>
                  <a:cs typeface="Gotham HTF Book" charset="0"/>
                </a:rPr>
                <a:t>pause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0082" y="3263556"/>
              <a:ext cx="761662" cy="266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err="1">
                  <a:latin typeface="Gotham HTF Book" charset="0"/>
                  <a:ea typeface="Gotham HTF Book" charset="0"/>
                  <a:cs typeface="Gotham HTF Book" charset="0"/>
                </a:rPr>
                <a:t>unpause</a:t>
              </a:r>
              <a:endParaRPr lang="en-US" sz="1350" dirty="0">
                <a:latin typeface="Gotham HTF Book" charset="0"/>
                <a:ea typeface="Gotham HTF Book" charset="0"/>
                <a:cs typeface="Gotham HTF Book" charset="0"/>
              </a:endParaRPr>
            </a:p>
          </p:txBody>
        </p: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3508343" y="4083918"/>
              <a:ext cx="1921800" cy="2705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7">
              <a:extLst>
                <a:ext uri="{FF2B5EF4-FFF2-40B4-BE49-F238E27FC236}">
                  <a16:creationId xmlns:a16="http://schemas.microsoft.com/office/drawing/2014/main" id="{E855688B-2A1E-449A-BBA4-23C014852AC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>
              <a:off x="3300635" y="3048887"/>
              <a:ext cx="1115633" cy="700216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11">
              <a:extLst>
                <a:ext uri="{FF2B5EF4-FFF2-40B4-BE49-F238E27FC236}">
                  <a16:creationId xmlns:a16="http://schemas.microsoft.com/office/drawing/2014/main" id="{B2397505-FDCA-40C1-9FA0-396AE6E9560C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5400000" flipH="1" flipV="1">
              <a:off x="4440524" y="2084286"/>
              <a:ext cx="12700" cy="463941"/>
            </a:xfrm>
            <a:prstGeom prst="curvedConnector4">
              <a:avLst>
                <a:gd name="adj1" fmla="val 6417386"/>
                <a:gd name="adj2" fmla="val 188737"/>
              </a:avLst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5B0172-F3B7-43CD-B14C-772F3201343A}"/>
              </a:ext>
            </a:extLst>
          </p:cNvPr>
          <p:cNvCxnSpPr>
            <a:cxnSpLocks/>
          </p:cNvCxnSpPr>
          <p:nvPr/>
        </p:nvCxnSpPr>
        <p:spPr>
          <a:xfrm flipH="1" flipV="1">
            <a:off x="5001547" y="2810798"/>
            <a:ext cx="1298645" cy="1021603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F08951-AD35-40DC-8C07-0C61C0827584}"/>
              </a:ext>
            </a:extLst>
          </p:cNvPr>
          <p:cNvSpPr txBox="1"/>
          <p:nvPr/>
        </p:nvSpPr>
        <p:spPr>
          <a:xfrm>
            <a:off x="5775169" y="3181575"/>
            <a:ext cx="16325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714804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D8ADE8-F088-45BA-9D03-6859B62EA8E2}"/>
              </a:ext>
            </a:extLst>
          </p:cNvPr>
          <p:cNvSpPr/>
          <p:nvPr/>
        </p:nvSpPr>
        <p:spPr>
          <a:xfrm>
            <a:off x="621335" y="1223375"/>
            <a:ext cx="1872208" cy="1868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812E4-4053-4C89-89F2-3AE1F65E1615}"/>
              </a:ext>
            </a:extLst>
          </p:cNvPr>
          <p:cNvSpPr txBox="1"/>
          <p:nvPr/>
        </p:nvSpPr>
        <p:spPr>
          <a:xfrm>
            <a:off x="683568" y="3432328"/>
            <a:ext cx="4666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apt-get update &amp;&amp; apt  –y install apache2  nginx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AC158-20AB-4EDE-BDDC-FAEB177648F9}"/>
              </a:ext>
            </a:extLst>
          </p:cNvPr>
          <p:cNvSpPr txBox="1"/>
          <p:nvPr/>
        </p:nvSpPr>
        <p:spPr>
          <a:xfrm>
            <a:off x="651722" y="3726714"/>
            <a:ext cx="4666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service </a:t>
            </a:r>
            <a:r>
              <a:rPr lang="en-US" sz="1400" dirty="0" err="1">
                <a:solidFill>
                  <a:srgbClr val="00B050"/>
                </a:solidFill>
              </a:rPr>
              <a:t>apache</a:t>
            </a:r>
            <a:r>
              <a:rPr lang="en-US" sz="1400" dirty="0">
                <a:solidFill>
                  <a:srgbClr val="00B050"/>
                </a:solidFill>
              </a:rPr>
              <a:t>  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3354A-EDEF-4FF1-872B-D2C6FDC57C4D}"/>
              </a:ext>
            </a:extLst>
          </p:cNvPr>
          <p:cNvSpPr txBox="1"/>
          <p:nvPr/>
        </p:nvSpPr>
        <p:spPr>
          <a:xfrm>
            <a:off x="959474" y="3086708"/>
            <a:ext cx="1636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EC2  (ubuntu)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9B76E-C0CB-4B12-880F-364743D05DB5}"/>
              </a:ext>
            </a:extLst>
          </p:cNvPr>
          <p:cNvSpPr txBox="1"/>
          <p:nvPr/>
        </p:nvSpPr>
        <p:spPr>
          <a:xfrm>
            <a:off x="683568" y="4023776"/>
            <a:ext cx="4666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service nginx 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D010B-2843-422C-8876-B04A244EF41F}"/>
              </a:ext>
            </a:extLst>
          </p:cNvPr>
          <p:cNvSpPr txBox="1"/>
          <p:nvPr/>
        </p:nvSpPr>
        <p:spPr>
          <a:xfrm>
            <a:off x="683568" y="4024269"/>
            <a:ext cx="4666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service nginx  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A9EE0A-8DA4-4ED1-BA06-7702FA7C6BDD}"/>
              </a:ext>
            </a:extLst>
          </p:cNvPr>
          <p:cNvSpPr/>
          <p:nvPr/>
        </p:nvSpPr>
        <p:spPr>
          <a:xfrm>
            <a:off x="971600" y="1491630"/>
            <a:ext cx="1080120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apache2 (80)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66FD20-AEE7-4A85-BC90-C5BE4736B355}"/>
              </a:ext>
            </a:extLst>
          </p:cNvPr>
          <p:cNvSpPr/>
          <p:nvPr/>
        </p:nvSpPr>
        <p:spPr>
          <a:xfrm>
            <a:off x="959474" y="2353005"/>
            <a:ext cx="108012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nginx (80)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852356-8CDB-47FE-946D-8788945B96B7}"/>
              </a:ext>
            </a:extLst>
          </p:cNvPr>
          <p:cNvSpPr/>
          <p:nvPr/>
        </p:nvSpPr>
        <p:spPr>
          <a:xfrm>
            <a:off x="1246517" y="2284559"/>
            <a:ext cx="621844" cy="4567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787A4-2024-4FAE-898F-A93D8C0365ED}"/>
              </a:ext>
            </a:extLst>
          </p:cNvPr>
          <p:cNvSpPr/>
          <p:nvPr/>
        </p:nvSpPr>
        <p:spPr>
          <a:xfrm>
            <a:off x="5331317" y="1417347"/>
            <a:ext cx="1988496" cy="1844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4D40C-BC84-40BF-A6D1-D892D549DD7A}"/>
              </a:ext>
            </a:extLst>
          </p:cNvPr>
          <p:cNvSpPr txBox="1"/>
          <p:nvPr/>
        </p:nvSpPr>
        <p:spPr>
          <a:xfrm>
            <a:off x="755576" y="4328726"/>
            <a:ext cx="4666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netstat –</a:t>
            </a:r>
            <a:r>
              <a:rPr lang="en-US" sz="1400" dirty="0" err="1"/>
              <a:t>ntlp</a:t>
            </a:r>
            <a:r>
              <a:rPr lang="en-US" sz="1400" dirty="0"/>
              <a:t>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F3A87-BD58-4E8D-B496-95F6969FBDE3}"/>
              </a:ext>
            </a:extLst>
          </p:cNvPr>
          <p:cNvSpPr txBox="1"/>
          <p:nvPr/>
        </p:nvSpPr>
        <p:spPr>
          <a:xfrm>
            <a:off x="2771800" y="4158022"/>
            <a:ext cx="4666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systemctl</a:t>
            </a:r>
            <a:r>
              <a:rPr lang="en-US" sz="1400" dirty="0"/>
              <a:t> status nginx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52359-2A6F-430C-8CE7-A40B9129E59B}"/>
              </a:ext>
            </a:extLst>
          </p:cNvPr>
          <p:cNvSpPr txBox="1"/>
          <p:nvPr/>
        </p:nvSpPr>
        <p:spPr>
          <a:xfrm>
            <a:off x="5683180" y="3289528"/>
            <a:ext cx="1636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EC2  (ubuntu)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2DE4D-5547-406F-AB22-5E776FA11C19}"/>
              </a:ext>
            </a:extLst>
          </p:cNvPr>
          <p:cNvSpPr txBox="1"/>
          <p:nvPr/>
        </p:nvSpPr>
        <p:spPr>
          <a:xfrm>
            <a:off x="5539705" y="3679541"/>
            <a:ext cx="32087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docker run -d –p </a:t>
            </a:r>
            <a:r>
              <a:rPr lang="en-US" sz="1200" dirty="0">
                <a:solidFill>
                  <a:srgbClr val="FF0000"/>
                </a:solidFill>
              </a:rPr>
              <a:t>80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00B050"/>
                </a:solidFill>
              </a:rPr>
              <a:t>80</a:t>
            </a:r>
            <a:r>
              <a:rPr lang="en-US" sz="1200" dirty="0"/>
              <a:t> apache2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899220-1840-43EF-BD18-E1BD08235885}"/>
              </a:ext>
            </a:extLst>
          </p:cNvPr>
          <p:cNvSpPr/>
          <p:nvPr/>
        </p:nvSpPr>
        <p:spPr>
          <a:xfrm>
            <a:off x="6135972" y="1841829"/>
            <a:ext cx="100811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apache2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rgbClr val="00B050"/>
                </a:solidFill>
              </a:rPr>
              <a:t>80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5E7A4A-8891-497C-97C6-D44E64B39674}"/>
              </a:ext>
            </a:extLst>
          </p:cNvPr>
          <p:cNvSpPr/>
          <p:nvPr/>
        </p:nvSpPr>
        <p:spPr>
          <a:xfrm>
            <a:off x="6213464" y="1276533"/>
            <a:ext cx="288032" cy="14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CAD680-2F6A-41AB-BC05-01B5C8D55F45}"/>
              </a:ext>
            </a:extLst>
          </p:cNvPr>
          <p:cNvCxnSpPr/>
          <p:nvPr/>
        </p:nvCxnSpPr>
        <p:spPr>
          <a:xfrm flipH="1">
            <a:off x="6501496" y="1005897"/>
            <a:ext cx="936104" cy="28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E46897-C19F-4CD2-AD68-BEF627CAAC65}"/>
              </a:ext>
            </a:extLst>
          </p:cNvPr>
          <p:cNvSpPr txBox="1"/>
          <p:nvPr/>
        </p:nvSpPr>
        <p:spPr>
          <a:xfrm>
            <a:off x="7319813" y="846972"/>
            <a:ext cx="32087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http://&lt;public_IP&gt;:</a:t>
            </a:r>
            <a:r>
              <a:rPr lang="en-US" sz="1200" dirty="0">
                <a:solidFill>
                  <a:srgbClr val="FF0000"/>
                </a:solidFill>
              </a:rPr>
              <a:t>80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38D6CE-775E-448C-BF04-DAF5AC5D586A}"/>
              </a:ext>
            </a:extLst>
          </p:cNvPr>
          <p:cNvCxnSpPr>
            <a:stCxn id="24" idx="2"/>
          </p:cNvCxnSpPr>
          <p:nvPr/>
        </p:nvCxnSpPr>
        <p:spPr>
          <a:xfrm>
            <a:off x="6357480" y="1423915"/>
            <a:ext cx="374760" cy="41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8BC594-9D42-4A6D-85A5-A8336B19070E}"/>
              </a:ext>
            </a:extLst>
          </p:cNvPr>
          <p:cNvSpPr txBox="1"/>
          <p:nvPr/>
        </p:nvSpPr>
        <p:spPr>
          <a:xfrm>
            <a:off x="5533868" y="4024559"/>
            <a:ext cx="32087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docker run -d –p </a:t>
            </a:r>
            <a:r>
              <a:rPr lang="en-US" sz="1200" dirty="0">
                <a:solidFill>
                  <a:srgbClr val="7030A0"/>
                </a:solidFill>
              </a:rPr>
              <a:t>8080:80</a:t>
            </a:r>
            <a:r>
              <a:rPr lang="en-US" sz="1200" dirty="0"/>
              <a:t> nginx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08C2A9-F70A-431D-9887-2A04DABD7117}"/>
              </a:ext>
            </a:extLst>
          </p:cNvPr>
          <p:cNvSpPr txBox="1"/>
          <p:nvPr/>
        </p:nvSpPr>
        <p:spPr>
          <a:xfrm>
            <a:off x="3811454" y="884512"/>
            <a:ext cx="1906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http://&lt;public_IP&gt;:</a:t>
            </a:r>
            <a:r>
              <a:rPr lang="en-US" sz="1200" dirty="0">
                <a:solidFill>
                  <a:srgbClr val="0070C0"/>
                </a:solidFill>
              </a:rPr>
              <a:t>8080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BC5B55-C712-458D-B7F2-CFE27D847380}"/>
              </a:ext>
            </a:extLst>
          </p:cNvPr>
          <p:cNvCxnSpPr>
            <a:cxnSpLocks/>
            <a:stCxn id="31" idx="2"/>
            <a:endCxn id="24" idx="1"/>
          </p:cNvCxnSpPr>
          <p:nvPr/>
        </p:nvCxnSpPr>
        <p:spPr>
          <a:xfrm>
            <a:off x="4764749" y="1161511"/>
            <a:ext cx="1448715" cy="18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20631-DEDF-48DD-88F2-1E54D8455CC9}"/>
              </a:ext>
            </a:extLst>
          </p:cNvPr>
          <p:cNvCxnSpPr>
            <a:cxnSpLocks/>
          </p:cNvCxnSpPr>
          <p:nvPr/>
        </p:nvCxnSpPr>
        <p:spPr>
          <a:xfrm flipH="1">
            <a:off x="5769907" y="1438510"/>
            <a:ext cx="476819" cy="95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B0F2790-2483-48BD-A4A1-1FD0488DC4CC}"/>
              </a:ext>
            </a:extLst>
          </p:cNvPr>
          <p:cNvSpPr/>
          <p:nvPr/>
        </p:nvSpPr>
        <p:spPr>
          <a:xfrm>
            <a:off x="5390108" y="2415432"/>
            <a:ext cx="1008112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nginx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rgbClr val="7030A0"/>
                </a:solidFill>
              </a:rPr>
              <a:t>80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7B59CAC-1913-4A07-9919-39EA3265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53" y="141245"/>
            <a:ext cx="8701554" cy="492443"/>
          </a:xfrm>
        </p:spPr>
        <p:txBody>
          <a:bodyPr>
            <a:normAutofit/>
          </a:bodyPr>
          <a:lstStyle/>
          <a:p>
            <a:r>
              <a:rPr lang="en-US" dirty="0">
                <a:ea typeface="Gotham HTF Book" charset="0"/>
                <a:cs typeface="Gotham HTF Book" charset="0"/>
              </a:rPr>
              <a:t>Docker port mapping</a:t>
            </a:r>
          </a:p>
        </p:txBody>
      </p:sp>
    </p:spTree>
    <p:extLst>
      <p:ext uri="{BB962C8B-B14F-4D97-AF65-F5344CB8AC3E}">
        <p14:creationId xmlns:p14="http://schemas.microsoft.com/office/powerpoint/2010/main" val="123998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/>
      <p:bldP spid="10" grpId="0"/>
      <p:bldP spid="11" grpId="0"/>
      <p:bldP spid="12" grpId="0" animBg="1"/>
      <p:bldP spid="14" grpId="0" animBg="1"/>
      <p:bldP spid="15" grpId="0"/>
      <p:bldP spid="16" grpId="0" animBg="1"/>
      <p:bldP spid="18" grpId="0"/>
      <p:bldP spid="19" grpId="0"/>
      <p:bldP spid="21" grpId="0"/>
      <p:bldP spid="22" grpId="0"/>
      <p:bldP spid="23" grpId="0" animBg="1"/>
      <p:bldP spid="24" grpId="0" animBg="1"/>
      <p:bldP spid="27" grpId="0"/>
      <p:bldP spid="30" grpId="0"/>
      <p:bldP spid="31" grpId="0"/>
      <p:bldP spid="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Gotham HTF Book" charset="0"/>
                <a:cs typeface="Gotham HTF Book" charset="0"/>
              </a:rPr>
              <a:t>Docker Image Commands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39752" y="1036448"/>
            <a:ext cx="6504355" cy="3545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Create / Download a docker image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Create a container from the image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Save container as image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Upload image to central repository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Stop the container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Delete a container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otham HTF Book" charset="0"/>
              <a:ea typeface="Gotham HTF Book" charset="0"/>
              <a:cs typeface="Gotham HTF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6591" y="1134208"/>
            <a:ext cx="1447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Build / Pull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591" y="1760904"/>
            <a:ext cx="1447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Run</a:t>
            </a:r>
          </a:p>
        </p:txBody>
      </p:sp>
      <p:sp>
        <p:nvSpPr>
          <p:cNvPr id="8" name="Rectangle 7"/>
          <p:cNvSpPr/>
          <p:nvPr/>
        </p:nvSpPr>
        <p:spPr>
          <a:xfrm>
            <a:off x="631562" y="2375947"/>
            <a:ext cx="1447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Commit</a:t>
            </a:r>
          </a:p>
        </p:txBody>
      </p:sp>
      <p:sp>
        <p:nvSpPr>
          <p:cNvPr id="9" name="Rectangle 8"/>
          <p:cNvSpPr/>
          <p:nvPr/>
        </p:nvSpPr>
        <p:spPr>
          <a:xfrm>
            <a:off x="631562" y="3023507"/>
            <a:ext cx="1447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Push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562" y="3606033"/>
            <a:ext cx="1447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Stop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562" y="4186028"/>
            <a:ext cx="1447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HTF Book" charset="0"/>
                <a:ea typeface="Gotham HTF Book" charset="0"/>
                <a:cs typeface="Gotham HTF Book" charset="0"/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4040257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FBF7-EBD3-0F4B-970C-7D2F3D31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2755-4E19-5A43-85E1-16B38F7F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lifecycle commands</a:t>
            </a:r>
          </a:p>
        </p:txBody>
      </p:sp>
    </p:spTree>
    <p:extLst>
      <p:ext uri="{BB962C8B-B14F-4D97-AF65-F5344CB8AC3E}">
        <p14:creationId xmlns:p14="http://schemas.microsoft.com/office/powerpoint/2010/main" val="1772821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3AAD7B2-F8F5-4EEA-8FA4-D09BE63A18E5}"/>
              </a:ext>
            </a:extLst>
          </p:cNvPr>
          <p:cNvSpPr/>
          <p:nvPr/>
        </p:nvSpPr>
        <p:spPr>
          <a:xfrm>
            <a:off x="3707904" y="843558"/>
            <a:ext cx="3744416" cy="101906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6E05C-3CCA-4328-85FF-FA1569F2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EAE5-8987-4239-A950-AD5D65FEA764}"/>
              </a:ext>
            </a:extLst>
          </p:cNvPr>
          <p:cNvSpPr/>
          <p:nvPr/>
        </p:nvSpPr>
        <p:spPr>
          <a:xfrm>
            <a:off x="539552" y="1491630"/>
            <a:ext cx="2232248" cy="1411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F339C-6545-4E51-8027-55EFDB0943DD}"/>
              </a:ext>
            </a:extLst>
          </p:cNvPr>
          <p:cNvSpPr txBox="1"/>
          <p:nvPr/>
        </p:nvSpPr>
        <p:spPr>
          <a:xfrm>
            <a:off x="478099" y="1552896"/>
            <a:ext cx="3106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docker run –d –name ctr1 httpd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7F5B4C-D35A-4272-BF4D-4235A2B0E22D}"/>
              </a:ext>
            </a:extLst>
          </p:cNvPr>
          <p:cNvCxnSpPr>
            <a:cxnSpLocks/>
          </p:cNvCxnSpPr>
          <p:nvPr/>
        </p:nvCxnSpPr>
        <p:spPr>
          <a:xfrm flipV="1">
            <a:off x="2452033" y="1234315"/>
            <a:ext cx="1719655" cy="62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B8C19B-3F68-4889-AB7F-6DF64255C158}"/>
              </a:ext>
            </a:extLst>
          </p:cNvPr>
          <p:cNvSpPr/>
          <p:nvPr/>
        </p:nvSpPr>
        <p:spPr>
          <a:xfrm>
            <a:off x="4283968" y="1121015"/>
            <a:ext cx="1080120" cy="2265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httpd:latest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1AE4D-24EA-4B96-B67A-1EBEA03D98CC}"/>
              </a:ext>
            </a:extLst>
          </p:cNvPr>
          <p:cNvSpPr txBox="1"/>
          <p:nvPr/>
        </p:nvSpPr>
        <p:spPr>
          <a:xfrm>
            <a:off x="896718" y="3044061"/>
            <a:ext cx="151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EC2 (docker host)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5349E-21AA-4ADE-8140-1D0C29FA0499}"/>
              </a:ext>
            </a:extLst>
          </p:cNvPr>
          <p:cNvSpPr txBox="1"/>
          <p:nvPr/>
        </p:nvSpPr>
        <p:spPr>
          <a:xfrm>
            <a:off x="4456279" y="529676"/>
            <a:ext cx="291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Container registry ( hub.docker.com)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7E867D-84B7-4EBE-BB3C-CF3E376C294D}"/>
              </a:ext>
            </a:extLst>
          </p:cNvPr>
          <p:cNvCxnSpPr>
            <a:cxnSpLocks/>
          </p:cNvCxnSpPr>
          <p:nvPr/>
        </p:nvCxnSpPr>
        <p:spPr>
          <a:xfrm flipH="1">
            <a:off x="2600241" y="1347614"/>
            <a:ext cx="1683727" cy="65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83B5BCAB-8536-4CC2-AE26-96012F54B53E}"/>
              </a:ext>
            </a:extLst>
          </p:cNvPr>
          <p:cNvSpPr/>
          <p:nvPr/>
        </p:nvSpPr>
        <p:spPr>
          <a:xfrm>
            <a:off x="3218148" y="2114418"/>
            <a:ext cx="720080" cy="653505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It works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BED620-E4C2-4AFB-9827-C94B7A349F51}"/>
              </a:ext>
            </a:extLst>
          </p:cNvPr>
          <p:cNvSpPr txBox="1"/>
          <p:nvPr/>
        </p:nvSpPr>
        <p:spPr>
          <a:xfrm>
            <a:off x="1115616" y="2145135"/>
            <a:ext cx="12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curl 172.17.0.2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197978-2F44-4FA3-9F07-34BC23A2650D}"/>
              </a:ext>
            </a:extLst>
          </p:cNvPr>
          <p:cNvCxnSpPr/>
          <p:nvPr/>
        </p:nvCxnSpPr>
        <p:spPr>
          <a:xfrm>
            <a:off x="2411760" y="2283718"/>
            <a:ext cx="72008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6BB38223-9C39-4C39-9F48-CBD093104836}"/>
              </a:ext>
            </a:extLst>
          </p:cNvPr>
          <p:cNvSpPr/>
          <p:nvPr/>
        </p:nvSpPr>
        <p:spPr>
          <a:xfrm>
            <a:off x="3218148" y="2999774"/>
            <a:ext cx="993812" cy="653505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Custom HTML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6D9652-C5D2-438E-8FDF-137CAF7AD632}"/>
              </a:ext>
            </a:extLst>
          </p:cNvPr>
          <p:cNvSpPr/>
          <p:nvPr/>
        </p:nvSpPr>
        <p:spPr>
          <a:xfrm>
            <a:off x="2957479" y="2001119"/>
            <a:ext cx="1254481" cy="938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950DE-D273-4257-A3AD-115F93E6F880}"/>
              </a:ext>
            </a:extLst>
          </p:cNvPr>
          <p:cNvSpPr txBox="1"/>
          <p:nvPr/>
        </p:nvSpPr>
        <p:spPr>
          <a:xfrm>
            <a:off x="801893" y="3352546"/>
            <a:ext cx="2401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docker exec –it  ctr1 /bin/bash</a:t>
            </a:r>
          </a:p>
          <a:p>
            <a:r>
              <a:rPr lang="en-US" sz="1200" dirty="0"/>
              <a:t># cd </a:t>
            </a:r>
            <a:r>
              <a:rPr lang="en-US" sz="1200" dirty="0" err="1"/>
              <a:t>htdocs</a:t>
            </a:r>
            <a:endParaRPr lang="en-US" sz="1200" dirty="0"/>
          </a:p>
          <a:p>
            <a:r>
              <a:rPr lang="en-US" sz="1200" dirty="0"/>
              <a:t># rm index.html</a:t>
            </a:r>
          </a:p>
          <a:p>
            <a:r>
              <a:rPr lang="en-US" sz="1200" dirty="0"/>
              <a:t># &lt; create custom html&gt;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35C7E4-683F-4974-A8B3-E310B031C1CC}"/>
              </a:ext>
            </a:extLst>
          </p:cNvPr>
          <p:cNvSpPr txBox="1"/>
          <p:nvPr/>
        </p:nvSpPr>
        <p:spPr>
          <a:xfrm>
            <a:off x="1115615" y="2503462"/>
            <a:ext cx="12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curl 172.17.0.2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7E2E56-87C4-45BC-AEE3-2F76D6128294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388266" y="2634267"/>
            <a:ext cx="829882" cy="69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EA1576-2F5A-4D4E-8D5A-99D34A19EDB8}"/>
              </a:ext>
            </a:extLst>
          </p:cNvPr>
          <p:cNvSpPr txBox="1"/>
          <p:nvPr/>
        </p:nvSpPr>
        <p:spPr>
          <a:xfrm>
            <a:off x="3029487" y="3849261"/>
            <a:ext cx="154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docker rm –f ct1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8CF5F9-87A7-461F-8DE1-2BA4E47C03AF}"/>
              </a:ext>
            </a:extLst>
          </p:cNvPr>
          <p:cNvSpPr txBox="1"/>
          <p:nvPr/>
        </p:nvSpPr>
        <p:spPr>
          <a:xfrm>
            <a:off x="182834" y="4248192"/>
            <a:ext cx="4834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docker commit ctr1 &lt;</a:t>
            </a:r>
            <a:r>
              <a:rPr lang="en-US" sz="1200" dirty="0" err="1"/>
              <a:t>custom_image:vers</a:t>
            </a:r>
            <a:r>
              <a:rPr lang="en-US" sz="1200" dirty="0"/>
              <a:t>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1B7C7-8C04-4EE4-B38C-1E4801956EDA}"/>
              </a:ext>
            </a:extLst>
          </p:cNvPr>
          <p:cNvSpPr txBox="1"/>
          <p:nvPr/>
        </p:nvSpPr>
        <p:spPr>
          <a:xfrm>
            <a:off x="4709696" y="3094862"/>
            <a:ext cx="4834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docker commit ctr1 myhttpd:v1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51E172-21E3-4320-950A-7361CFD0397F}"/>
              </a:ext>
            </a:extLst>
          </p:cNvPr>
          <p:cNvSpPr txBox="1"/>
          <p:nvPr/>
        </p:nvSpPr>
        <p:spPr>
          <a:xfrm>
            <a:off x="4709696" y="3396037"/>
            <a:ext cx="4834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docker run  -d --name ctr2 myhttpd:v1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A5A47E-FCB0-482C-90C4-20E1873CF967}"/>
              </a:ext>
            </a:extLst>
          </p:cNvPr>
          <p:cNvSpPr txBox="1"/>
          <p:nvPr/>
        </p:nvSpPr>
        <p:spPr>
          <a:xfrm>
            <a:off x="4726329" y="3763712"/>
            <a:ext cx="391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docker push myhttpd:v1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9C0FA-9F7E-4F2E-94C9-6B65F0A84199}"/>
              </a:ext>
            </a:extLst>
          </p:cNvPr>
          <p:cNvCxnSpPr/>
          <p:nvPr/>
        </p:nvCxnSpPr>
        <p:spPr>
          <a:xfrm flipH="1" flipV="1">
            <a:off x="6228184" y="1548467"/>
            <a:ext cx="720080" cy="235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64FD528-906B-48CD-BAB8-AB0E45186A08}"/>
              </a:ext>
            </a:extLst>
          </p:cNvPr>
          <p:cNvSpPr/>
          <p:nvPr/>
        </p:nvSpPr>
        <p:spPr>
          <a:xfrm>
            <a:off x="5912767" y="1293435"/>
            <a:ext cx="1152128" cy="225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myhttpd:v1</a:t>
            </a:r>
          </a:p>
        </p:txBody>
      </p:sp>
    </p:spTree>
    <p:extLst>
      <p:ext uri="{BB962C8B-B14F-4D97-AF65-F5344CB8AC3E}">
        <p14:creationId xmlns:p14="http://schemas.microsoft.com/office/powerpoint/2010/main" val="1412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/>
      <p:bldP spid="8" grpId="0" animBg="1"/>
      <p:bldP spid="10" grpId="0"/>
      <p:bldP spid="14" grpId="0"/>
      <p:bldP spid="20" grpId="0" animBg="1"/>
      <p:bldP spid="21" grpId="0"/>
      <p:bldP spid="24" grpId="0" animBg="1"/>
      <p:bldP spid="25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FBF7-EBD3-0F4B-970C-7D2F3D31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2755-4E19-5A43-85E1-16B38F7F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Lifecycle </a:t>
            </a:r>
          </a:p>
        </p:txBody>
      </p:sp>
    </p:spTree>
    <p:extLst>
      <p:ext uri="{BB962C8B-B14F-4D97-AF65-F5344CB8AC3E}">
        <p14:creationId xmlns:p14="http://schemas.microsoft.com/office/powerpoint/2010/main" val="350344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bjectives / My Expec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99" name="DevOps: Core Concepts, Principles, Enablers…"/>
          <p:cNvSpPr txBox="1">
            <a:spLocks noGrp="1"/>
          </p:cNvSpPr>
          <p:nvPr>
            <p:ph idx="1"/>
          </p:nvPr>
        </p:nvSpPr>
        <p:spPr>
          <a:xfrm>
            <a:off x="142553" y="987574"/>
            <a:ext cx="4049292" cy="35451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Day 1:</a:t>
            </a:r>
          </a:p>
          <a:p>
            <a:r>
              <a:rPr lang="en-US" b="0" dirty="0"/>
              <a:t>Micro Services</a:t>
            </a:r>
          </a:p>
          <a:p>
            <a:r>
              <a:rPr lang="en-US" b="0" dirty="0"/>
              <a:t>Intro to Container</a:t>
            </a:r>
          </a:p>
          <a:p>
            <a:r>
              <a:rPr lang="en-US" b="0" dirty="0"/>
              <a:t>Docker</a:t>
            </a:r>
          </a:p>
          <a:p>
            <a:r>
              <a:rPr lang="en-US" b="0" dirty="0"/>
              <a:t>Docker Volumes</a:t>
            </a:r>
          </a:p>
        </p:txBody>
      </p:sp>
      <p:sp>
        <p:nvSpPr>
          <p:cNvPr id="5" name="DevOps: Core Concepts, Principles, Enablers…">
            <a:extLst>
              <a:ext uri="{FF2B5EF4-FFF2-40B4-BE49-F238E27FC236}">
                <a16:creationId xmlns:a16="http://schemas.microsoft.com/office/drawing/2014/main" id="{4FFD725C-105F-3545-A0D3-E764DC2DF566}"/>
              </a:ext>
            </a:extLst>
          </p:cNvPr>
          <p:cNvSpPr txBox="1">
            <a:spLocks/>
          </p:cNvSpPr>
          <p:nvPr/>
        </p:nvSpPr>
        <p:spPr>
          <a:xfrm>
            <a:off x="4493330" y="987574"/>
            <a:ext cx="4049292" cy="354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1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b="1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i="1" dirty="0"/>
              <a:t>Day 2:</a:t>
            </a:r>
          </a:p>
          <a:p>
            <a:r>
              <a:rPr lang="en-US" b="0" dirty="0"/>
              <a:t>Docker Networking</a:t>
            </a:r>
          </a:p>
          <a:p>
            <a:r>
              <a:rPr lang="en-IN" b="0" dirty="0" err="1"/>
              <a:t>DockerFile</a:t>
            </a:r>
            <a:r>
              <a:rPr lang="en-IN" b="0" dirty="0"/>
              <a:t> and Docker Images</a:t>
            </a:r>
          </a:p>
          <a:p>
            <a:r>
              <a:rPr lang="en-IN" b="0" dirty="0" err="1"/>
              <a:t>DockerRegistry</a:t>
            </a:r>
            <a:endParaRPr lang="en-IN" b="0" dirty="0"/>
          </a:p>
          <a:p>
            <a:r>
              <a:rPr lang="en-IN" b="0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3271404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Micro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Application Data Management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055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ECEB-4EF8-FF48-8FD6-29D769D7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ECD7-F719-864F-8759-C42CAB43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: Thin RW layer over multiple RO layers</a:t>
            </a:r>
          </a:p>
          <a:p>
            <a:r>
              <a:rPr lang="en-US" dirty="0"/>
              <a:t>RW layer not persistent</a:t>
            </a:r>
          </a:p>
          <a:p>
            <a:endParaRPr lang="en-US" dirty="0"/>
          </a:p>
          <a:p>
            <a:r>
              <a:rPr lang="en-US" dirty="0"/>
              <a:t>3 options for Data persistence:</a:t>
            </a:r>
          </a:p>
          <a:p>
            <a:pPr lvl="1"/>
            <a:r>
              <a:rPr lang="en-US" dirty="0"/>
              <a:t>Bind Mount</a:t>
            </a:r>
          </a:p>
          <a:p>
            <a:pPr lvl="1"/>
            <a:r>
              <a:rPr lang="en-US" dirty="0"/>
              <a:t>Volume mount</a:t>
            </a:r>
          </a:p>
          <a:p>
            <a:pPr lvl="1"/>
            <a:r>
              <a:rPr lang="en-US" dirty="0" err="1"/>
              <a:t>tmpfs</a:t>
            </a:r>
            <a:r>
              <a:rPr lang="en-US" dirty="0"/>
              <a:t> mount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65FBE-5A28-6546-9DE3-8278B2FBB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11710"/>
            <a:ext cx="4426187" cy="22553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B20928-797E-624A-B875-0E213D428D60}"/>
              </a:ext>
            </a:extLst>
          </p:cNvPr>
          <p:cNvSpPr txBox="1">
            <a:spLocks/>
          </p:cNvSpPr>
          <p:nvPr/>
        </p:nvSpPr>
        <p:spPr>
          <a:xfrm>
            <a:off x="7144718" y="4242682"/>
            <a:ext cx="1699389" cy="281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IN" sz="1400" dirty="0"/>
              <a:t>Source: http://</a:t>
            </a:r>
            <a:r>
              <a:rPr lang="en-IN" sz="1400" dirty="0" err="1"/>
              <a:t>docs.docker.com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78450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A3BCE4-23BB-4147-B925-B3F0312B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3" y="894726"/>
            <a:ext cx="5797599" cy="3765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5BBB4-32AB-DE4C-9720-89D8FF5A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C2D3-6DBA-B946-9126-2FAC8D85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016" y="4413855"/>
            <a:ext cx="1123325" cy="24612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800" dirty="0"/>
              <a:t>Source: </a:t>
            </a:r>
            <a:r>
              <a:rPr lang="en-US" sz="800" dirty="0" err="1"/>
              <a:t>TheNewStack</a:t>
            </a:r>
            <a:endParaRPr lang="en-US" sz="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955BE3-4997-9F44-A1BF-253F1CE7A4F4}"/>
              </a:ext>
            </a:extLst>
          </p:cNvPr>
          <p:cNvSpPr txBox="1">
            <a:spLocks/>
          </p:cNvSpPr>
          <p:nvPr/>
        </p:nvSpPr>
        <p:spPr>
          <a:xfrm>
            <a:off x="6012160" y="938394"/>
            <a:ext cx="2880320" cy="354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Host directories are not managed or isolated by Docker </a:t>
            </a:r>
          </a:p>
          <a:p>
            <a:r>
              <a:rPr lang="en-IN" sz="2000" dirty="0"/>
              <a:t>Depends on the directory structure of the host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23939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CAD1-BD6E-C148-8B44-8F9CFE4B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B300-8525-8146-BA07-6839E80F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For creating a single point of sharing for configuration files from host to containers. </a:t>
            </a:r>
          </a:p>
          <a:p>
            <a:pPr lvl="1" fontAlgn="base"/>
            <a:r>
              <a:rPr lang="en-US" dirty="0" err="1"/>
              <a:t>Eg</a:t>
            </a:r>
            <a:r>
              <a:rPr lang="en-US" dirty="0"/>
              <a:t>:  /etc/resolv.conf is mounted from host to each container for DNS resolution </a:t>
            </a:r>
          </a:p>
          <a:p>
            <a:pPr fontAlgn="base"/>
            <a:r>
              <a:rPr lang="en-US" dirty="0"/>
              <a:t>If data needs to be updated from host (source code or build artifacts)</a:t>
            </a:r>
          </a:p>
          <a:p>
            <a:pPr lvl="1" fontAlgn="base"/>
            <a:r>
              <a:rPr lang="en-US" dirty="0" err="1"/>
              <a:t>Eg</a:t>
            </a:r>
            <a:r>
              <a:rPr lang="en-US" dirty="0"/>
              <a:t>: /var/www/html is mounted to host we can modify it any time </a:t>
            </a:r>
          </a:p>
          <a:p>
            <a:pPr fontAlgn="base"/>
            <a:r>
              <a:rPr lang="en-US" dirty="0"/>
              <a:t>If we know the directory structure of the host, bind mounts are performant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37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C066-518F-4D40-BA39-B884A625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316E-2897-7244-9735-9EECC077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192" y="929012"/>
            <a:ext cx="2592288" cy="3658962"/>
          </a:xfrm>
        </p:spPr>
        <p:txBody>
          <a:bodyPr/>
          <a:lstStyle/>
          <a:p>
            <a:r>
              <a:rPr lang="en-US" dirty="0"/>
              <a:t>Volumes are managed by Docker </a:t>
            </a:r>
          </a:p>
          <a:p>
            <a:r>
              <a:rPr lang="en-US" dirty="0"/>
              <a:t>Isolated from other services of host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340EA-9D54-F445-A623-1480B985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2" y="915566"/>
            <a:ext cx="6085631" cy="37634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F8C91D-AF10-1C44-B073-73C0591B1EE0}"/>
              </a:ext>
            </a:extLst>
          </p:cNvPr>
          <p:cNvSpPr txBox="1">
            <a:spLocks/>
          </p:cNvSpPr>
          <p:nvPr/>
        </p:nvSpPr>
        <p:spPr>
          <a:xfrm>
            <a:off x="251520" y="4447139"/>
            <a:ext cx="1699389" cy="281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800" dirty="0"/>
              <a:t>Source: </a:t>
            </a:r>
            <a:r>
              <a:rPr lang="en-IN" sz="800" dirty="0" err="1"/>
              <a:t>TheNewStack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561768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D28-B280-454D-855A-05AD3CB5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A1AD-FFBF-234A-96E7-A943A67E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Advantages:</a:t>
            </a:r>
          </a:p>
          <a:p>
            <a:pPr lvl="1" fontAlgn="base"/>
            <a:r>
              <a:rPr lang="en-US" dirty="0"/>
              <a:t>Easy backup and migration </a:t>
            </a:r>
          </a:p>
          <a:p>
            <a:pPr lvl="1" fontAlgn="base"/>
            <a:r>
              <a:rPr lang="en-US" dirty="0"/>
              <a:t>Easy to manage using Docker CLI and Docker API </a:t>
            </a:r>
          </a:p>
          <a:p>
            <a:pPr lvl="1" fontAlgn="base"/>
            <a:r>
              <a:rPr lang="en-US" dirty="0"/>
              <a:t>Single volume can be shared across multiple containers </a:t>
            </a:r>
          </a:p>
          <a:p>
            <a:pPr lvl="1" fontAlgn="base"/>
            <a:r>
              <a:rPr lang="en-US" dirty="0"/>
              <a:t>Supports both Linux and Windows environments </a:t>
            </a:r>
          </a:p>
          <a:p>
            <a:pPr fontAlgn="base"/>
            <a:r>
              <a:rPr lang="en-US" dirty="0"/>
              <a:t>Commands:</a:t>
            </a:r>
          </a:p>
          <a:p>
            <a:pPr lvl="1"/>
            <a:r>
              <a:rPr lang="en-US" i="1" dirty="0"/>
              <a:t>docker volume create sample-vol </a:t>
            </a:r>
          </a:p>
          <a:p>
            <a:pPr lvl="1"/>
            <a:r>
              <a:rPr lang="en-US" i="1" dirty="0"/>
              <a:t>docker volume ls</a:t>
            </a:r>
          </a:p>
          <a:p>
            <a:pPr lvl="1"/>
            <a:r>
              <a:rPr lang="en-US" i="1" dirty="0"/>
              <a:t>docker volume inspect sample-vol </a:t>
            </a:r>
          </a:p>
          <a:p>
            <a:pPr lvl="1"/>
            <a:r>
              <a:rPr lang="en-US" i="1" dirty="0"/>
              <a:t>docker volume rm sample-vol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26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B546-ECCA-C74B-BB9E-0412B437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tmpfs</a:t>
            </a:r>
            <a:r>
              <a:rPr lang="en-US" dirty="0"/>
              <a:t> Mount</a:t>
            </a:r>
          </a:p>
        </p:txBody>
      </p:sp>
      <p:pic>
        <p:nvPicPr>
          <p:cNvPr id="1026" name="Picture 2" descr="tmpfs on the Docker host">
            <a:extLst>
              <a:ext uri="{FF2B5EF4-FFF2-40B4-BE49-F238E27FC236}">
                <a16:creationId xmlns:a16="http://schemas.microsoft.com/office/drawing/2014/main" id="{034BC7D0-F205-C54A-A03D-9CBB1ACD8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553" y="1347614"/>
            <a:ext cx="530291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A0DBC3-ABF1-2C4B-A142-6ADB1617BD3A}"/>
              </a:ext>
            </a:extLst>
          </p:cNvPr>
          <p:cNvSpPr txBox="1">
            <a:spLocks/>
          </p:cNvSpPr>
          <p:nvPr/>
        </p:nvSpPr>
        <p:spPr>
          <a:xfrm>
            <a:off x="5580112" y="929012"/>
            <a:ext cx="3312368" cy="365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Linux only feature</a:t>
            </a:r>
          </a:p>
          <a:p>
            <a:r>
              <a:rPr lang="en-IN" dirty="0"/>
              <a:t>When the container stops, the </a:t>
            </a:r>
            <a:r>
              <a:rPr lang="en-IN" b="1" dirty="0" err="1"/>
              <a:t>tmpfs</a:t>
            </a:r>
            <a:r>
              <a:rPr lang="en-IN" dirty="0"/>
              <a:t> mount is removed, and files written there won’t be persisted</a:t>
            </a:r>
          </a:p>
          <a:p>
            <a:r>
              <a:rPr lang="en-IN" dirty="0"/>
              <a:t>Cannot share between containers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9FD833-2F2E-F543-B814-0B5589E4DF6C}"/>
              </a:ext>
            </a:extLst>
          </p:cNvPr>
          <p:cNvSpPr txBox="1">
            <a:spLocks/>
          </p:cNvSpPr>
          <p:nvPr/>
        </p:nvSpPr>
        <p:spPr>
          <a:xfrm>
            <a:off x="163436" y="4083918"/>
            <a:ext cx="1699389" cy="281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IN" sz="1400" dirty="0"/>
              <a:t>Source: http://</a:t>
            </a:r>
            <a:r>
              <a:rPr lang="en-IN" sz="1400" dirty="0" err="1"/>
              <a:t>docs.docker.com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9667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5637-6BBA-EA4A-9C44-4BEAD7C0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53" y="141245"/>
            <a:ext cx="8701554" cy="492443"/>
          </a:xfrm>
        </p:spPr>
        <p:txBody>
          <a:bodyPr/>
          <a:lstStyle/>
          <a:p>
            <a:r>
              <a:rPr lang="en-US" dirty="0"/>
              <a:t>tmpfs Mount</a:t>
            </a:r>
            <a:r>
              <a:rPr lang="en-US" b="0" dirty="0"/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52DB-3A74-6242-883E-414697F2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tmpfs</a:t>
            </a:r>
            <a:r>
              <a:rPr lang="en-US" dirty="0"/>
              <a:t> is a temporary mount between container and the host system’s memory</a:t>
            </a:r>
          </a:p>
          <a:p>
            <a:r>
              <a:rPr lang="en-US" dirty="0" err="1"/>
              <a:t>tmpfs</a:t>
            </a:r>
            <a:r>
              <a:rPr lang="en-US" dirty="0"/>
              <a:t> mount doesn’t provide data persistency</a:t>
            </a:r>
          </a:p>
          <a:p>
            <a:pPr lvl="1"/>
            <a:r>
              <a:rPr lang="en-US" dirty="0"/>
              <a:t>The mount is removed when the container stops, and the files will not be persisted.  </a:t>
            </a:r>
          </a:p>
          <a:p>
            <a:r>
              <a:rPr lang="en-US" dirty="0"/>
              <a:t>Files are created outside containers writable layer and are not stored in the host filesystem </a:t>
            </a:r>
          </a:p>
        </p:txBody>
      </p:sp>
    </p:spTree>
    <p:extLst>
      <p:ext uri="{BB962C8B-B14F-4D97-AF65-F5344CB8AC3E}">
        <p14:creationId xmlns:p14="http://schemas.microsoft.com/office/powerpoint/2010/main" val="3136518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CAD1-BD6E-C148-8B44-8F9CFE4B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B300-8525-8146-BA07-6839E80F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If you don’t want your data to be persisted</a:t>
            </a:r>
          </a:p>
          <a:p>
            <a:pPr fontAlgn="base"/>
            <a:r>
              <a:rPr lang="en-US" dirty="0"/>
              <a:t>If you have “secure data” that must be erased on stopping the container  </a:t>
            </a:r>
          </a:p>
          <a:p>
            <a:pPr fontAlgn="base"/>
            <a:r>
              <a:rPr lang="en-US" dirty="0"/>
              <a:t>If your application needs to process huge amount of data with maximum performance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00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4CF5-2CFE-BC45-B620-4DB19AE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1CDA-F8C2-0642-A87B-5A9BE34C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3:</a:t>
            </a:r>
          </a:p>
          <a:p>
            <a:pPr lvl="1"/>
            <a:r>
              <a:rPr lang="en-US" dirty="0"/>
              <a:t>Bind Mount lab</a:t>
            </a:r>
          </a:p>
          <a:p>
            <a:r>
              <a:rPr lang="en-US" dirty="0"/>
              <a:t>Lab 4:</a:t>
            </a:r>
          </a:p>
          <a:p>
            <a:pPr lvl="1"/>
            <a:r>
              <a:rPr lang="en-US" dirty="0"/>
              <a:t>Volume Mount lab</a:t>
            </a:r>
          </a:p>
        </p:txBody>
      </p:sp>
    </p:spTree>
    <p:extLst>
      <p:ext uri="{BB962C8B-B14F-4D97-AF65-F5344CB8AC3E}">
        <p14:creationId xmlns:p14="http://schemas.microsoft.com/office/powerpoint/2010/main" val="329742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F90D-78AA-C74A-A31B-F9231BAF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8AAA-660B-EA4E-9280-ECDB7728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Breaks:</a:t>
            </a:r>
          </a:p>
          <a:p>
            <a:pPr lvl="1"/>
            <a:r>
              <a:rPr lang="en-US" dirty="0"/>
              <a:t>Coffee Break ~ 11:00 AM  - 11.15 AM (15 mins)</a:t>
            </a:r>
          </a:p>
          <a:p>
            <a:pPr lvl="1"/>
            <a:r>
              <a:rPr lang="en-US" dirty="0"/>
              <a:t>Lunch Break ~ 1:00 PM  - 2.00 PM (1 hour)</a:t>
            </a:r>
          </a:p>
          <a:p>
            <a:pPr lvl="1"/>
            <a:r>
              <a:rPr lang="en-US" dirty="0"/>
              <a:t>Coffee Break ~ 3:30 PM  - 3.45 PM (15 mins)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45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Micro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Docker Networking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687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AE73-BDCF-47B1-9F4F-79FB80AE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Networks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9D2D0C-0B99-490C-BBCF-63EDFA2D45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Docker by default, provides three types of networks 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none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host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bridge</a:t>
            </a:r>
          </a:p>
          <a:p>
            <a:pPr marL="0" indent="0">
              <a:buFont typeface="Arial" pitchFamily="34" charset="0"/>
              <a:buNone/>
            </a:pPr>
            <a:br>
              <a:rPr lang="en-US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</a:br>
            <a:endParaRPr lang="en-US" b="1" dirty="0">
              <a:solidFill>
                <a:srgbClr val="404040"/>
              </a:solidFill>
              <a:latin typeface="Gotham HTF Book" charset="0"/>
              <a:ea typeface="Gotham HTF Book" charset="0"/>
              <a:cs typeface="Gotham HTF Book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6438899-EE7D-4F0D-834B-02B2086C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003798"/>
            <a:ext cx="7157089" cy="129841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$ docker network 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NETWORK ID                 NAME                                                   DRIVER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7fca4eb8c647                      bridge                         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bridge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9f904ee27bf5                      none                                                       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cf03ee007fb4                       host                             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host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885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B9F3CA4-BAEA-4811-B7C8-9E58E5FD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8154D-CE6A-403D-9A90-7FC5F8C14157}"/>
              </a:ext>
            </a:extLst>
          </p:cNvPr>
          <p:cNvSpPr/>
          <p:nvPr/>
        </p:nvSpPr>
        <p:spPr>
          <a:xfrm>
            <a:off x="647870" y="1494060"/>
            <a:ext cx="2686051" cy="2416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26C0AA-3CB2-475B-91C1-AE034DE11F0A}"/>
              </a:ext>
            </a:extLst>
          </p:cNvPr>
          <p:cNvSpPr/>
          <p:nvPr/>
        </p:nvSpPr>
        <p:spPr>
          <a:xfrm>
            <a:off x="267889" y="4239817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E0800-2A17-43B7-B5F5-C12D222517E3}"/>
              </a:ext>
            </a:extLst>
          </p:cNvPr>
          <p:cNvSpPr/>
          <p:nvPr/>
        </p:nvSpPr>
        <p:spPr>
          <a:xfrm>
            <a:off x="5775721" y="4064199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EECD0A-6B23-47CF-9274-46BFA16ADB3A}"/>
              </a:ext>
            </a:extLst>
          </p:cNvPr>
          <p:cNvSpPr/>
          <p:nvPr/>
        </p:nvSpPr>
        <p:spPr>
          <a:xfrm>
            <a:off x="6693694" y="3177183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E896FC-3575-484A-9344-4CD46E9872B6}"/>
              </a:ext>
            </a:extLst>
          </p:cNvPr>
          <p:cNvSpPr/>
          <p:nvPr/>
        </p:nvSpPr>
        <p:spPr>
          <a:xfrm>
            <a:off x="1711820" y="1297344"/>
            <a:ext cx="629543" cy="185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VNIC</a:t>
            </a: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90BF92F8-B121-42BB-A874-AFFF976104F8}"/>
              </a:ext>
            </a:extLst>
          </p:cNvPr>
          <p:cNvSpPr txBox="1">
            <a:spLocks/>
          </p:cNvSpPr>
          <p:nvPr/>
        </p:nvSpPr>
        <p:spPr>
          <a:xfrm>
            <a:off x="142553" y="141245"/>
            <a:ext cx="8701554" cy="4924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98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</a:lstStyle>
          <a:p>
            <a:endParaRPr lang="en-US" sz="3200" dirty="0">
              <a:latin typeface="Proxima Nova Rg" panose="020005060300000200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BD5437-4B1B-47A9-A97C-4A851A7F5127}"/>
              </a:ext>
            </a:extLst>
          </p:cNvPr>
          <p:cNvSpPr/>
          <p:nvPr/>
        </p:nvSpPr>
        <p:spPr>
          <a:xfrm>
            <a:off x="5812680" y="4046432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F60447-A44D-432E-9163-F115F5FBFF1A}"/>
              </a:ext>
            </a:extLst>
          </p:cNvPr>
          <p:cNvSpPr/>
          <p:nvPr/>
        </p:nvSpPr>
        <p:spPr>
          <a:xfrm>
            <a:off x="647870" y="3013831"/>
            <a:ext cx="2686051" cy="3440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Container Runtime (dockerd)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AA89BC-B0D2-446D-96D8-4F54B355C54D}"/>
              </a:ext>
            </a:extLst>
          </p:cNvPr>
          <p:cNvSpPr/>
          <p:nvPr/>
        </p:nvSpPr>
        <p:spPr>
          <a:xfrm>
            <a:off x="6730653" y="3159416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3" name="Title 3">
            <a:extLst>
              <a:ext uri="{FF2B5EF4-FFF2-40B4-BE49-F238E27FC236}">
                <a16:creationId xmlns:a16="http://schemas.microsoft.com/office/drawing/2014/main" id="{E82FDCAF-FE48-4A62-8AFE-9E9E12749A2C}"/>
              </a:ext>
            </a:extLst>
          </p:cNvPr>
          <p:cNvSpPr txBox="1">
            <a:spLocks/>
          </p:cNvSpPr>
          <p:nvPr/>
        </p:nvSpPr>
        <p:spPr>
          <a:xfrm>
            <a:off x="179512" y="123478"/>
            <a:ext cx="8701554" cy="4924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98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</a:lstStyle>
          <a:p>
            <a:endParaRPr lang="en-US" sz="3200" dirty="0">
              <a:latin typeface="Proxima Nova Rg" panose="020005060300000200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4F7024-1D40-4EF2-A99A-632755921271}"/>
              </a:ext>
            </a:extLst>
          </p:cNvPr>
          <p:cNvSpPr/>
          <p:nvPr/>
        </p:nvSpPr>
        <p:spPr>
          <a:xfrm>
            <a:off x="647870" y="3368735"/>
            <a:ext cx="2686051" cy="541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Linux Kernel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7B8D59-950B-4CE1-8C62-12BCF0478BCD}"/>
              </a:ext>
            </a:extLst>
          </p:cNvPr>
          <p:cNvCxnSpPr>
            <a:cxnSpLocks/>
          </p:cNvCxnSpPr>
          <p:nvPr/>
        </p:nvCxnSpPr>
        <p:spPr>
          <a:xfrm>
            <a:off x="5417756" y="2044922"/>
            <a:ext cx="529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2BAD976-20EA-4FD1-8475-9DE61C8CC962}"/>
              </a:ext>
            </a:extLst>
          </p:cNvPr>
          <p:cNvSpPr/>
          <p:nvPr/>
        </p:nvSpPr>
        <p:spPr>
          <a:xfrm>
            <a:off x="1124635" y="4023640"/>
            <a:ext cx="1128588" cy="194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EC2 (VM)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636670-54BA-4DF6-8C6F-C3B773640081}"/>
              </a:ext>
            </a:extLst>
          </p:cNvPr>
          <p:cNvSpPr/>
          <p:nvPr/>
        </p:nvSpPr>
        <p:spPr>
          <a:xfrm>
            <a:off x="2038300" y="4028878"/>
            <a:ext cx="1381572" cy="185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(Docker Host)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39DE81-3A70-4E64-A865-50E7DB901997}"/>
              </a:ext>
            </a:extLst>
          </p:cNvPr>
          <p:cNvSpPr/>
          <p:nvPr/>
        </p:nvSpPr>
        <p:spPr>
          <a:xfrm>
            <a:off x="3479609" y="1950766"/>
            <a:ext cx="2027441" cy="158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docker run -d –name ct1 busybox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67EF45-3F18-487F-B6B3-3A2CC9493223}"/>
              </a:ext>
            </a:extLst>
          </p:cNvPr>
          <p:cNvSpPr/>
          <p:nvPr/>
        </p:nvSpPr>
        <p:spPr>
          <a:xfrm>
            <a:off x="1139045" y="1772437"/>
            <a:ext cx="1512165" cy="42201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docker0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A46C3C-E08B-4382-AA4D-24985F4701B2}"/>
              </a:ext>
            </a:extLst>
          </p:cNvPr>
          <p:cNvSpPr/>
          <p:nvPr/>
        </p:nvSpPr>
        <p:spPr>
          <a:xfrm>
            <a:off x="1218726" y="2216080"/>
            <a:ext cx="1352801" cy="175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default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010AFC-555F-4D36-88D8-B549131EF772}"/>
              </a:ext>
            </a:extLst>
          </p:cNvPr>
          <p:cNvSpPr/>
          <p:nvPr/>
        </p:nvSpPr>
        <p:spPr>
          <a:xfrm>
            <a:off x="3351136" y="2264153"/>
            <a:ext cx="1823855" cy="1715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docker run -d  --name ct2 busybox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BAB851-1428-4AD7-B2CE-BA4CD5993C5C}"/>
              </a:ext>
            </a:extLst>
          </p:cNvPr>
          <p:cNvCxnSpPr>
            <a:cxnSpLocks/>
          </p:cNvCxnSpPr>
          <p:nvPr/>
        </p:nvCxnSpPr>
        <p:spPr>
          <a:xfrm>
            <a:off x="4887805" y="2382362"/>
            <a:ext cx="529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77067B9-2D94-4A33-B83F-8A48826A9D37}"/>
              </a:ext>
            </a:extLst>
          </p:cNvPr>
          <p:cNvSpPr/>
          <p:nvPr/>
        </p:nvSpPr>
        <p:spPr>
          <a:xfrm>
            <a:off x="-324544" y="1199698"/>
            <a:ext cx="1823855" cy="1715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172.17.0.1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8D9B26-6249-4F4B-8975-2D7182E49E7B}"/>
              </a:ext>
            </a:extLst>
          </p:cNvPr>
          <p:cNvSpPr/>
          <p:nvPr/>
        </p:nvSpPr>
        <p:spPr>
          <a:xfrm>
            <a:off x="1919046" y="2171716"/>
            <a:ext cx="1823855" cy="1715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172.17.0.0/16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E7B429-61DD-4FF4-A037-87EC71100950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755578" y="1387280"/>
            <a:ext cx="604918" cy="44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EA8847A-99DC-469B-95ED-66430770B649}"/>
              </a:ext>
            </a:extLst>
          </p:cNvPr>
          <p:cNvSpPr/>
          <p:nvPr/>
        </p:nvSpPr>
        <p:spPr>
          <a:xfrm>
            <a:off x="5682731" y="1983444"/>
            <a:ext cx="1293020" cy="108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172.17.0.2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31E3139-CB03-49AF-8609-DA19102C14B3}"/>
              </a:ext>
            </a:extLst>
          </p:cNvPr>
          <p:cNvSpPr/>
          <p:nvPr/>
        </p:nvSpPr>
        <p:spPr>
          <a:xfrm>
            <a:off x="5125843" y="2305458"/>
            <a:ext cx="1386305" cy="139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172.17.0.3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FBF5FD-368A-40C5-BA5C-D3A8AE019764}"/>
              </a:ext>
            </a:extLst>
          </p:cNvPr>
          <p:cNvSpPr/>
          <p:nvPr/>
        </p:nvSpPr>
        <p:spPr>
          <a:xfrm>
            <a:off x="3419872" y="2616639"/>
            <a:ext cx="1823855" cy="1715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docker network ls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D4516B-B7FA-483F-895C-45B8EDDA6034}"/>
              </a:ext>
            </a:extLst>
          </p:cNvPr>
          <p:cNvSpPr/>
          <p:nvPr/>
        </p:nvSpPr>
        <p:spPr>
          <a:xfrm>
            <a:off x="3588910" y="3748333"/>
            <a:ext cx="2870279" cy="1433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docker network inspect &lt;network-name&gt;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45C82-123C-42B2-BD43-4C617CF2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82" y="2896065"/>
            <a:ext cx="3426148" cy="62293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0B9667A-0036-46D6-ACF8-3C45B55C82D4}"/>
              </a:ext>
            </a:extLst>
          </p:cNvPr>
          <p:cNvSpPr/>
          <p:nvPr/>
        </p:nvSpPr>
        <p:spPr>
          <a:xfrm>
            <a:off x="809863" y="2379960"/>
            <a:ext cx="629543" cy="507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ct1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502484-DBE6-45E9-B5D4-85B4B49F3AB1}"/>
              </a:ext>
            </a:extLst>
          </p:cNvPr>
          <p:cNvCxnSpPr>
            <a:cxnSpLocks/>
            <a:stCxn id="31" idx="0"/>
            <a:endCxn id="2" idx="3"/>
          </p:cNvCxnSpPr>
          <p:nvPr/>
        </p:nvCxnSpPr>
        <p:spPr>
          <a:xfrm flipV="1">
            <a:off x="1124635" y="2132649"/>
            <a:ext cx="235861" cy="24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759DD-E4F3-432A-AC00-B8DADFD73F05}"/>
              </a:ext>
            </a:extLst>
          </p:cNvPr>
          <p:cNvSpPr/>
          <p:nvPr/>
        </p:nvSpPr>
        <p:spPr>
          <a:xfrm>
            <a:off x="2291312" y="2424287"/>
            <a:ext cx="629543" cy="507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ct2</a:t>
            </a:r>
          </a:p>
        </p:txBody>
      </p:sp>
    </p:spTree>
    <p:extLst>
      <p:ext uri="{BB962C8B-B14F-4D97-AF65-F5344CB8AC3E}">
        <p14:creationId xmlns:p14="http://schemas.microsoft.com/office/powerpoint/2010/main" val="223924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" grpId="0" animBg="1"/>
      <p:bldP spid="41" grpId="0"/>
      <p:bldP spid="42" grpId="0"/>
      <p:bldP spid="54" grpId="0"/>
      <p:bldP spid="58" grpId="0"/>
      <p:bldP spid="67" grpId="0"/>
      <p:bldP spid="68" grpId="0"/>
      <p:bldP spid="69" grpId="0"/>
      <p:bldP spid="79" grpId="0"/>
      <p:bldP spid="31" grpId="0" animBg="1"/>
      <p:bldP spid="3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Flag: bridge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A32A7C-065C-1046-9AC7-7A103820D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43" y="1075083"/>
            <a:ext cx="4394200" cy="32512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AD6F49-8B53-45D7-9AB9-D4F936D376C8}"/>
              </a:ext>
            </a:extLst>
          </p:cNvPr>
          <p:cNvSpPr/>
          <p:nvPr/>
        </p:nvSpPr>
        <p:spPr>
          <a:xfrm>
            <a:off x="142553" y="987574"/>
            <a:ext cx="450145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Connect the container to the bridge via </a:t>
            </a:r>
            <a:r>
              <a:rPr lang="en-US" sz="2000" dirty="0" err="1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veth</a:t>
            </a:r>
            <a:r>
              <a:rPr lang="en-US" sz="20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Automatically created when docker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docker0 is the default bridge network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404040"/>
                </a:solidFill>
                <a:latin typeface="Gotham HTF Book" charset="0"/>
              </a:rPr>
              <a:t>Example: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404040"/>
                </a:solidFill>
                <a:latin typeface="Gotham HTF Book" charset="0"/>
              </a:rPr>
              <a:t>$ docker run -it --name=test2 ubuntu /bin/bash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404040"/>
                </a:solidFill>
                <a:latin typeface="Gotham HTF Book" charset="0"/>
              </a:rPr>
              <a:t>$ docker network inspect bridge </a:t>
            </a:r>
            <a:r>
              <a:rPr lang="en-US" sz="2000" dirty="0">
                <a:solidFill>
                  <a:srgbClr val="404040"/>
                </a:solidFill>
                <a:latin typeface="Gotham HTF Book" charset="0"/>
                <a:sym typeface="Wingdings" panose="05000000000000000000" pitchFamily="2" charset="2"/>
              </a:rPr>
              <a:t> </a:t>
            </a:r>
            <a:endParaRPr lang="en-US" sz="2000" dirty="0">
              <a:solidFill>
                <a:srgbClr val="404040"/>
              </a:solidFill>
              <a:latin typeface="Gotham HTF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39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i="1" dirty="0">
                <a:latin typeface="Gotham HTF Book" charset="0"/>
                <a:ea typeface="Gotham HTF Book" charset="0"/>
                <a:cs typeface="Gotham HTF Book" charset="0"/>
              </a:rPr>
              <a:t>docker0 </a:t>
            </a:r>
            <a:r>
              <a:rPr lang="en-US" sz="2200" dirty="0">
                <a:latin typeface="Gotham HTF Book" charset="0"/>
                <a:ea typeface="Gotham HTF Book" charset="0"/>
                <a:cs typeface="Gotham HTF Book" charset="0"/>
              </a:rPr>
              <a:t>c</a:t>
            </a:r>
            <a:r>
              <a:rPr lang="en-US" sz="2200" dirty="0"/>
              <a:t>reated  automatically on </a:t>
            </a:r>
            <a:r>
              <a:rPr lang="en-US" sz="2200" dirty="0">
                <a:latin typeface="Gotham HTF Book" charset="0"/>
                <a:ea typeface="Gotham HTF Book" charset="0"/>
                <a:cs typeface="Gotham HTF Book" charset="0"/>
              </a:rPr>
              <a:t>the host machine and </a:t>
            </a:r>
            <a:r>
              <a:rPr lang="en-US" sz="2200" b="1" i="1" dirty="0">
                <a:latin typeface="Gotham HTF Book" charset="0"/>
                <a:ea typeface="Gotham HTF Book" charset="0"/>
                <a:cs typeface="Gotham HTF Book" charset="0"/>
              </a:rPr>
              <a:t>docker run </a:t>
            </a:r>
            <a:r>
              <a:rPr lang="en-US" sz="2200" dirty="0">
                <a:latin typeface="Gotham HTF Book" charset="0"/>
                <a:ea typeface="Gotham HTF Book" charset="0"/>
                <a:cs typeface="Gotham HTF Book" charset="0"/>
              </a:rPr>
              <a:t>adds containers to this network</a:t>
            </a:r>
            <a:endParaRPr lang="en-US" sz="2200" b="1" i="1" dirty="0">
              <a:latin typeface="Gotham HTF Book" charset="0"/>
              <a:ea typeface="Gotham HTF Book" charset="0"/>
              <a:cs typeface="Gotham HTF Book" charset="0"/>
            </a:endParaRPr>
          </a:p>
          <a:p>
            <a:r>
              <a:rPr lang="en-US" altLang="en-US" sz="2200" dirty="0"/>
              <a:t>Docker creates a subnet and gateway for the bridge network</a:t>
            </a:r>
            <a:endParaRPr lang="en-US" sz="2200" dirty="0"/>
          </a:p>
          <a:p>
            <a:pPr lvl="1"/>
            <a:r>
              <a:rPr lang="en-US" sz="2200" dirty="0">
                <a:latin typeface="Gotham HTF Book" charset="0"/>
                <a:ea typeface="Gotham HTF Book" charset="0"/>
                <a:cs typeface="Gotham HTF Book" charset="0"/>
              </a:rPr>
              <a:t>Subnet CIDR block selected randomly from a private range that are not in use on host machine</a:t>
            </a:r>
          </a:p>
          <a:p>
            <a:pPr lvl="1"/>
            <a:r>
              <a:rPr lang="en-US" sz="2200" dirty="0"/>
              <a:t>The network itself isolates the containers from external networks</a:t>
            </a:r>
          </a:p>
          <a:p>
            <a:r>
              <a:rPr lang="en-US" sz="2200" dirty="0"/>
              <a:t>Note:</a:t>
            </a:r>
          </a:p>
          <a:p>
            <a:pPr lvl="1"/>
            <a:r>
              <a:rPr lang="en-US" sz="2200" dirty="0"/>
              <a:t>Docker does not support automatic service discovery on default bridge</a:t>
            </a:r>
          </a:p>
          <a:p>
            <a:pPr lvl="1"/>
            <a:r>
              <a:rPr lang="en-US" sz="2200" dirty="0"/>
              <a:t>We can ping to container in same network</a:t>
            </a:r>
          </a:p>
          <a:p>
            <a:pPr lvl="1"/>
            <a:r>
              <a:rPr lang="en-US" sz="2200" dirty="0"/>
              <a:t>We can ping external network like </a:t>
            </a:r>
            <a:r>
              <a:rPr lang="en-US" sz="2200" dirty="0" err="1"/>
              <a:t>google.com</a:t>
            </a: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>
              <a:latin typeface="Gotham HTF Book" charset="0"/>
              <a:ea typeface="Gotham HTF Book" charset="0"/>
              <a:cs typeface="Gotham HTF Book" charset="0"/>
            </a:endParaRPr>
          </a:p>
          <a:p>
            <a:endParaRPr lang="en-US" dirty="0">
              <a:latin typeface="Gotham HTF Book" charset="0"/>
              <a:ea typeface="Gotham HTF Book" charset="0"/>
              <a:cs typeface="Gotham HTF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941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Docker0 Bridge Network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419426-574F-46BF-ADF0-DCB7DECE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5350"/>
            <a:ext cx="5562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956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 network ls</a:t>
            </a:r>
          </a:p>
          <a:p>
            <a:pPr marL="0" indent="0">
              <a:buNone/>
            </a:pPr>
            <a:r>
              <a:rPr lang="en-US" i="1" dirty="0"/>
              <a:t>docker network create --driver bridge isolated-</a:t>
            </a:r>
            <a:r>
              <a:rPr lang="en-US" i="1" dirty="0" err="1"/>
              <a:t>nw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docker network inspect isolated-</a:t>
            </a:r>
            <a:r>
              <a:rPr lang="en-US" i="1" dirty="0" err="1"/>
              <a:t>nw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Create a container to use the new network:</a:t>
            </a:r>
          </a:p>
          <a:p>
            <a:pPr marL="0" indent="0">
              <a:buNone/>
            </a:pPr>
            <a:r>
              <a:rPr lang="en-US" i="1" dirty="0"/>
              <a:t>docker run --network=isolated-</a:t>
            </a:r>
            <a:r>
              <a:rPr lang="en-US" i="1" dirty="0" err="1"/>
              <a:t>nw</a:t>
            </a:r>
            <a:r>
              <a:rPr lang="en-US" i="1" dirty="0"/>
              <a:t> -it --name=container3 ubuntu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docker network inspect isolated-</a:t>
            </a:r>
            <a:r>
              <a:rPr lang="en-US" i="1" dirty="0" err="1"/>
              <a:t>nw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Can we ping other containers from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840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Flag: host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7574"/>
            <a:ext cx="4896543" cy="3594038"/>
          </a:xfrm>
        </p:spPr>
        <p:txBody>
          <a:bodyPr>
            <a:normAutofit fontScale="92500"/>
          </a:bodyPr>
          <a:lstStyle/>
          <a:p>
            <a:r>
              <a:rPr lang="en-US" dirty="0"/>
              <a:t>Share the host’s network stack and all interfaces</a:t>
            </a:r>
          </a:p>
          <a:p>
            <a:r>
              <a:rPr lang="en-US" dirty="0"/>
              <a:t>Full access to local network services and is therefore considered insecure</a:t>
            </a:r>
          </a:p>
          <a:p>
            <a:r>
              <a:rPr lang="en-US" dirty="0"/>
              <a:t>The container’s host name will match the host name on the host system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run -it --name=test2 </a:t>
            </a:r>
            <a:r>
              <a:rPr lang="en-US" b="1" i="1" dirty="0"/>
              <a:t>--net=host </a:t>
            </a:r>
            <a:r>
              <a:rPr lang="en-US" dirty="0" err="1"/>
              <a:t>ubuntu</a:t>
            </a:r>
            <a:r>
              <a:rPr lang="en-US" dirty="0"/>
              <a:t> /bin/bash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94973-AED7-1B41-8FD2-B019B80A3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82" y="969794"/>
            <a:ext cx="3822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268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Flag: none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2813" y="1047750"/>
            <a:ext cx="5129267" cy="3540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Container will not have access to any external routes</a:t>
            </a:r>
          </a:p>
          <a:p>
            <a:r>
              <a:rPr lang="en-US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Container doesn’t have access to any other containers as well</a:t>
            </a:r>
          </a:p>
          <a:p>
            <a:r>
              <a:rPr lang="en-US" dirty="0">
                <a:solidFill>
                  <a:srgbClr val="404040"/>
                </a:solidFill>
                <a:latin typeface="Gotham HTF Book" charset="0"/>
              </a:rPr>
              <a:t>Container will only have a local loopback interface</a:t>
            </a:r>
          </a:p>
          <a:p>
            <a:pPr marL="0" indent="0">
              <a:buFont typeface="Arial" pitchFamily="34" charset="0"/>
              <a:buNone/>
            </a:pPr>
            <a:r>
              <a:rPr lang="en-US" b="1" i="1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Example</a:t>
            </a:r>
            <a:r>
              <a:rPr lang="en-US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docker run -it --name=test2  </a:t>
            </a:r>
            <a:r>
              <a:rPr lang="en-US" b="1" i="1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--net=none  </a:t>
            </a:r>
            <a:r>
              <a:rPr lang="en-US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ubuntu /bin/bash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5E6C1-4C26-8945-9EB8-F7455279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08" y="1275606"/>
            <a:ext cx="3612179" cy="27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44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1F0E-BA35-4B0B-BD8E-02D90927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none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021299-B221-40B4-83E8-0C6CDAFFD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053934"/>
            <a:ext cx="7200800" cy="30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8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Micro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Containers &amp; Docker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24139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Linux hosts use a kernel module called iptables to manage access to network devices, including routing, port forwarding, network address translation (NAT), and other concerns.</a:t>
            </a:r>
          </a:p>
          <a:p>
            <a:r>
              <a:rPr lang="en-US" dirty="0"/>
              <a:t>Docker modifies iptables rules when you start or stop containers which publish ports, when you create or modify networks or attach containers to them, or for other network-related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552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2F0D-094C-8A4A-99DA-B298F2C5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345E-9A40-2B4F-B607-94FED997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Which of the following are benefits of microservices</a:t>
            </a:r>
          </a:p>
          <a:p>
            <a:r>
              <a:rPr lang="en-US" dirty="0">
                <a:latin typeface="Gotham HTF Book"/>
              </a:rPr>
              <a:t>loosely coupled</a:t>
            </a:r>
          </a:p>
          <a:p>
            <a:r>
              <a:rPr lang="en-US" dirty="0">
                <a:latin typeface="Gotham HTF Book"/>
              </a:rPr>
              <a:t>Independent scaling</a:t>
            </a:r>
          </a:p>
          <a:p>
            <a:r>
              <a:rPr lang="en-US" dirty="0">
                <a:latin typeface="Gotham HTF Book"/>
              </a:rPr>
              <a:t>Independent deployment</a:t>
            </a:r>
          </a:p>
          <a:p>
            <a:r>
              <a:rPr lang="en-US" dirty="0">
                <a:latin typeface="Gotham HTF Book"/>
              </a:rPr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18056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2F0D-094C-8A4A-99DA-B298F2C5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345E-9A40-2B4F-B607-94FED997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Which command can be used to list running docker containers</a:t>
            </a:r>
          </a:p>
          <a:p>
            <a:r>
              <a:rPr lang="en-US" dirty="0">
                <a:latin typeface="Gotham HTF Book"/>
              </a:rPr>
              <a:t>docker image ls</a:t>
            </a:r>
          </a:p>
          <a:p>
            <a:r>
              <a:rPr lang="en-US" dirty="0">
                <a:latin typeface="Gotham HTF Book"/>
              </a:rPr>
              <a:t>docker volume ls</a:t>
            </a:r>
          </a:p>
          <a:p>
            <a:r>
              <a:rPr lang="en-US" dirty="0">
                <a:latin typeface="Gotham HTF Book"/>
              </a:rPr>
              <a:t>docker </a:t>
            </a:r>
            <a:r>
              <a:rPr lang="en-US" dirty="0" err="1">
                <a:latin typeface="Gotham HTF Book"/>
              </a:rPr>
              <a:t>ps</a:t>
            </a:r>
            <a:endParaRPr lang="en-US" dirty="0">
              <a:latin typeface="Gotham HTF Book"/>
            </a:endParaRPr>
          </a:p>
          <a:p>
            <a:r>
              <a:rPr lang="en-US" dirty="0">
                <a:latin typeface="Gotham HTF Book"/>
              </a:rPr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8052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2F0D-094C-8A4A-99DA-B298F2C5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345E-9A40-2B4F-B607-94FED997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/>
              <a:t>Which of the following are valid states that a docker container can be in ?</a:t>
            </a:r>
          </a:p>
          <a:p>
            <a:r>
              <a:rPr lang="en-US" dirty="0">
                <a:latin typeface="Gotham HTF Book"/>
              </a:rPr>
              <a:t>running</a:t>
            </a:r>
          </a:p>
          <a:p>
            <a:r>
              <a:rPr lang="en-US" dirty="0">
                <a:latin typeface="Gotham HTF Book"/>
              </a:rPr>
              <a:t>stopped</a:t>
            </a:r>
          </a:p>
          <a:p>
            <a:r>
              <a:rPr lang="en-US" dirty="0">
                <a:latin typeface="Gotham HTF Book"/>
              </a:rPr>
              <a:t>created</a:t>
            </a:r>
          </a:p>
          <a:p>
            <a:r>
              <a:rPr lang="en-US" dirty="0">
                <a:latin typeface="Gotham HTF Book"/>
              </a:rPr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41878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941F-DF46-42BE-8BAD-8BDCAAEF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13F00-28E7-404B-9F07-10E51531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  <a:p>
            <a:pPr lvl="1"/>
            <a:r>
              <a:rPr lang="en-US" dirty="0"/>
              <a:t>Docker Networking Lab</a:t>
            </a:r>
          </a:p>
        </p:txBody>
      </p:sp>
    </p:spTree>
    <p:extLst>
      <p:ext uri="{BB962C8B-B14F-4D97-AF65-F5344CB8AC3E}">
        <p14:creationId xmlns:p14="http://schemas.microsoft.com/office/powerpoint/2010/main" val="3106729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2CBE-8422-0847-A672-458B887C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541B-32CD-0D41-8987-76FAA348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Been using pre-built images</a:t>
            </a:r>
          </a:p>
          <a:p>
            <a:r>
              <a:rPr lang="en-US" dirty="0"/>
              <a:t>What if we need custom images ?</a:t>
            </a:r>
          </a:p>
          <a:p>
            <a:pPr lvl="1"/>
            <a:r>
              <a:rPr lang="en-US" dirty="0"/>
              <a:t>Run base container, update, upgrade and install all required software, make an image</a:t>
            </a:r>
          </a:p>
          <a:p>
            <a:pPr lvl="1"/>
            <a:r>
              <a:rPr lang="en-US" dirty="0"/>
              <a:t>Drawbacks ?</a:t>
            </a:r>
          </a:p>
          <a:p>
            <a:endParaRPr lang="en-US" dirty="0"/>
          </a:p>
          <a:p>
            <a:r>
              <a:rPr lang="en-US" dirty="0"/>
              <a:t>Why not ‘code’ our custom image and build it ?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546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x-none" dirty="0"/>
              <a:t>Docker Image is an inert, immutable </a:t>
            </a:r>
            <a:r>
              <a:rPr lang="x-none"/>
              <a:t>file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x-none"/>
              <a:t>s </a:t>
            </a:r>
            <a:r>
              <a:rPr lang="en-US" dirty="0"/>
              <a:t>a </a:t>
            </a:r>
            <a:r>
              <a:rPr lang="x-none"/>
              <a:t>snapshot </a:t>
            </a:r>
            <a:r>
              <a:rPr lang="x-none" dirty="0"/>
              <a:t>of a container </a:t>
            </a:r>
          </a:p>
          <a:p>
            <a:r>
              <a:rPr lang="x-none"/>
              <a:t>Images </a:t>
            </a:r>
            <a:r>
              <a:rPr lang="en-US" dirty="0"/>
              <a:t>are made up of RO layers</a:t>
            </a:r>
            <a:endParaRPr lang="x-none" dirty="0"/>
          </a:p>
          <a:p>
            <a:r>
              <a:rPr lang="x-none"/>
              <a:t>Images </a:t>
            </a:r>
            <a:r>
              <a:rPr lang="en-US" dirty="0"/>
              <a:t>are versioned using </a:t>
            </a:r>
            <a:r>
              <a:rPr lang="x-none"/>
              <a:t>tags</a:t>
            </a:r>
            <a:endParaRPr lang="x-none" dirty="0"/>
          </a:p>
          <a:p>
            <a:r>
              <a:rPr lang="en-US" dirty="0"/>
              <a:t>Docker </a:t>
            </a:r>
            <a:r>
              <a:rPr lang="en-US" b="1" i="1" dirty="0"/>
              <a:t>run</a:t>
            </a:r>
            <a:r>
              <a:rPr lang="en-US" dirty="0"/>
              <a:t> creates a </a:t>
            </a:r>
            <a:r>
              <a:rPr lang="en-US" b="1" i="1" dirty="0"/>
              <a:t>Container</a:t>
            </a:r>
            <a:r>
              <a:rPr lang="en-US" dirty="0"/>
              <a:t> from a given </a:t>
            </a:r>
            <a:r>
              <a:rPr lang="en-US" b="1" i="1" dirty="0"/>
              <a:t>Image</a:t>
            </a:r>
            <a:endParaRPr lang="x-none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773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4DAF-CED5-924F-BD12-AC99515C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E6C5-F690-8844-87BF-76FE4508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Dockerfile</a:t>
            </a:r>
            <a:r>
              <a:rPr lang="en-IN" dirty="0"/>
              <a:t> is a </a:t>
            </a:r>
            <a:r>
              <a:rPr lang="en-IN" b="1" i="1" dirty="0"/>
              <a:t>text document </a:t>
            </a:r>
            <a:r>
              <a:rPr lang="en-IN" dirty="0"/>
              <a:t>that contains a list of </a:t>
            </a:r>
            <a:r>
              <a:rPr lang="en-IN" b="1" i="1" dirty="0"/>
              <a:t>instructions</a:t>
            </a:r>
            <a:r>
              <a:rPr lang="en-IN" dirty="0"/>
              <a:t> a user could call on the command line to assemble an image</a:t>
            </a:r>
          </a:p>
          <a:p>
            <a:pPr marL="457200" lvl="1" indent="0">
              <a:buNone/>
            </a:pPr>
            <a:r>
              <a:rPr lang="en-IN" sz="1800" dirty="0">
                <a:latin typeface="American Typewriter Light" panose="02090304020004020304" pitchFamily="18" charset="77"/>
              </a:rPr>
              <a:t># Comment </a:t>
            </a:r>
          </a:p>
          <a:p>
            <a:pPr marL="457200" lvl="1" indent="0">
              <a:buNone/>
            </a:pPr>
            <a:r>
              <a:rPr lang="en-IN" sz="1800" dirty="0">
                <a:latin typeface="American Typewriter Light" panose="02090304020004020304" pitchFamily="18" charset="77"/>
              </a:rPr>
              <a:t>INSTRUCTION arguments</a:t>
            </a:r>
          </a:p>
          <a:p>
            <a:r>
              <a:rPr lang="en-IN" dirty="0"/>
              <a:t>Docker can build images automatically by reading the instructions</a:t>
            </a:r>
          </a:p>
          <a:p>
            <a:pPr lvl="1"/>
            <a:r>
              <a:rPr lang="en-US" b="1" i="1" dirty="0"/>
              <a:t>docker build</a:t>
            </a:r>
            <a:endParaRPr lang="en-US" dirty="0"/>
          </a:p>
          <a:p>
            <a:pPr lvl="1"/>
            <a:r>
              <a:rPr lang="en-IN" dirty="0"/>
              <a:t>Each line / instruction results in a separate RO layer </a:t>
            </a:r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: </a:t>
            </a:r>
            <a:r>
              <a:rPr lang="en-US" dirty="0" err="1"/>
              <a:t>Dockerfile</a:t>
            </a:r>
            <a:r>
              <a:rPr lang="en-US" dirty="0"/>
              <a:t> enables us to create the custom image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9485851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Containers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 are read-write layer on top of an Image</a:t>
            </a:r>
          </a:p>
          <a:p>
            <a:r>
              <a:rPr lang="en-US" dirty="0"/>
              <a:t>Containers use copy-on-write (</a:t>
            </a:r>
            <a:r>
              <a:rPr lang="en-US" dirty="0" err="1"/>
              <a:t>CoW</a:t>
            </a:r>
            <a:r>
              <a:rPr lang="en-US" dirty="0"/>
              <a:t>) strategy </a:t>
            </a:r>
          </a:p>
          <a:p>
            <a:pPr lvl="1"/>
            <a:r>
              <a:rPr lang="en-US" dirty="0"/>
              <a:t>Read-write layer will hide the underlying file, but will not destroy it</a:t>
            </a:r>
          </a:p>
          <a:p>
            <a:r>
              <a:rPr lang="en-US" dirty="0"/>
              <a:t>When a container is deleted, all the changes made will be lost</a:t>
            </a:r>
          </a:p>
          <a:p>
            <a:pPr lvl="1"/>
            <a:r>
              <a:rPr lang="en-US" dirty="0"/>
              <a:t>Unless user creates another read-only layer (i.e. new image)</a:t>
            </a:r>
          </a:p>
          <a:p>
            <a:r>
              <a:rPr lang="en-US" dirty="0"/>
              <a:t>Combination of read-only layers with a read-write layer on top a Union File System, is called as a Container</a:t>
            </a:r>
          </a:p>
          <a:p>
            <a:pPr lvl="1"/>
            <a:r>
              <a:rPr lang="en-US" dirty="0" err="1"/>
              <a:t>OverlayFS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411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0A756B-91B1-45E9-939B-248F63AA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6410"/>
            <a:ext cx="8701554" cy="492443"/>
          </a:xfrm>
        </p:spPr>
        <p:txBody>
          <a:bodyPr/>
          <a:lstStyle/>
          <a:p>
            <a:r>
              <a:rPr lang="en-US" dirty="0"/>
              <a:t>Docker Image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77E0E-7D8C-46DC-9393-A7A5C660B504}"/>
              </a:ext>
            </a:extLst>
          </p:cNvPr>
          <p:cNvSpPr/>
          <p:nvPr/>
        </p:nvSpPr>
        <p:spPr>
          <a:xfrm>
            <a:off x="192402" y="1829549"/>
            <a:ext cx="216024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B8695-9548-4624-8CFD-E60B29117223}"/>
              </a:ext>
            </a:extLst>
          </p:cNvPr>
          <p:cNvSpPr/>
          <p:nvPr/>
        </p:nvSpPr>
        <p:spPr>
          <a:xfrm>
            <a:off x="2859313" y="3557741"/>
            <a:ext cx="1712687" cy="207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           4176fe04cefe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51BCAC-1488-4F1A-85F0-5EFA162D9E13}"/>
              </a:ext>
            </a:extLst>
          </p:cNvPr>
          <p:cNvSpPr/>
          <p:nvPr/>
        </p:nvSpPr>
        <p:spPr>
          <a:xfrm>
            <a:off x="2849155" y="3023252"/>
            <a:ext cx="1794853" cy="207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851356ecf618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B9FD1-5CCF-487C-B229-9D61048F5920}"/>
              </a:ext>
            </a:extLst>
          </p:cNvPr>
          <p:cNvSpPr/>
          <p:nvPr/>
        </p:nvSpPr>
        <p:spPr>
          <a:xfrm>
            <a:off x="2862063" y="2484282"/>
            <a:ext cx="1781945" cy="221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b10f9aa98db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BBA85B-2F72-4410-879C-7ACE6A0A0F5A}"/>
              </a:ext>
            </a:extLst>
          </p:cNvPr>
          <p:cNvSpPr/>
          <p:nvPr/>
        </p:nvSpPr>
        <p:spPr>
          <a:xfrm>
            <a:off x="2852056" y="2018671"/>
            <a:ext cx="1791952" cy="249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72300a873c2c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B8634-B679-4B3F-A6F2-A43C29EB02CC}"/>
              </a:ext>
            </a:extLst>
          </p:cNvPr>
          <p:cNvSpPr/>
          <p:nvPr/>
        </p:nvSpPr>
        <p:spPr>
          <a:xfrm>
            <a:off x="5021710" y="1883591"/>
            <a:ext cx="216024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D41BB-CBCC-4DA9-A00B-80106F9F9208}"/>
              </a:ext>
            </a:extLst>
          </p:cNvPr>
          <p:cNvSpPr txBox="1"/>
          <p:nvPr/>
        </p:nvSpPr>
        <p:spPr>
          <a:xfrm>
            <a:off x="189417" y="1895531"/>
            <a:ext cx="21203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FROM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 ubuntu:18.04</a:t>
            </a:r>
            <a:endParaRPr lang="en-US" sz="1350" b="1" dirty="0">
              <a:latin typeface="Gotham HTF Book" charset="0"/>
              <a:ea typeface="Gotham HTF Book" charset="0"/>
              <a:cs typeface="Gotham HTF Book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F389FA39-ACA9-4BDA-9143-0A265F5EC273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309772" y="2045572"/>
            <a:ext cx="549541" cy="16160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FF369-824D-4EE5-9BCF-0176F885B1D9}"/>
              </a:ext>
            </a:extLst>
          </p:cNvPr>
          <p:cNvSpPr txBox="1"/>
          <p:nvPr/>
        </p:nvSpPr>
        <p:spPr>
          <a:xfrm>
            <a:off x="178141" y="2168835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RUN 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apt-get-update &amp;&amp; apt install –y apache2</a:t>
            </a:r>
            <a:endParaRPr lang="en-US" sz="1350" b="1" dirty="0">
              <a:latin typeface="Gotham HTF Book" charset="0"/>
              <a:ea typeface="Gotham HTF Book" charset="0"/>
              <a:cs typeface="Gotham HTF Book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81847AB-5F33-4F7E-8D41-5F7AA1CC2505}"/>
              </a:ext>
            </a:extLst>
          </p:cNvPr>
          <p:cNvCxnSpPr>
            <a:cxnSpLocks/>
          </p:cNvCxnSpPr>
          <p:nvPr/>
        </p:nvCxnSpPr>
        <p:spPr>
          <a:xfrm>
            <a:off x="2261756" y="2450163"/>
            <a:ext cx="550659" cy="744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545DF0-CF18-47CD-A8EA-AF5CE2A1E0CD}"/>
              </a:ext>
            </a:extLst>
          </p:cNvPr>
          <p:cNvSpPr txBox="1"/>
          <p:nvPr/>
        </p:nvSpPr>
        <p:spPr>
          <a:xfrm>
            <a:off x="624450" y="4002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Dockerfile</a:t>
            </a:r>
            <a:endParaRPr lang="en-US" b="1" dirty="0">
              <a:solidFill>
                <a:schemeClr val="accent1"/>
              </a:solidFill>
              <a:latin typeface="Gotham HTF Book" charset="0"/>
              <a:ea typeface="Gotham HTF Book" charset="0"/>
              <a:cs typeface="Gotham HTF Book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C1734-F70D-4D86-B6B0-F2151F50EB67}"/>
              </a:ext>
            </a:extLst>
          </p:cNvPr>
          <p:cNvSpPr txBox="1"/>
          <p:nvPr/>
        </p:nvSpPr>
        <p:spPr>
          <a:xfrm>
            <a:off x="184783" y="2727761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COPY 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index.html /var/www/html</a:t>
            </a:r>
            <a:endParaRPr lang="en-US" sz="1350" b="1" dirty="0">
              <a:latin typeface="Gotham HTF Book" charset="0"/>
              <a:ea typeface="Gotham HTF Book" charset="0"/>
              <a:cs typeface="Gotham HTF Book" charset="0"/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610F94C-7346-4387-9CA4-A4859A21211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319399" y="2595019"/>
            <a:ext cx="542664" cy="5380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00055E-1096-473B-B6C0-FE734712C382}"/>
              </a:ext>
            </a:extLst>
          </p:cNvPr>
          <p:cNvSpPr txBox="1"/>
          <p:nvPr/>
        </p:nvSpPr>
        <p:spPr>
          <a:xfrm>
            <a:off x="233977" y="3235592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CMD 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[“service apache2 start &amp;&amp; sleep 3600”]</a:t>
            </a:r>
            <a:endParaRPr lang="en-US" sz="1350" b="1" dirty="0">
              <a:latin typeface="Gotham HTF Book" charset="0"/>
              <a:ea typeface="Gotham HTF Book" charset="0"/>
              <a:cs typeface="Gotham HTF Book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6CF81EE-9082-4179-BD11-244AC0AC6F0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 flipV="1">
            <a:off x="2354332" y="2143465"/>
            <a:ext cx="497724" cy="13460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199B54-5535-4016-84FD-C945D8951E2B}"/>
              </a:ext>
            </a:extLst>
          </p:cNvPr>
          <p:cNvSpPr txBox="1"/>
          <p:nvPr/>
        </p:nvSpPr>
        <p:spPr>
          <a:xfrm>
            <a:off x="4290713" y="905609"/>
            <a:ext cx="2120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$ docker image ls</a:t>
            </a:r>
          </a:p>
        </p:txBody>
      </p:sp>
      <p:sp>
        <p:nvSpPr>
          <p:cNvPr id="35" name="AutoShape 2" descr="docker list image using docker images command">
            <a:extLst>
              <a:ext uri="{FF2B5EF4-FFF2-40B4-BE49-F238E27FC236}">
                <a16:creationId xmlns:a16="http://schemas.microsoft.com/office/drawing/2014/main" id="{7F3978ED-62A5-4CCB-BBBF-C43C440286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8434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4E24103-0517-48ED-A13E-96F335C8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58" y="1266453"/>
            <a:ext cx="3163608" cy="390637"/>
          </a:xfrm>
          <a:prstGeom prst="rect">
            <a:avLst/>
          </a:prstGeom>
        </p:spPr>
      </p:pic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64A1C13-00AD-4CF7-BBEE-71C7ED2A54FE}"/>
              </a:ext>
            </a:extLst>
          </p:cNvPr>
          <p:cNvCxnSpPr>
            <a:cxnSpLocks/>
            <a:stCxn id="12" idx="0"/>
            <a:endCxn id="39" idx="2"/>
          </p:cNvCxnSpPr>
          <p:nvPr/>
        </p:nvCxnSpPr>
        <p:spPr>
          <a:xfrm rot="5400000" flipH="1" flipV="1">
            <a:off x="4574757" y="830366"/>
            <a:ext cx="361581" cy="20150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60DBC2F-95CE-4A1D-A148-3B4B48A77E5E}"/>
              </a:ext>
            </a:extLst>
          </p:cNvPr>
          <p:cNvSpPr txBox="1"/>
          <p:nvPr/>
        </p:nvSpPr>
        <p:spPr>
          <a:xfrm>
            <a:off x="107504" y="1225719"/>
            <a:ext cx="21203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compute hash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A348BC-1768-43FA-A2E6-A3055635E5DE}"/>
              </a:ext>
            </a:extLst>
          </p:cNvPr>
          <p:cNvSpPr txBox="1"/>
          <p:nvPr/>
        </p:nvSpPr>
        <p:spPr>
          <a:xfrm>
            <a:off x="162121" y="1883591"/>
            <a:ext cx="21203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accent1"/>
                </a:solidFill>
                <a:highlight>
                  <a:srgbClr val="C0C0C0"/>
                </a:highlight>
                <a:latin typeface="Gotham HTF Book" charset="0"/>
                <a:ea typeface="Gotham HTF Book" charset="0"/>
                <a:cs typeface="Gotham HTF Book" charset="0"/>
              </a:rPr>
              <a:t>FROM ubuntu:18.04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22049C-40B7-40F4-BA48-632F99DCFCB8}"/>
              </a:ext>
            </a:extLst>
          </p:cNvPr>
          <p:cNvSpPr txBox="1"/>
          <p:nvPr/>
        </p:nvSpPr>
        <p:spPr>
          <a:xfrm>
            <a:off x="5224511" y="2068973"/>
            <a:ext cx="21203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FROM 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ubuntu:18.04</a:t>
            </a:r>
            <a:endParaRPr lang="en-US" sz="1350" b="1" dirty="0">
              <a:latin typeface="Gotham HTF Book" charset="0"/>
              <a:ea typeface="Gotham HTF Book" charset="0"/>
              <a:cs typeface="Gotham HTF Book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140A31-BF97-4185-8D55-A27D9C844DBD}"/>
              </a:ext>
            </a:extLst>
          </p:cNvPr>
          <p:cNvSpPr txBox="1"/>
          <p:nvPr/>
        </p:nvSpPr>
        <p:spPr>
          <a:xfrm>
            <a:off x="2849155" y="3538697"/>
            <a:ext cx="772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otham HTF Book" charset="0"/>
                <a:ea typeface="Gotham HTF Book" charset="0"/>
                <a:cs typeface="Gotham HTF Book" charset="0"/>
              </a:rPr>
              <a:t>70 </a:t>
            </a:r>
            <a:r>
              <a:rPr lang="en-US" sz="1000" dirty="0" err="1">
                <a:latin typeface="Gotham HTF Book" charset="0"/>
                <a:ea typeface="Gotham HTF Book" charset="0"/>
                <a:cs typeface="Gotham HTF Book" charset="0"/>
              </a:rPr>
              <a:t>MBc</a:t>
            </a:r>
            <a:endParaRPr lang="en-US" sz="1000" dirty="0">
              <a:latin typeface="Gotham HTF Book" charset="0"/>
              <a:ea typeface="Gotham HTF Book" charset="0"/>
              <a:cs typeface="Gotham HTF Book" charset="0"/>
            </a:endParaRP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5B2CCA5-E4A7-474A-8806-92FC1155D183}"/>
              </a:ext>
            </a:extLst>
          </p:cNvPr>
          <p:cNvCxnSpPr>
            <a:cxnSpLocks/>
            <a:stCxn id="56" idx="1"/>
            <a:endCxn id="9" idx="3"/>
          </p:cNvCxnSpPr>
          <p:nvPr/>
        </p:nvCxnSpPr>
        <p:spPr>
          <a:xfrm rot="10800000" flipV="1">
            <a:off x="4572001" y="2219014"/>
            <a:ext cx="652511" cy="14425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1C3688F-1D22-467F-9D94-F6E2596B7DC4}"/>
              </a:ext>
            </a:extLst>
          </p:cNvPr>
          <p:cNvSpPr txBox="1"/>
          <p:nvPr/>
        </p:nvSpPr>
        <p:spPr>
          <a:xfrm>
            <a:off x="5069488" y="2946565"/>
            <a:ext cx="21203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CMD 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[“httpd-foreground”]</a:t>
            </a:r>
            <a:endParaRPr lang="en-US" sz="1350" b="1" dirty="0">
              <a:latin typeface="Gotham HTF Book" charset="0"/>
              <a:ea typeface="Gotham HTF Book" charset="0"/>
              <a:cs typeface="Gotham HTF Book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5672D4-7896-44AE-8F27-0934C7D0D0B4}"/>
              </a:ext>
            </a:extLst>
          </p:cNvPr>
          <p:cNvSpPr/>
          <p:nvPr/>
        </p:nvSpPr>
        <p:spPr>
          <a:xfrm>
            <a:off x="7470383" y="3246647"/>
            <a:ext cx="1712687" cy="207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4176fe04cefe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1D1972-B104-49A0-AC7E-36EF8EE51E0B}"/>
              </a:ext>
            </a:extLst>
          </p:cNvPr>
          <p:cNvSpPr txBox="1"/>
          <p:nvPr/>
        </p:nvSpPr>
        <p:spPr>
          <a:xfrm>
            <a:off x="2781214" y="3047266"/>
            <a:ext cx="772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otham HTF Book" charset="0"/>
                <a:ea typeface="Gotham HTF Book" charset="0"/>
                <a:cs typeface="Gotham HTF Book" charset="0"/>
              </a:rPr>
              <a:t>120 MB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DFB5B4-2042-4E9B-B056-E3387910D4C5}"/>
              </a:ext>
            </a:extLst>
          </p:cNvPr>
          <p:cNvSpPr txBox="1"/>
          <p:nvPr/>
        </p:nvSpPr>
        <p:spPr>
          <a:xfrm>
            <a:off x="2835698" y="2496530"/>
            <a:ext cx="772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Gotham HTF Book" charset="0"/>
                <a:ea typeface="Gotham HTF Book" charset="0"/>
                <a:cs typeface="Gotham HTF Book" charset="0"/>
              </a:rPr>
              <a:t>1 MB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866E9-2106-4FAC-82AD-DF35A55D1EA1}"/>
              </a:ext>
            </a:extLst>
          </p:cNvPr>
          <p:cNvSpPr txBox="1"/>
          <p:nvPr/>
        </p:nvSpPr>
        <p:spPr>
          <a:xfrm>
            <a:off x="2877739" y="2033632"/>
            <a:ext cx="772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Gotham HTF Book" charset="0"/>
                <a:ea typeface="Gotham HTF Book" charset="0"/>
                <a:cs typeface="Gotham HTF Book" charset="0"/>
              </a:rPr>
              <a:t>1 MB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393FC2-BAB9-4E0C-A8D2-2BF56E13A6FC}"/>
              </a:ext>
            </a:extLst>
          </p:cNvPr>
          <p:cNvSpPr txBox="1"/>
          <p:nvPr/>
        </p:nvSpPr>
        <p:spPr>
          <a:xfrm>
            <a:off x="162567" y="1566713"/>
            <a:ext cx="772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Gotham HTF Book" charset="0"/>
                <a:ea typeface="Gotham HTF Book" charset="0"/>
                <a:cs typeface="Gotham HTF Book" charset="0"/>
              </a:rPr>
              <a:t>192 MB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77732D4F-F17F-4189-ACA9-F38E9584689B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6801535" y="2681650"/>
            <a:ext cx="850524" cy="487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7404CB7-8F97-4821-9530-7C01E2AB98C8}"/>
              </a:ext>
            </a:extLst>
          </p:cNvPr>
          <p:cNvSpPr txBox="1"/>
          <p:nvPr/>
        </p:nvSpPr>
        <p:spPr>
          <a:xfrm>
            <a:off x="5185869" y="2349674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Gotham HTF Book" charset="0"/>
                <a:ea typeface="Gotham HTF Book" charset="0"/>
                <a:cs typeface="Gotham HTF Book" charset="0"/>
              </a:rPr>
              <a:t>RUN </a:t>
            </a:r>
            <a:r>
              <a:rPr lang="en-US" sz="1350" dirty="0">
                <a:latin typeface="Gotham HTF Book" charset="0"/>
                <a:ea typeface="Gotham HTF Book" charset="0"/>
                <a:cs typeface="Gotham HTF Book" charset="0"/>
              </a:rPr>
              <a:t>apt-get-update &amp;&amp; apt install –y httpd</a:t>
            </a:r>
            <a:endParaRPr lang="en-US" sz="1350" b="1" dirty="0">
              <a:latin typeface="Gotham HTF Book" charset="0"/>
              <a:ea typeface="Gotham HTF Book" charset="0"/>
              <a:cs typeface="Gotham HTF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20" grpId="0"/>
      <p:bldP spid="32" grpId="0"/>
      <p:bldP spid="49" grpId="0"/>
      <p:bldP spid="54" grpId="0"/>
      <p:bldP spid="56" grpId="0"/>
      <p:bldP spid="57" grpId="0"/>
      <p:bldP spid="60" grpId="0"/>
      <p:bldP spid="63" grpId="0" animBg="1"/>
      <p:bldP spid="65" grpId="0"/>
      <p:bldP spid="66" grpId="0"/>
      <p:bldP spid="67" grpId="0"/>
      <p:bldP spid="68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28B7-D6C9-85AE-F8A1-1856100C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23" y="142703"/>
            <a:ext cx="8673749" cy="492443"/>
          </a:xfrm>
        </p:spPr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Going back in time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3D8A6-C656-086A-4A67-FBC5913B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618"/>
            <a:ext cx="9144000" cy="37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C5A0FD99-83F4-4964-BB65-87A5115FA0DD}"/>
              </a:ext>
            </a:extLst>
          </p:cNvPr>
          <p:cNvSpPr/>
          <p:nvPr/>
        </p:nvSpPr>
        <p:spPr>
          <a:xfrm>
            <a:off x="5133697" y="3178341"/>
            <a:ext cx="2160240" cy="300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82E324B-637A-41F2-8CC8-6FAD2F09BAA3}"/>
              </a:ext>
            </a:extLst>
          </p:cNvPr>
          <p:cNvSpPr/>
          <p:nvPr/>
        </p:nvSpPr>
        <p:spPr>
          <a:xfrm>
            <a:off x="5164407" y="2724199"/>
            <a:ext cx="2160240" cy="300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86E53CE-ECDF-491F-82CA-F67D55819247}"/>
              </a:ext>
            </a:extLst>
          </p:cNvPr>
          <p:cNvSpPr/>
          <p:nvPr/>
        </p:nvSpPr>
        <p:spPr>
          <a:xfrm>
            <a:off x="5186490" y="2013760"/>
            <a:ext cx="2160240" cy="425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0BC95BA-5CD3-4FEC-89DE-709F28103875}"/>
              </a:ext>
            </a:extLst>
          </p:cNvPr>
          <p:cNvSpPr/>
          <p:nvPr/>
        </p:nvSpPr>
        <p:spPr>
          <a:xfrm>
            <a:off x="219483" y="3912441"/>
            <a:ext cx="2264286" cy="300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0095EF-723F-4DE2-8B11-273AF65072A4}"/>
              </a:ext>
            </a:extLst>
          </p:cNvPr>
          <p:cNvSpPr/>
          <p:nvPr/>
        </p:nvSpPr>
        <p:spPr>
          <a:xfrm>
            <a:off x="228379" y="2909564"/>
            <a:ext cx="2160240" cy="300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347B2-2408-4983-85F5-4A3C895E970A}"/>
              </a:ext>
            </a:extLst>
          </p:cNvPr>
          <p:cNvSpPr/>
          <p:nvPr/>
        </p:nvSpPr>
        <p:spPr>
          <a:xfrm>
            <a:off x="220920" y="1899402"/>
            <a:ext cx="2160240" cy="300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0A756B-91B1-45E9-939B-248F63AA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01" y="211129"/>
            <a:ext cx="8701554" cy="492443"/>
          </a:xfrm>
        </p:spPr>
        <p:txBody>
          <a:bodyPr/>
          <a:lstStyle/>
          <a:p>
            <a:r>
              <a:rPr lang="en-US" dirty="0"/>
              <a:t>Understanding Docker Image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77E0E-7D8C-46DC-9393-A7A5C660B504}"/>
              </a:ext>
            </a:extLst>
          </p:cNvPr>
          <p:cNvSpPr/>
          <p:nvPr/>
        </p:nvSpPr>
        <p:spPr>
          <a:xfrm>
            <a:off x="233810" y="1131590"/>
            <a:ext cx="2160240" cy="549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B8695-9548-4624-8CFD-E60B29117223}"/>
              </a:ext>
            </a:extLst>
          </p:cNvPr>
          <p:cNvSpPr/>
          <p:nvPr/>
        </p:nvSpPr>
        <p:spPr>
          <a:xfrm>
            <a:off x="2985026" y="1344454"/>
            <a:ext cx="1712687" cy="207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 create a RW Layer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610F94C-7346-4387-9CA4-A4859A212110}"/>
              </a:ext>
            </a:extLst>
          </p:cNvPr>
          <p:cNvCxnSpPr>
            <a:cxnSpLocks/>
          </p:cNvCxnSpPr>
          <p:nvPr/>
        </p:nvCxnSpPr>
        <p:spPr>
          <a:xfrm flipV="1">
            <a:off x="2506298" y="4069943"/>
            <a:ext cx="42872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2" descr="docker list image using docker images command">
            <a:extLst>
              <a:ext uri="{FF2B5EF4-FFF2-40B4-BE49-F238E27FC236}">
                <a16:creationId xmlns:a16="http://schemas.microsoft.com/office/drawing/2014/main" id="{7F3978ED-62A5-4CCB-BBBF-C43C440286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9842" y="168112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6CBD4D-F089-4EF1-A0A7-6A107AD83FB3}"/>
              </a:ext>
            </a:extLst>
          </p:cNvPr>
          <p:cNvSpPr txBox="1"/>
          <p:nvPr/>
        </p:nvSpPr>
        <p:spPr>
          <a:xfrm>
            <a:off x="216160" y="1152440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docker run -it --name my-ctr  </a:t>
            </a:r>
            <a:r>
              <a:rPr lang="en-US" sz="1350" b="1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ubuntu</a:t>
            </a:r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 /bin/bash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779063-D994-494B-88A8-418BCB887331}"/>
              </a:ext>
            </a:extLst>
          </p:cNvPr>
          <p:cNvSpPr txBox="1"/>
          <p:nvPr/>
        </p:nvSpPr>
        <p:spPr>
          <a:xfrm>
            <a:off x="218751" y="1905370"/>
            <a:ext cx="21203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#  echo “file1 ” &gt; file1.txt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A5B478-F286-470D-B5A5-94EE774C85FD}"/>
              </a:ext>
            </a:extLst>
          </p:cNvPr>
          <p:cNvSpPr/>
          <p:nvPr/>
        </p:nvSpPr>
        <p:spPr>
          <a:xfrm>
            <a:off x="228379" y="2422532"/>
            <a:ext cx="2160240" cy="300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6559C7-FD07-4ED5-90B5-DCA64800E97C}"/>
              </a:ext>
            </a:extLst>
          </p:cNvPr>
          <p:cNvSpPr txBox="1"/>
          <p:nvPr/>
        </p:nvSpPr>
        <p:spPr>
          <a:xfrm>
            <a:off x="198708" y="2438615"/>
            <a:ext cx="21203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# Ctrl + P + Q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30469E-F7EC-4E2D-A9DF-545B01F20BE4}"/>
              </a:ext>
            </a:extLst>
          </p:cNvPr>
          <p:cNvSpPr txBox="1"/>
          <p:nvPr/>
        </p:nvSpPr>
        <p:spPr>
          <a:xfrm>
            <a:off x="168445" y="3915696"/>
            <a:ext cx="2376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docker commit my-ctr myctr:v1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928351-6FEE-4D78-BA44-F05914F1B6EB}"/>
              </a:ext>
            </a:extLst>
          </p:cNvPr>
          <p:cNvSpPr/>
          <p:nvPr/>
        </p:nvSpPr>
        <p:spPr>
          <a:xfrm>
            <a:off x="2935020" y="3900450"/>
            <a:ext cx="1712687" cy="37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Create a RO Image with new layer</a:t>
            </a:r>
          </a:p>
          <a:p>
            <a:pPr algn="ctr"/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9DE905-9F69-45A0-862E-A44694DCE023}"/>
              </a:ext>
            </a:extLst>
          </p:cNvPr>
          <p:cNvSpPr txBox="1"/>
          <p:nvPr/>
        </p:nvSpPr>
        <p:spPr>
          <a:xfrm>
            <a:off x="358177" y="2912819"/>
            <a:ext cx="1771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docker diff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46135F-F854-4230-B434-CB1817A92927}"/>
              </a:ext>
            </a:extLst>
          </p:cNvPr>
          <p:cNvSpPr/>
          <p:nvPr/>
        </p:nvSpPr>
        <p:spPr>
          <a:xfrm>
            <a:off x="5142442" y="1247854"/>
            <a:ext cx="2160240" cy="557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BB6CFE-7C90-4BAA-8595-96CC71B81AD2}"/>
              </a:ext>
            </a:extLst>
          </p:cNvPr>
          <p:cNvSpPr txBox="1"/>
          <p:nvPr/>
        </p:nvSpPr>
        <p:spPr>
          <a:xfrm>
            <a:off x="179512" y="3434082"/>
            <a:ext cx="2120355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A / file1.txt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281D31-1A8C-4AC4-A91B-6AE28C469E65}"/>
              </a:ext>
            </a:extLst>
          </p:cNvPr>
          <p:cNvSpPr/>
          <p:nvPr/>
        </p:nvSpPr>
        <p:spPr>
          <a:xfrm>
            <a:off x="2912293" y="2874345"/>
            <a:ext cx="1712687" cy="391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list changes made to base image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C8EBF93-721E-4828-B6E0-D6728AB52381}"/>
              </a:ext>
            </a:extLst>
          </p:cNvPr>
          <p:cNvSpPr/>
          <p:nvPr/>
        </p:nvSpPr>
        <p:spPr>
          <a:xfrm>
            <a:off x="2935020" y="1864295"/>
            <a:ext cx="1735256" cy="36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modify the 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RW Layer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68FD36-B87B-4348-81A6-7F286D10845B}"/>
              </a:ext>
            </a:extLst>
          </p:cNvPr>
          <p:cNvSpPr txBox="1"/>
          <p:nvPr/>
        </p:nvSpPr>
        <p:spPr>
          <a:xfrm>
            <a:off x="5167030" y="1273745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docker run -it --name ctr1  myctr:v1 /bin/bash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F491549-C853-4F94-BB78-3E4E0C461B2E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276338" y="1660271"/>
            <a:ext cx="2591" cy="24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CEC267-3E6D-4ADA-B1C1-D55BC22F4DC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258886" y="2137256"/>
            <a:ext cx="0" cy="30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83B3E8D-A3E6-4613-8F03-BA1B74F9E176}"/>
              </a:ext>
            </a:extLst>
          </p:cNvPr>
          <p:cNvCxnSpPr>
            <a:cxnSpLocks/>
          </p:cNvCxnSpPr>
          <p:nvPr/>
        </p:nvCxnSpPr>
        <p:spPr>
          <a:xfrm flipH="1">
            <a:off x="6246067" y="1774222"/>
            <a:ext cx="1" cy="25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68B61B0-50B9-488A-8EB8-C636EDD56D86}"/>
              </a:ext>
            </a:extLst>
          </p:cNvPr>
          <p:cNvSpPr txBox="1"/>
          <p:nvPr/>
        </p:nvSpPr>
        <p:spPr>
          <a:xfrm>
            <a:off x="5173582" y="1984116"/>
            <a:ext cx="212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#  echo “file2 ” &gt; file2.txt</a:t>
            </a:r>
          </a:p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#  rm -f file1.txt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510DCEF-4D08-4DE1-8966-1B821CD73CD4}"/>
              </a:ext>
            </a:extLst>
          </p:cNvPr>
          <p:cNvSpPr/>
          <p:nvPr/>
        </p:nvSpPr>
        <p:spPr>
          <a:xfrm>
            <a:off x="7578336" y="1302515"/>
            <a:ext cx="1291119" cy="417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 create a RW Layer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CE73E9-1B1E-4974-8756-70C67C832060}"/>
              </a:ext>
            </a:extLst>
          </p:cNvPr>
          <p:cNvSpPr/>
          <p:nvPr/>
        </p:nvSpPr>
        <p:spPr>
          <a:xfrm>
            <a:off x="7588545" y="1981200"/>
            <a:ext cx="1291118" cy="36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modify the 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RW Layer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6564E49-3DE2-4B1A-9905-A934F352AD94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6266610" y="2438955"/>
            <a:ext cx="0" cy="2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3CCA711-5525-4DE0-9302-46E201E208FA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7302682" y="1526769"/>
            <a:ext cx="278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D19CFE-C7BA-43AB-85C8-3AB2C8381C46}"/>
              </a:ext>
            </a:extLst>
          </p:cNvPr>
          <p:cNvCxnSpPr>
            <a:cxnSpLocks/>
          </p:cNvCxnSpPr>
          <p:nvPr/>
        </p:nvCxnSpPr>
        <p:spPr>
          <a:xfrm flipV="1">
            <a:off x="7329853" y="2163801"/>
            <a:ext cx="251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661AAF6-EF91-4773-9442-7FE4CC25F605}"/>
              </a:ext>
            </a:extLst>
          </p:cNvPr>
          <p:cNvSpPr txBox="1"/>
          <p:nvPr/>
        </p:nvSpPr>
        <p:spPr>
          <a:xfrm>
            <a:off x="5164407" y="2710976"/>
            <a:ext cx="12246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# Ctrl + P + Q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31C1E8A-8610-4EDA-BF32-8D283577C360}"/>
              </a:ext>
            </a:extLst>
          </p:cNvPr>
          <p:cNvSpPr txBox="1"/>
          <p:nvPr/>
        </p:nvSpPr>
        <p:spPr>
          <a:xfrm>
            <a:off x="5128452" y="3157541"/>
            <a:ext cx="1771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 docker diff ctr1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B27D805-3F4C-4FCD-AAA1-E16487D7DE5B}"/>
              </a:ext>
            </a:extLst>
          </p:cNvPr>
          <p:cNvSpPr txBox="1"/>
          <p:nvPr/>
        </p:nvSpPr>
        <p:spPr>
          <a:xfrm>
            <a:off x="5133697" y="3524857"/>
            <a:ext cx="2120355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A / file2.txt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32CC9AB-698C-4BE4-A56D-87D04D2BC464}"/>
              </a:ext>
            </a:extLst>
          </p:cNvPr>
          <p:cNvSpPr/>
          <p:nvPr/>
        </p:nvSpPr>
        <p:spPr>
          <a:xfrm>
            <a:off x="5071260" y="4167354"/>
            <a:ext cx="2264286" cy="300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81F292-BF95-40B3-99A4-C93B874A2546}"/>
              </a:ext>
            </a:extLst>
          </p:cNvPr>
          <p:cNvSpPr txBox="1"/>
          <p:nvPr/>
        </p:nvSpPr>
        <p:spPr>
          <a:xfrm>
            <a:off x="5038018" y="4164906"/>
            <a:ext cx="2376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docker commit ctr1 myctr:v2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D7F378-E059-4BFA-861A-929317B77955}"/>
              </a:ext>
            </a:extLst>
          </p:cNvPr>
          <p:cNvSpPr txBox="1"/>
          <p:nvPr/>
        </p:nvSpPr>
        <p:spPr>
          <a:xfrm>
            <a:off x="5133696" y="3769861"/>
            <a:ext cx="2120355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Gotham HTF Book" charset="0"/>
                <a:ea typeface="Gotham HTF Book" charset="0"/>
                <a:cs typeface="Gotham HTF Book" charset="0"/>
              </a:rPr>
              <a:t>D / file1.txt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B709A13-FBB0-4295-9EC9-30EEC02784F1}"/>
              </a:ext>
            </a:extLst>
          </p:cNvPr>
          <p:cNvSpPr/>
          <p:nvPr/>
        </p:nvSpPr>
        <p:spPr>
          <a:xfrm>
            <a:off x="7570675" y="2949401"/>
            <a:ext cx="1224609" cy="883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18E140-ADFE-42B1-BF65-20941EB6BD3F}"/>
              </a:ext>
            </a:extLst>
          </p:cNvPr>
          <p:cNvSpPr txBox="1"/>
          <p:nvPr/>
        </p:nvSpPr>
        <p:spPr>
          <a:xfrm>
            <a:off x="7558764" y="2909564"/>
            <a:ext cx="109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docker run -it --name ctr2  myctr:v2 ls /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18B8045-7257-4C94-9883-EB81244309E7}"/>
              </a:ext>
            </a:extLst>
          </p:cNvPr>
          <p:cNvSpPr/>
          <p:nvPr/>
        </p:nvSpPr>
        <p:spPr>
          <a:xfrm>
            <a:off x="7558764" y="3940832"/>
            <a:ext cx="1224609" cy="65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44DB2F-D735-44FF-BD25-808009B263A2}"/>
              </a:ext>
            </a:extLst>
          </p:cNvPr>
          <p:cNvSpPr txBox="1"/>
          <p:nvPr/>
        </p:nvSpPr>
        <p:spPr>
          <a:xfrm>
            <a:off x="7590433" y="3887083"/>
            <a:ext cx="10985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Gotham HTF Book" charset="0"/>
                <a:ea typeface="Gotham HTF Book" charset="0"/>
                <a:cs typeface="Gotham HTF Book" charset="0"/>
              </a:rPr>
              <a:t>docker save myctr:v2 -o img.tar 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6FAF604-F5F8-4762-A619-6EE327429341}"/>
              </a:ext>
            </a:extLst>
          </p:cNvPr>
          <p:cNvCxnSpPr>
            <a:cxnSpLocks/>
            <a:stCxn id="64" idx="3"/>
            <a:endCxn id="78" idx="1"/>
          </p:cNvCxnSpPr>
          <p:nvPr/>
        </p:nvCxnSpPr>
        <p:spPr>
          <a:xfrm>
            <a:off x="2388619" y="3059605"/>
            <a:ext cx="523674" cy="1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90CA82-1CFB-47F5-834B-B3B33FF0220E}"/>
              </a:ext>
            </a:extLst>
          </p:cNvPr>
          <p:cNvCxnSpPr>
            <a:cxnSpLocks/>
            <a:stCxn id="41" idx="3"/>
            <a:endCxn id="79" idx="1"/>
          </p:cNvCxnSpPr>
          <p:nvPr/>
        </p:nvCxnSpPr>
        <p:spPr>
          <a:xfrm flipV="1">
            <a:off x="2381160" y="2046896"/>
            <a:ext cx="553860" cy="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E860D82-0E59-48F3-AF7E-8D43AD5C907E}"/>
              </a:ext>
            </a:extLst>
          </p:cNvPr>
          <p:cNvCxnSpPr>
            <a:cxnSpLocks/>
          </p:cNvCxnSpPr>
          <p:nvPr/>
        </p:nvCxnSpPr>
        <p:spPr>
          <a:xfrm flipV="1">
            <a:off x="2402258" y="1437843"/>
            <a:ext cx="553860" cy="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4650389-7619-4132-BD62-E636AE02F7CB}"/>
              </a:ext>
            </a:extLst>
          </p:cNvPr>
          <p:cNvSpPr/>
          <p:nvPr/>
        </p:nvSpPr>
        <p:spPr>
          <a:xfrm>
            <a:off x="7577879" y="2451776"/>
            <a:ext cx="1367409" cy="36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1"/>
                </a:solidFill>
                <a:latin typeface="Gotham HTF Book"/>
              </a:rPr>
              <a:t>docker history myctr:v2</a:t>
            </a:r>
          </a:p>
        </p:txBody>
      </p: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0A71FF0B-BAF7-43D3-99E7-1A7B9B83B4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39032" y="2604773"/>
            <a:ext cx="360193" cy="12397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4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6" grpId="0" animBg="1"/>
      <p:bldP spid="103" grpId="0" animBg="1"/>
      <p:bldP spid="75" grpId="0" animBg="1"/>
      <p:bldP spid="64" grpId="0" animBg="1"/>
      <p:bldP spid="41" grpId="0" animBg="1"/>
      <p:bldP spid="8" grpId="0" animBg="1"/>
      <p:bldP spid="9" grpId="0" animBg="1"/>
      <p:bldP spid="38" grpId="0"/>
      <p:bldP spid="40" grpId="0"/>
      <p:bldP spid="42" grpId="0" animBg="1"/>
      <p:bldP spid="45" grpId="0"/>
      <p:bldP spid="47" grpId="0"/>
      <p:bldP spid="51" grpId="0" animBg="1"/>
      <p:bldP spid="61" grpId="0"/>
      <p:bldP spid="71" grpId="0" animBg="1"/>
      <p:bldP spid="74" grpId="0" animBg="1"/>
      <p:bldP spid="78" grpId="0" animBg="1"/>
      <p:bldP spid="79" grpId="0" animBg="1"/>
      <p:bldP spid="80" grpId="0"/>
      <p:bldP spid="102" grpId="0"/>
      <p:bldP spid="104" grpId="0" animBg="1"/>
      <p:bldP spid="105" grpId="0" animBg="1"/>
      <p:bldP spid="114" grpId="0"/>
      <p:bldP spid="117" grpId="0"/>
      <p:bldP spid="119" grpId="0" animBg="1"/>
      <p:bldP spid="120" grpId="0" animBg="1"/>
      <p:bldP spid="121" grpId="0"/>
      <p:bldP spid="129" grpId="0" animBg="1"/>
      <p:bldP spid="130" grpId="0" animBg="1"/>
      <p:bldP spid="131" grpId="0"/>
      <p:bldP spid="132" grpId="0" animBg="1"/>
      <p:bldP spid="133" grpId="0"/>
      <p:bldP spid="16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Common </a:t>
            </a:r>
            <a:r>
              <a:rPr lang="en-US" dirty="0" err="1"/>
              <a:t>Dockerfile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681439" cy="3545164"/>
          </a:xfrm>
        </p:spPr>
        <p:txBody>
          <a:bodyPr>
            <a:normAutofit/>
          </a:bodyPr>
          <a:lstStyle/>
          <a:p>
            <a:r>
              <a:rPr lang="en-US" dirty="0"/>
              <a:t>FROM</a:t>
            </a:r>
          </a:p>
          <a:p>
            <a:r>
              <a:rPr lang="en-US" dirty="0"/>
              <a:t>RUN </a:t>
            </a:r>
          </a:p>
          <a:p>
            <a:r>
              <a:rPr lang="en-US" dirty="0"/>
              <a:t>ENV</a:t>
            </a:r>
          </a:p>
          <a:p>
            <a:r>
              <a:rPr lang="en-US" dirty="0"/>
              <a:t>ADD / COPY</a:t>
            </a:r>
          </a:p>
          <a:p>
            <a:r>
              <a:rPr lang="en-US" dirty="0"/>
              <a:t>EXPOSE</a:t>
            </a:r>
          </a:p>
          <a:p>
            <a:r>
              <a:rPr lang="en-US" dirty="0"/>
              <a:t>ENTRYPOINT</a:t>
            </a:r>
          </a:p>
          <a:p>
            <a:r>
              <a:rPr lang="en-US" dirty="0"/>
              <a:t>CMD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https://docs.docker.com/engine/reference/builder/#usage</a:t>
            </a:r>
            <a:r>
              <a:rPr lang="en-US" sz="2000" i="1" dirty="0">
                <a:solidFill>
                  <a:schemeClr val="accent6">
                    <a:lumMod val="25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n-US" dirty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39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69" y="1036448"/>
            <a:ext cx="4553348" cy="3545164"/>
          </a:xfrm>
        </p:spPr>
        <p:txBody>
          <a:bodyPr>
            <a:normAutofit/>
          </a:bodyPr>
          <a:lstStyle/>
          <a:p>
            <a:r>
              <a:rPr lang="en-US" sz="2000" dirty="0"/>
              <a:t>Must start with FROM</a:t>
            </a:r>
          </a:p>
          <a:p>
            <a:r>
              <a:rPr lang="en-IN" sz="2000" dirty="0"/>
              <a:t>Specifies the </a:t>
            </a:r>
            <a:r>
              <a:rPr lang="en-IN" sz="2000" i="1" dirty="0"/>
              <a:t>Base Image</a:t>
            </a:r>
            <a:r>
              <a:rPr lang="en-IN" sz="2000" dirty="0"/>
              <a:t> from which you are building</a:t>
            </a:r>
            <a:endParaRPr lang="en-US" sz="2000" dirty="0"/>
          </a:p>
          <a:p>
            <a:r>
              <a:rPr lang="en-US" sz="2000" dirty="0"/>
              <a:t>Base image on which the subsequent instructions will be executed </a:t>
            </a:r>
          </a:p>
          <a:p>
            <a:endParaRPr lang="en-US" sz="2000" dirty="0"/>
          </a:p>
          <a:p>
            <a:r>
              <a:rPr lang="en-US" sz="2000" dirty="0"/>
              <a:t>Pulls image from public registry, if no registries are mentioned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047750"/>
            <a:ext cx="4210266" cy="32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99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RUN</a:t>
            </a:r>
            <a:endParaRPr lang="en-US" sz="34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69" y="1036448"/>
            <a:ext cx="3977284" cy="3545164"/>
          </a:xfrm>
        </p:spPr>
        <p:txBody>
          <a:bodyPr>
            <a:noAutofit/>
          </a:bodyPr>
          <a:lstStyle/>
          <a:p>
            <a:r>
              <a:rPr lang="en-IN" sz="2000" dirty="0"/>
              <a:t>RUN instruction will execute any commands in a new layer on top of the current image and commit the results. </a:t>
            </a:r>
          </a:p>
          <a:p>
            <a:r>
              <a:rPr lang="en-IN" sz="2000" dirty="0"/>
              <a:t>The resulting committed image will be used for the next step in the </a:t>
            </a:r>
            <a:r>
              <a:rPr lang="en-IN" sz="2000" dirty="0" err="1"/>
              <a:t>Dockerfile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655"/>
          <a:stretch/>
        </p:blipFill>
        <p:spPr>
          <a:xfrm>
            <a:off x="4283968" y="949702"/>
            <a:ext cx="4536504" cy="3254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313364-E567-4ED6-A7CE-5DBDBB0B8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09750"/>
            <a:ext cx="4172272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5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047750"/>
            <a:ext cx="4800600" cy="3162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ENV</a:t>
            </a:r>
            <a:endParaRPr lang="en-US" sz="34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69" y="1036448"/>
            <a:ext cx="3833268" cy="3545164"/>
          </a:xfrm>
        </p:spPr>
        <p:txBody>
          <a:bodyPr>
            <a:noAutofit/>
          </a:bodyPr>
          <a:lstStyle/>
          <a:p>
            <a:r>
              <a:rPr lang="en-IN" sz="2000" dirty="0"/>
              <a:t>ENV instruction sets the environment variable &lt;key&gt; to the value &lt;value&gt;. </a:t>
            </a:r>
          </a:p>
          <a:p>
            <a:r>
              <a:rPr lang="en-IN" sz="2000" dirty="0"/>
              <a:t>This value will be used in the environment for all subsequent instructions in the </a:t>
            </a:r>
            <a:r>
              <a:rPr lang="en-IN" sz="2000" dirty="0" err="1"/>
              <a:t>Dockerfile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CE6E0-F22B-4F26-A105-9E824AA1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344" y="1885950"/>
            <a:ext cx="4381056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426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 / COPY</a:t>
            </a:r>
            <a:endParaRPr lang="en-US" sz="34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69" y="1036448"/>
            <a:ext cx="4121300" cy="3545164"/>
          </a:xfrm>
        </p:spPr>
        <p:txBody>
          <a:bodyPr>
            <a:noAutofit/>
          </a:bodyPr>
          <a:lstStyle/>
          <a:p>
            <a:r>
              <a:rPr lang="en-US" sz="2000" dirty="0"/>
              <a:t>Copies file from a source path to a destination path in the container </a:t>
            </a:r>
          </a:p>
          <a:p>
            <a:r>
              <a:rPr lang="en-US" sz="2000" dirty="0"/>
              <a:t>Some compressed formats will be uncompressed</a:t>
            </a:r>
          </a:p>
          <a:p>
            <a:r>
              <a:rPr lang="en-US" sz="2000" dirty="0"/>
              <a:t>Source can be a URL as well</a:t>
            </a:r>
          </a:p>
          <a:p>
            <a:endParaRPr lang="en-US" sz="2000" dirty="0">
              <a:latin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</a:rPr>
              <a:t>COPY</a:t>
            </a:r>
            <a:r>
              <a:rPr lang="en-US" sz="2000" dirty="0"/>
              <a:t> can also be used for copying files/directory from host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022" y="930653"/>
            <a:ext cx="4457369" cy="3397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A8EC4-590D-43F6-8841-DA311293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166" y="1885950"/>
            <a:ext cx="40862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983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69" y="1036448"/>
            <a:ext cx="3977284" cy="3545164"/>
          </a:xfrm>
        </p:spPr>
        <p:txBody>
          <a:bodyPr>
            <a:noAutofit/>
          </a:bodyPr>
          <a:lstStyle/>
          <a:p>
            <a:r>
              <a:rPr lang="en-IN" sz="2000" dirty="0"/>
              <a:t>Main purpose of a CMD is to provide defaults for an ENTRYPOINT</a:t>
            </a:r>
          </a:p>
          <a:p>
            <a:pPr lvl="1"/>
            <a:r>
              <a:rPr lang="en-IN" sz="2000" dirty="0"/>
              <a:t>3 Forms</a:t>
            </a:r>
          </a:p>
          <a:p>
            <a:r>
              <a:rPr lang="en-IN" sz="2000" dirty="0"/>
              <a:t>Only the last CMD instruction in the </a:t>
            </a:r>
            <a:r>
              <a:rPr lang="en-IN" sz="2000" dirty="0" err="1"/>
              <a:t>Dockerfile</a:t>
            </a:r>
            <a:r>
              <a:rPr lang="en-IN" sz="2000" dirty="0"/>
              <a:t> will have an effect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949702"/>
            <a:ext cx="4631432" cy="3362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E9915-1363-4A75-8132-CE11D098A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09750"/>
            <a:ext cx="4267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90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C9AF-2565-422D-8BE8-81587765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ENTRYPOINT and CMD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847F-A21F-476B-A156-A293F126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Both CMD and ENTRYPOINT instructions define what command gets executed when running a container</a:t>
            </a:r>
          </a:p>
          <a:p>
            <a:pPr marL="0" indent="0">
              <a:buNone/>
            </a:pPr>
            <a:r>
              <a:rPr lang="en-IN" b="1" i="1" dirty="0"/>
              <a:t>There are few rules that describe their co-operation:</a:t>
            </a:r>
          </a:p>
          <a:p>
            <a:r>
              <a:rPr lang="en-IN" dirty="0" err="1"/>
              <a:t>Dockerfile</a:t>
            </a:r>
            <a:r>
              <a:rPr lang="en-IN" dirty="0"/>
              <a:t> should specify at least one of CMD or ENTRYPOINT commands</a:t>
            </a:r>
          </a:p>
          <a:p>
            <a:r>
              <a:rPr lang="en-IN" dirty="0"/>
              <a:t>ENTRYPOINT should be defined when using the container as an executable</a:t>
            </a:r>
          </a:p>
          <a:p>
            <a:r>
              <a:rPr lang="en-IN" dirty="0"/>
              <a:t>CMD should be used as a way of defining default arguments for an ENTRYPOINT command </a:t>
            </a:r>
          </a:p>
          <a:p>
            <a:r>
              <a:rPr lang="en-IN" dirty="0"/>
              <a:t>CMD will be overridden when running the container with alternative arguments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accent6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https://docs.docker.com/engine/reference/builder/#cmd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accent6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https://docs.docker.com/engine/reference/builder/#entrypoint</a:t>
            </a:r>
            <a:endParaRPr lang="en-IN" i="1" dirty="0">
              <a:solidFill>
                <a:schemeClr val="accent6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8529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EXPOSE</a:t>
            </a:r>
            <a:endParaRPr lang="en-US" sz="34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69" y="1036448"/>
            <a:ext cx="4049292" cy="3545164"/>
          </a:xfrm>
        </p:spPr>
        <p:txBody>
          <a:bodyPr>
            <a:noAutofit/>
          </a:bodyPr>
          <a:lstStyle/>
          <a:p>
            <a:r>
              <a:rPr lang="en-IN" sz="2000" dirty="0"/>
              <a:t>EXPOSE instruction informs Docker that the container listens on the specified network ports at runtime. </a:t>
            </a:r>
          </a:p>
          <a:p>
            <a:r>
              <a:rPr lang="en-IN" sz="2000" dirty="0"/>
              <a:t>You can specify </a:t>
            </a:r>
            <a:r>
              <a:rPr lang="en-US" sz="2000" dirty="0"/>
              <a:t>protocol as well</a:t>
            </a:r>
          </a:p>
          <a:p>
            <a:r>
              <a:rPr lang="en-US" sz="2000" dirty="0"/>
              <a:t>Does not make ports of the container accessible to the host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19" y="890692"/>
            <a:ext cx="4397054" cy="36323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C106C-B437-4749-87CC-8177EAC37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560" y="1809750"/>
            <a:ext cx="40862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550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ENTRYPOINT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69" y="1036448"/>
            <a:ext cx="3977284" cy="3545164"/>
          </a:xfrm>
        </p:spPr>
        <p:txBody>
          <a:bodyPr>
            <a:noAutofit/>
          </a:bodyPr>
          <a:lstStyle/>
          <a:p>
            <a:r>
              <a:rPr lang="en-IN" sz="2000" dirty="0"/>
              <a:t>ENTRYPOINT allows you to configure a container that will run as an executable</a:t>
            </a:r>
          </a:p>
          <a:p>
            <a:r>
              <a:rPr lang="en-IN" sz="2000" dirty="0"/>
              <a:t>Execute and Shell format</a:t>
            </a:r>
          </a:p>
          <a:p>
            <a:pPr marL="400050" lvl="1" indent="0">
              <a:buNone/>
            </a:pPr>
            <a:r>
              <a:rPr lang="en-IN" sz="1200" dirty="0"/>
              <a:t>ENTRYPOINT ["executable", "param1", "param2"]   (</a:t>
            </a:r>
            <a:r>
              <a:rPr lang="en-IN" sz="1200" i="1" dirty="0"/>
              <a:t>exec</a:t>
            </a:r>
            <a:r>
              <a:rPr lang="en-IN" sz="1200" dirty="0"/>
              <a:t> form, preferred)</a:t>
            </a:r>
          </a:p>
          <a:p>
            <a:pPr marL="400050" lvl="1" indent="0">
              <a:buNone/>
            </a:pPr>
            <a:r>
              <a:rPr lang="en-IN" sz="1200" dirty="0"/>
              <a:t>ENTRYPOINT command param1 param2 (</a:t>
            </a:r>
            <a:r>
              <a:rPr lang="en-IN" sz="1200" i="1" dirty="0"/>
              <a:t>shell</a:t>
            </a:r>
            <a:r>
              <a:rPr lang="en-IN" sz="1200" dirty="0"/>
              <a:t> form)</a:t>
            </a:r>
          </a:p>
          <a:p>
            <a:endParaRPr lang="en-IN" sz="2000" dirty="0"/>
          </a:p>
          <a:p>
            <a:r>
              <a:rPr lang="en-IN" sz="2000" dirty="0"/>
              <a:t>Only the last ENTRYPOINT instruction in the </a:t>
            </a:r>
            <a:r>
              <a:rPr lang="en-IN" sz="2000" dirty="0" err="1"/>
              <a:t>Dockerfile</a:t>
            </a:r>
            <a:r>
              <a:rPr lang="en-IN" sz="2000" dirty="0"/>
              <a:t> will have an effect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675" y="987574"/>
            <a:ext cx="4631432" cy="3362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E9915-1363-4A75-8132-CE11D098A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09750"/>
            <a:ext cx="4267200" cy="247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B3AA-84AE-C54B-9CD3-94A9315FC012}"/>
              </a:ext>
            </a:extLst>
          </p:cNvPr>
          <p:cNvSpPr/>
          <p:nvPr/>
        </p:nvSpPr>
        <p:spPr>
          <a:xfrm>
            <a:off x="4648200" y="3867894"/>
            <a:ext cx="1724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6E8F-A0C8-44A5-8FB6-9A374DBE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Traditional Application Deployment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8154D-CE6A-403D-9A90-7FC5F8C14157}"/>
              </a:ext>
            </a:extLst>
          </p:cNvPr>
          <p:cNvSpPr/>
          <p:nvPr/>
        </p:nvSpPr>
        <p:spPr>
          <a:xfrm>
            <a:off x="1157288" y="1285875"/>
            <a:ext cx="2686051" cy="257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456C0-AF9A-4594-BF16-4AC69128B650}"/>
              </a:ext>
            </a:extLst>
          </p:cNvPr>
          <p:cNvSpPr/>
          <p:nvPr/>
        </p:nvSpPr>
        <p:spPr>
          <a:xfrm>
            <a:off x="1607344" y="4357687"/>
            <a:ext cx="1452488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Year –  late 90s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0C691-604A-4C9E-B15B-456790E227CD}"/>
              </a:ext>
            </a:extLst>
          </p:cNvPr>
          <p:cNvSpPr/>
          <p:nvPr/>
        </p:nvSpPr>
        <p:spPr>
          <a:xfrm>
            <a:off x="1853803" y="3870722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8D7E4-92F3-4D2A-B057-8D772CAA2225}"/>
              </a:ext>
            </a:extLst>
          </p:cNvPr>
          <p:cNvSpPr/>
          <p:nvPr/>
        </p:nvSpPr>
        <p:spPr>
          <a:xfrm>
            <a:off x="1464468" y="1491630"/>
            <a:ext cx="878681" cy="800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Apache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1FD04-5EFB-44AA-A3D3-F076251FAA3F}"/>
              </a:ext>
            </a:extLst>
          </p:cNvPr>
          <p:cNvSpPr/>
          <p:nvPr/>
        </p:nvSpPr>
        <p:spPr>
          <a:xfrm>
            <a:off x="2728913" y="1444823"/>
            <a:ext cx="878681" cy="800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F9870E-5394-457D-9646-ADCEF8036D5F}"/>
              </a:ext>
            </a:extLst>
          </p:cNvPr>
          <p:cNvSpPr/>
          <p:nvPr/>
        </p:nvSpPr>
        <p:spPr>
          <a:xfrm>
            <a:off x="4678139" y="1268412"/>
            <a:ext cx="2686051" cy="257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EA37F-86CA-4D71-9530-16318AEE207F}"/>
              </a:ext>
            </a:extLst>
          </p:cNvPr>
          <p:cNvSpPr/>
          <p:nvPr/>
        </p:nvSpPr>
        <p:spPr>
          <a:xfrm>
            <a:off x="5093494" y="1664493"/>
            <a:ext cx="878681" cy="8001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88A49-465A-4A74-B63E-460BE1DF7315}"/>
              </a:ext>
            </a:extLst>
          </p:cNvPr>
          <p:cNvSpPr/>
          <p:nvPr/>
        </p:nvSpPr>
        <p:spPr>
          <a:xfrm>
            <a:off x="1157288" y="2801236"/>
            <a:ext cx="2686051" cy="5417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RHEL OS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F5A9D-BE94-4033-9C94-D6B5231CDDEB}"/>
              </a:ext>
            </a:extLst>
          </p:cNvPr>
          <p:cNvSpPr/>
          <p:nvPr/>
        </p:nvSpPr>
        <p:spPr>
          <a:xfrm>
            <a:off x="1163067" y="3338959"/>
            <a:ext cx="2686051" cy="541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Hardware             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BA43BE-9964-4C41-8C2F-34298B50A7F2}"/>
              </a:ext>
            </a:extLst>
          </p:cNvPr>
          <p:cNvSpPr/>
          <p:nvPr/>
        </p:nvSpPr>
        <p:spPr>
          <a:xfrm>
            <a:off x="2789293" y="3349228"/>
            <a:ext cx="1293019" cy="5417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   CPU  - 5  cores</a:t>
            </a:r>
          </a:p>
          <a:p>
            <a:pPr algn="ctr"/>
            <a:r>
              <a:rPr lang="en-US" sz="788" dirty="0"/>
              <a:t>RAM  - 16 GB</a:t>
            </a:r>
          </a:p>
          <a:p>
            <a:pPr algn="ctr"/>
            <a:r>
              <a:rPr lang="en-US" sz="788" dirty="0"/>
              <a:t>Storage - 50 GB</a:t>
            </a:r>
          </a:p>
          <a:p>
            <a:pPr algn="ctr"/>
            <a:r>
              <a:rPr lang="en-US" sz="788" dirty="0"/>
              <a:t>NIC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BF52C7-3E2A-416E-861C-A49C93C3173B}"/>
              </a:ext>
            </a:extLst>
          </p:cNvPr>
          <p:cNvSpPr/>
          <p:nvPr/>
        </p:nvSpPr>
        <p:spPr>
          <a:xfrm>
            <a:off x="6193633" y="3978473"/>
            <a:ext cx="970656" cy="2363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61F858-C6B5-4430-832C-B41A6C9E2A77}"/>
              </a:ext>
            </a:extLst>
          </p:cNvPr>
          <p:cNvSpPr/>
          <p:nvPr/>
        </p:nvSpPr>
        <p:spPr>
          <a:xfrm>
            <a:off x="1257298" y="2360416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CPU –  1 core</a:t>
            </a:r>
          </a:p>
          <a:p>
            <a:pPr algn="ctr"/>
            <a:r>
              <a:rPr lang="en-US" sz="788" dirty="0"/>
              <a:t>RAM – 4 GB</a:t>
            </a:r>
          </a:p>
          <a:p>
            <a:pPr algn="ctr"/>
            <a:r>
              <a:rPr lang="en-US" sz="788" dirty="0"/>
              <a:t>Storage – 10 GB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FA1C30-3D2B-49ED-9BFD-3823DC61A0C8}"/>
              </a:ext>
            </a:extLst>
          </p:cNvPr>
          <p:cNvSpPr/>
          <p:nvPr/>
        </p:nvSpPr>
        <p:spPr>
          <a:xfrm>
            <a:off x="2471738" y="2360416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CPU – 1 core</a:t>
            </a:r>
          </a:p>
          <a:p>
            <a:pPr algn="ctr"/>
            <a:r>
              <a:rPr lang="en-US" sz="788" dirty="0"/>
              <a:t>RAM – 8 GB</a:t>
            </a:r>
          </a:p>
          <a:p>
            <a:pPr algn="ctr"/>
            <a:r>
              <a:rPr lang="en-US" sz="788" dirty="0"/>
              <a:t>Storage – 30 GB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CA7018-604A-4CB7-9CCC-6482C722FDDA}"/>
              </a:ext>
            </a:extLst>
          </p:cNvPr>
          <p:cNvSpPr/>
          <p:nvPr/>
        </p:nvSpPr>
        <p:spPr>
          <a:xfrm>
            <a:off x="4678139" y="3299167"/>
            <a:ext cx="2686051" cy="541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Hardware                  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B7E5A-B99F-4500-B962-C7C74284D420}"/>
              </a:ext>
            </a:extLst>
          </p:cNvPr>
          <p:cNvSpPr/>
          <p:nvPr/>
        </p:nvSpPr>
        <p:spPr>
          <a:xfrm>
            <a:off x="6228184" y="3414915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CPU – 4 core</a:t>
            </a:r>
          </a:p>
          <a:p>
            <a:pPr algn="ctr"/>
            <a:r>
              <a:rPr lang="en-US" sz="788" dirty="0"/>
              <a:t>RAM – 16 GB</a:t>
            </a:r>
          </a:p>
          <a:p>
            <a:pPr algn="ctr"/>
            <a:r>
              <a:rPr lang="en-US" sz="788" dirty="0"/>
              <a:t>Storage – 50 GB</a:t>
            </a:r>
          </a:p>
          <a:p>
            <a:pPr algn="ctr"/>
            <a:r>
              <a:rPr lang="en-US" sz="788" dirty="0"/>
              <a:t>4 NIC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71583C-E94C-4253-8061-7998A287C41F}"/>
              </a:ext>
            </a:extLst>
          </p:cNvPr>
          <p:cNvSpPr/>
          <p:nvPr/>
        </p:nvSpPr>
        <p:spPr>
          <a:xfrm>
            <a:off x="4685363" y="2767719"/>
            <a:ext cx="2686051" cy="5417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Windows 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68661B-DFB8-43E2-B558-C93C94222CC4}"/>
              </a:ext>
            </a:extLst>
          </p:cNvPr>
          <p:cNvSpPr/>
          <p:nvPr/>
        </p:nvSpPr>
        <p:spPr>
          <a:xfrm>
            <a:off x="7258445" y="1406866"/>
            <a:ext cx="2149052" cy="492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× </a:t>
            </a:r>
            <a:r>
              <a:rPr lang="en-US" sz="1100" dirty="0">
                <a:solidFill>
                  <a:srgbClr val="C00000"/>
                </a:solidFill>
              </a:rPr>
              <a:t>Over- provisioning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E0800-2A17-43B7-B5F5-C12D222517E3}"/>
              </a:ext>
            </a:extLst>
          </p:cNvPr>
          <p:cNvSpPr/>
          <p:nvPr/>
        </p:nvSpPr>
        <p:spPr>
          <a:xfrm>
            <a:off x="4154091" y="4021197"/>
            <a:ext cx="907600" cy="205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OOM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BB5CAE-7475-40DA-AF39-C2449017D105}"/>
              </a:ext>
            </a:extLst>
          </p:cNvPr>
          <p:cNvSpPr/>
          <p:nvPr/>
        </p:nvSpPr>
        <p:spPr>
          <a:xfrm>
            <a:off x="1253726" y="2360416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CPU –  3 core</a:t>
            </a:r>
          </a:p>
          <a:p>
            <a:pPr algn="ctr"/>
            <a:r>
              <a:rPr lang="en-US" sz="788" dirty="0">
                <a:highlight>
                  <a:srgbClr val="FFFF00"/>
                </a:highlight>
              </a:rPr>
              <a:t>RAM – 8 GB</a:t>
            </a:r>
          </a:p>
          <a:p>
            <a:pPr algn="ctr"/>
            <a:r>
              <a:rPr lang="en-US" sz="788" dirty="0"/>
              <a:t>Storage – 10 GB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C14DF6-9045-4575-A656-F2B1532C7E72}"/>
              </a:ext>
            </a:extLst>
          </p:cNvPr>
          <p:cNvSpPr/>
          <p:nvPr/>
        </p:nvSpPr>
        <p:spPr>
          <a:xfrm>
            <a:off x="1860126" y="2174557"/>
            <a:ext cx="1254481" cy="938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A555BB-198D-4311-8BDA-BFCE056F3B25}"/>
              </a:ext>
            </a:extLst>
          </p:cNvPr>
          <p:cNvSpPr/>
          <p:nvPr/>
        </p:nvSpPr>
        <p:spPr>
          <a:xfrm>
            <a:off x="7504541" y="2729902"/>
            <a:ext cx="1441027" cy="308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×  </a:t>
            </a:r>
            <a:r>
              <a:rPr lang="en-US" sz="1100" dirty="0">
                <a:solidFill>
                  <a:srgbClr val="C00000"/>
                </a:solidFill>
              </a:rPr>
              <a:t>Tight  coupling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173A0-7B76-4365-B2A2-9F614741118F}"/>
              </a:ext>
            </a:extLst>
          </p:cNvPr>
          <p:cNvSpPr/>
          <p:nvPr/>
        </p:nvSpPr>
        <p:spPr>
          <a:xfrm>
            <a:off x="7470073" y="1874094"/>
            <a:ext cx="1824317" cy="459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× </a:t>
            </a:r>
            <a:r>
              <a:rPr lang="en-US" sz="1100" dirty="0">
                <a:solidFill>
                  <a:srgbClr val="C00000"/>
                </a:solidFill>
              </a:rPr>
              <a:t>lack of App Isolation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A37453-2B6E-4E85-A1EF-1C5875DEDABA}"/>
              </a:ext>
            </a:extLst>
          </p:cNvPr>
          <p:cNvSpPr/>
          <p:nvPr/>
        </p:nvSpPr>
        <p:spPr>
          <a:xfrm>
            <a:off x="7236773" y="2357690"/>
            <a:ext cx="1441027" cy="300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× </a:t>
            </a:r>
            <a:r>
              <a:rPr lang="en-US" sz="1100" dirty="0">
                <a:solidFill>
                  <a:srgbClr val="C00000"/>
                </a:solidFill>
              </a:rPr>
              <a:t>Scaling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0FFA7-5BEE-4B23-94DF-7D7840EFD797}"/>
              </a:ext>
            </a:extLst>
          </p:cNvPr>
          <p:cNvSpPr/>
          <p:nvPr/>
        </p:nvSpPr>
        <p:spPr>
          <a:xfrm>
            <a:off x="2856652" y="3435955"/>
            <a:ext cx="1133128" cy="2278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dirty="0">
                <a:solidFill>
                  <a:srgbClr val="FF0000"/>
                </a:solidFill>
              </a:rPr>
              <a:t>RAM – 16 GB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CEA632-8FC0-4F8D-B8A9-EA9E0FBCC182}"/>
              </a:ext>
            </a:extLst>
          </p:cNvPr>
          <p:cNvSpPr/>
          <p:nvPr/>
        </p:nvSpPr>
        <p:spPr>
          <a:xfrm>
            <a:off x="2856652" y="2980764"/>
            <a:ext cx="835477" cy="205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Linux kernel</a:t>
            </a:r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1D6D25-C1BD-42FD-A867-7B2B63DD5FE1}"/>
              </a:ext>
            </a:extLst>
          </p:cNvPr>
          <p:cNvSpPr/>
          <p:nvPr/>
        </p:nvSpPr>
        <p:spPr>
          <a:xfrm>
            <a:off x="3607594" y="4304759"/>
            <a:ext cx="907600" cy="205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69D33-DF12-4069-B811-3FD7CB59290F}"/>
              </a:ext>
            </a:extLst>
          </p:cNvPr>
          <p:cNvSpPr/>
          <p:nvPr/>
        </p:nvSpPr>
        <p:spPr>
          <a:xfrm>
            <a:off x="2856652" y="3449051"/>
            <a:ext cx="1133128" cy="2278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dirty="0">
                <a:solidFill>
                  <a:srgbClr val="00B050"/>
                </a:solidFill>
                <a:highlight>
                  <a:srgbClr val="E0FFC1"/>
                </a:highlight>
              </a:rPr>
              <a:t>RAM – 32  GB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F607E2-11A9-4B4B-889A-8903EB8AF5E2}"/>
              </a:ext>
            </a:extLst>
          </p:cNvPr>
          <p:cNvSpPr/>
          <p:nvPr/>
        </p:nvSpPr>
        <p:spPr>
          <a:xfrm>
            <a:off x="3168252" y="4210513"/>
            <a:ext cx="1045019" cy="19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Vertical Scaling (Scale Out)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14CA73-E097-41AD-A248-E85540429D19}"/>
              </a:ext>
            </a:extLst>
          </p:cNvPr>
          <p:cNvSpPr/>
          <p:nvPr/>
        </p:nvSpPr>
        <p:spPr>
          <a:xfrm>
            <a:off x="0" y="3275700"/>
            <a:ext cx="907600" cy="205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    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FEB3174-43CD-43CB-A9DD-F8B84C4502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57669" y="3777698"/>
            <a:ext cx="538070" cy="113410"/>
          </a:xfrm>
          <a:prstGeom prst="curvedConnector3">
            <a:avLst>
              <a:gd name="adj1" fmla="val 63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E192400-7149-4EB9-8432-BE71F550D99D}"/>
              </a:ext>
            </a:extLst>
          </p:cNvPr>
          <p:cNvSpPr/>
          <p:nvPr/>
        </p:nvSpPr>
        <p:spPr>
          <a:xfrm>
            <a:off x="6579564" y="2906812"/>
            <a:ext cx="835477" cy="205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(Windows kernel)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2B94D3-8403-4444-B98F-5DBB52748A37}"/>
              </a:ext>
            </a:extLst>
          </p:cNvPr>
          <p:cNvSpPr/>
          <p:nvPr/>
        </p:nvSpPr>
        <p:spPr>
          <a:xfrm>
            <a:off x="4196502" y="4336677"/>
            <a:ext cx="1311602" cy="2447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After 15 days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0C2D73-2E00-4DC1-A958-CCD8E05FBD49}"/>
              </a:ext>
            </a:extLst>
          </p:cNvPr>
          <p:cNvSpPr/>
          <p:nvPr/>
        </p:nvSpPr>
        <p:spPr>
          <a:xfrm>
            <a:off x="7504541" y="906825"/>
            <a:ext cx="1234163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   </a:t>
            </a:r>
            <a:endParaRPr 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7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/>
      <p:bldP spid="17" grpId="0"/>
      <p:bldP spid="20" grpId="0"/>
      <p:bldP spid="21" grpId="0"/>
      <p:bldP spid="22" grpId="0" animBg="1"/>
      <p:bldP spid="23" grpId="0"/>
      <p:bldP spid="24" grpId="0" animBg="1"/>
      <p:bldP spid="25" grpId="0"/>
      <p:bldP spid="27" grpId="0"/>
      <p:bldP spid="28" grpId="0"/>
      <p:bldP spid="31" grpId="0"/>
      <p:bldP spid="33" grpId="0"/>
      <p:bldP spid="34" grpId="0"/>
      <p:bldP spid="35" grpId="0"/>
      <p:bldP spid="37" grpId="0"/>
      <p:bldP spid="29" grpId="0"/>
      <p:bldP spid="30" grpId="0"/>
      <p:bldP spid="32" grpId="0"/>
      <p:bldP spid="39" grpId="0"/>
      <p:bldP spid="40" grpId="0"/>
      <p:bldP spid="42" grpId="0"/>
      <p:bldP spid="36" grpId="0"/>
      <p:bldP spid="3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Docker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an image on the host using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dirty="0"/>
              <a:t>$ docker build -t repo/</a:t>
            </a:r>
            <a:r>
              <a:rPr lang="en-US" sz="2000" dirty="0" err="1"/>
              <a:t>myapp</a:t>
            </a:r>
            <a:r>
              <a:rPr lang="en-US" sz="2000" dirty="0"/>
              <a:t> .</a:t>
            </a:r>
          </a:p>
          <a:p>
            <a:pPr marL="0" indent="0">
              <a:buNone/>
            </a:pPr>
            <a:r>
              <a:rPr lang="en-US" sz="2000" dirty="0"/>
              <a:t>$ docker build -t repo/</a:t>
            </a:r>
            <a:r>
              <a:rPr lang="en-US" sz="2000" dirty="0" err="1"/>
              <a:t>myapp</a:t>
            </a:r>
            <a:r>
              <a:rPr lang="en-US" sz="2000" dirty="0"/>
              <a:t> -f /path/to/a/</a:t>
            </a:r>
            <a:r>
              <a:rPr lang="en-US" sz="2000" dirty="0" err="1"/>
              <a:t>Dockerfile</a:t>
            </a:r>
            <a:r>
              <a:rPr lang="en-US" sz="20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0482155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6:</a:t>
            </a:r>
          </a:p>
          <a:p>
            <a:pPr lvl="1"/>
            <a:r>
              <a:rPr lang="en-US" dirty="0">
                <a:latin typeface="Cambria" pitchFamily="18" charset="0"/>
              </a:rPr>
              <a:t>Building a custom </a:t>
            </a:r>
            <a:r>
              <a:rPr lang="en-US" dirty="0" err="1">
                <a:latin typeface="Cambria" pitchFamily="18" charset="0"/>
              </a:rPr>
              <a:t>Dockerfile</a:t>
            </a:r>
            <a:r>
              <a:rPr lang="en-US" dirty="0">
                <a:latin typeface="Cambria" pitchFamily="18" charset="0"/>
              </a:rPr>
              <a:t> for a web application  </a:t>
            </a: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74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Tries to solve the problem of multi-container applications</a:t>
            </a:r>
          </a:p>
          <a:p>
            <a:endParaRPr lang="en-US" dirty="0"/>
          </a:p>
          <a:p>
            <a:r>
              <a:rPr lang="en-US" dirty="0"/>
              <a:t>Can do the following:</a:t>
            </a:r>
          </a:p>
          <a:p>
            <a:pPr lvl="1"/>
            <a:r>
              <a:rPr lang="en-US" dirty="0"/>
              <a:t>Build/Pull image from repo</a:t>
            </a:r>
          </a:p>
          <a:p>
            <a:pPr lvl="1"/>
            <a:r>
              <a:rPr lang="en-US" dirty="0"/>
              <a:t>Define multiple services with inter-dependencies </a:t>
            </a:r>
          </a:p>
          <a:p>
            <a:pPr lvl="1"/>
            <a:r>
              <a:rPr lang="en-US" dirty="0"/>
              <a:t>Life cycle commands at the entire app level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733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File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Written in a .yml file</a:t>
            </a:r>
          </a:p>
          <a:p>
            <a:r>
              <a:rPr lang="en-US" dirty="0"/>
              <a:t>Latest version 3.7</a:t>
            </a:r>
          </a:p>
          <a:p>
            <a:r>
              <a:rPr lang="en-US" dirty="0"/>
              <a:t>Declare all services under ‘services’ key</a:t>
            </a:r>
          </a:p>
          <a:p>
            <a:r>
              <a:rPr lang="en-US" dirty="0"/>
              <a:t>High level components:</a:t>
            </a:r>
          </a:p>
          <a:p>
            <a:pPr lvl="1"/>
            <a:r>
              <a:rPr lang="en-US" sz="2400" dirty="0"/>
              <a:t>services</a:t>
            </a:r>
          </a:p>
          <a:p>
            <a:pPr lvl="1"/>
            <a:r>
              <a:rPr lang="en-US" sz="2400" dirty="0"/>
              <a:t>volumes</a:t>
            </a:r>
          </a:p>
          <a:p>
            <a:pPr lvl="1"/>
            <a:r>
              <a:rPr lang="en-US" sz="2400" dirty="0"/>
              <a:t>networks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604626" y="1086758"/>
            <a:ext cx="3236168" cy="339447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version: ‘3' 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services: 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 web: build: . 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 </a:t>
            </a:r>
            <a:r>
              <a:rPr lang="en-US" sz="1900" dirty="0" err="1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depends_on</a:t>
            </a:r>
            <a:r>
              <a:rPr lang="en-US" sz="19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: 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   - db 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   - redis 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redis: 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  image: redis 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db: 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rPr>
              <a:t>  image: postgres</a:t>
            </a:r>
            <a:endParaRPr lang="en-US" sz="2400" dirty="0">
              <a:solidFill>
                <a:srgbClr val="404040"/>
              </a:solidFill>
              <a:latin typeface="Gotham HTF Book" charset="0"/>
              <a:ea typeface="Gotham HTF Book" charset="0"/>
              <a:cs typeface="Gotham HTF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781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Dockerfile</a:t>
            </a:r>
            <a:r>
              <a:rPr lang="en-US" dirty="0"/>
              <a:t> and </a:t>
            </a:r>
            <a:r>
              <a:rPr lang="en-US" dirty="0" err="1"/>
              <a:t>depends_on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2669" y="1036448"/>
            <a:ext cx="4193308" cy="3545164"/>
          </a:xfrm>
        </p:spPr>
        <p:txBody>
          <a:bodyPr/>
          <a:lstStyle/>
          <a:p>
            <a:r>
              <a:rPr lang="en-US" dirty="0"/>
              <a:t>Compose can pull images from Docker Hub or will use a </a:t>
            </a:r>
            <a:r>
              <a:rPr lang="en-US" dirty="0" err="1"/>
              <a:t>Dockerfile</a:t>
            </a:r>
            <a:r>
              <a:rPr lang="en-US" dirty="0"/>
              <a:t> to build custom images</a:t>
            </a:r>
          </a:p>
          <a:p>
            <a:endParaRPr lang="en-US" dirty="0"/>
          </a:p>
          <a:p>
            <a:r>
              <a:rPr lang="en-US" dirty="0"/>
              <a:t>Express dependencies between services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722813" y="947738"/>
            <a:ext cx="4421187" cy="364648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build: </a:t>
            </a:r>
          </a:p>
          <a:p>
            <a:pPr marL="0" indent="0">
              <a:buNone/>
            </a:pPr>
            <a:r>
              <a:rPr lang="en-US" sz="2000" dirty="0"/>
              <a:t>  context: . 	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dockerfile</a:t>
            </a:r>
            <a:r>
              <a:rPr lang="en-US" sz="2000" dirty="0"/>
              <a:t>: </a:t>
            </a:r>
            <a:r>
              <a:rPr lang="en-US" sz="2000" dirty="0" err="1"/>
              <a:t>Dockerfile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--------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services: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 web: build: 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depends_on</a:t>
            </a:r>
            <a:r>
              <a:rPr lang="en-US" sz="2000" dirty="0">
                <a:solidFill>
                  <a:srgbClr val="40404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   - </a:t>
            </a:r>
            <a:r>
              <a:rPr lang="en-US" sz="2000" dirty="0" err="1">
                <a:solidFill>
                  <a:srgbClr val="404040"/>
                </a:solidFill>
              </a:rPr>
              <a:t>db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   - </a:t>
            </a:r>
            <a:r>
              <a:rPr lang="en-US" sz="2000" dirty="0" err="1">
                <a:solidFill>
                  <a:srgbClr val="404040"/>
                </a:solidFill>
              </a:rPr>
              <a:t>redis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23563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Compose has commands for managing the whole lifecycle of your application:</a:t>
            </a:r>
          </a:p>
          <a:p>
            <a:r>
              <a:rPr lang="en-US" dirty="0"/>
              <a:t>Start, stop and rebuild services</a:t>
            </a:r>
          </a:p>
          <a:p>
            <a:r>
              <a:rPr lang="en-US" dirty="0"/>
              <a:t>View the status of running services</a:t>
            </a:r>
          </a:p>
          <a:p>
            <a:r>
              <a:rPr lang="en-US" dirty="0"/>
              <a:t>Stream the log output of running services</a:t>
            </a:r>
          </a:p>
          <a:p>
            <a:r>
              <a:rPr lang="en-US" dirty="0"/>
              <a:t>Run a one-off command on a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30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docker-compose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docker-compose up </a:t>
            </a:r>
          </a:p>
          <a:p>
            <a:r>
              <a:rPr lang="en-US" dirty="0"/>
              <a:t>docker-compose start</a:t>
            </a:r>
          </a:p>
          <a:p>
            <a:r>
              <a:rPr lang="en-US" dirty="0"/>
              <a:t>docker-compose logs –f </a:t>
            </a:r>
          </a:p>
          <a:p>
            <a:r>
              <a:rPr lang="en-US" dirty="0"/>
              <a:t>docker-compose restart </a:t>
            </a:r>
          </a:p>
          <a:p>
            <a:r>
              <a:rPr lang="en-US" dirty="0"/>
              <a:t>docker-compose stop</a:t>
            </a:r>
          </a:p>
          <a:p>
            <a:r>
              <a:rPr lang="en-US" dirty="0"/>
              <a:t>docker-compose down</a:t>
            </a:r>
          </a:p>
        </p:txBody>
      </p:sp>
    </p:spTree>
    <p:extLst>
      <p:ext uri="{BB962C8B-B14F-4D97-AF65-F5344CB8AC3E}">
        <p14:creationId xmlns:p14="http://schemas.microsoft.com/office/powerpoint/2010/main" val="2684072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Environments</a:t>
            </a:r>
          </a:p>
          <a:p>
            <a:pPr lvl="1"/>
            <a:r>
              <a:rPr lang="en-US" dirty="0"/>
              <a:t>Easy for developers to work multi-component environments</a:t>
            </a:r>
          </a:p>
          <a:p>
            <a:r>
              <a:rPr lang="en-US" dirty="0"/>
              <a:t>Testing Environments</a:t>
            </a:r>
          </a:p>
          <a:p>
            <a:pPr lvl="1"/>
            <a:r>
              <a:rPr lang="en-US" dirty="0"/>
              <a:t>Entire application stack can be started/terminated by just one command. </a:t>
            </a:r>
          </a:p>
          <a:p>
            <a:pPr lvl="1"/>
            <a:r>
              <a:rPr lang="en-US" dirty="0"/>
              <a:t>Makes it easy to run your tests against complete stack</a:t>
            </a:r>
          </a:p>
          <a:p>
            <a:r>
              <a:rPr lang="en-US" dirty="0"/>
              <a:t>Deploy to remote hosts with Docker Engine &amp; Docker Swarm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61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994E-9A93-4A02-BB13-818EC7B5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43BB1-2208-9D40-94FB-AD0AAA6B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7:</a:t>
            </a:r>
          </a:p>
          <a:p>
            <a:pPr lvl="1"/>
            <a:r>
              <a:rPr lang="en-US" dirty="0"/>
              <a:t>Docker Compose Lab</a:t>
            </a:r>
          </a:p>
        </p:txBody>
      </p:sp>
    </p:spTree>
    <p:extLst>
      <p:ext uri="{BB962C8B-B14F-4D97-AF65-F5344CB8AC3E}">
        <p14:creationId xmlns:p14="http://schemas.microsoft.com/office/powerpoint/2010/main" val="218719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B9F3CA4-BAEA-4811-B7C8-9E58E5FD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8154D-CE6A-403D-9A90-7FC5F8C14157}"/>
              </a:ext>
            </a:extLst>
          </p:cNvPr>
          <p:cNvSpPr/>
          <p:nvPr/>
        </p:nvSpPr>
        <p:spPr>
          <a:xfrm>
            <a:off x="1157288" y="1285875"/>
            <a:ext cx="2686051" cy="257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456C0-AF9A-4594-BF16-4AC69128B650}"/>
              </a:ext>
            </a:extLst>
          </p:cNvPr>
          <p:cNvSpPr/>
          <p:nvPr/>
        </p:nvSpPr>
        <p:spPr>
          <a:xfrm>
            <a:off x="1607344" y="4357687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Year – 2002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0C691-604A-4C9E-B15B-456790E227CD}"/>
              </a:ext>
            </a:extLst>
          </p:cNvPr>
          <p:cNvSpPr/>
          <p:nvPr/>
        </p:nvSpPr>
        <p:spPr>
          <a:xfrm>
            <a:off x="1853800" y="3890964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88A49-465A-4A74-B63E-460BE1DF7315}"/>
              </a:ext>
            </a:extLst>
          </p:cNvPr>
          <p:cNvSpPr/>
          <p:nvPr/>
        </p:nvSpPr>
        <p:spPr>
          <a:xfrm>
            <a:off x="1192376" y="3034309"/>
            <a:ext cx="2686051" cy="344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Operating System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F5A9D-BE94-4033-9C94-D6B5231CDDEB}"/>
              </a:ext>
            </a:extLst>
          </p:cNvPr>
          <p:cNvSpPr/>
          <p:nvPr/>
        </p:nvSpPr>
        <p:spPr>
          <a:xfrm>
            <a:off x="1157286" y="3349229"/>
            <a:ext cx="2686051" cy="541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Hardware             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BA43BE-9964-4C41-8C2F-34298B50A7F2}"/>
              </a:ext>
            </a:extLst>
          </p:cNvPr>
          <p:cNvSpPr/>
          <p:nvPr/>
        </p:nvSpPr>
        <p:spPr>
          <a:xfrm>
            <a:off x="2728913" y="3444479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CPU – 4 core</a:t>
            </a:r>
          </a:p>
          <a:p>
            <a:pPr algn="ctr"/>
            <a:r>
              <a:rPr lang="en-US" sz="788" dirty="0"/>
              <a:t>RAM – 16 GB</a:t>
            </a:r>
          </a:p>
          <a:p>
            <a:pPr algn="ctr"/>
            <a:r>
              <a:rPr lang="en-US" sz="788" dirty="0"/>
              <a:t>Storage – 50 GB</a:t>
            </a:r>
          </a:p>
          <a:p>
            <a:pPr algn="ctr"/>
            <a:r>
              <a:rPr lang="en-US" sz="788" dirty="0"/>
              <a:t>4 NIC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61F858-C6B5-4430-832C-B41A6C9E2A77}"/>
              </a:ext>
            </a:extLst>
          </p:cNvPr>
          <p:cNvSpPr/>
          <p:nvPr/>
        </p:nvSpPr>
        <p:spPr>
          <a:xfrm>
            <a:off x="105369" y="1905001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CPU –  2 core</a:t>
            </a:r>
          </a:p>
          <a:p>
            <a:pPr algn="ctr"/>
            <a:r>
              <a:rPr lang="en-US" sz="788" dirty="0"/>
              <a:t>RAM – 4 GB</a:t>
            </a:r>
          </a:p>
          <a:p>
            <a:pPr algn="ctr"/>
            <a:r>
              <a:rPr lang="en-US" sz="788" dirty="0"/>
              <a:t>Storage – 10 GB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68661B-DFB8-43E2-B558-C93C94222CC4}"/>
              </a:ext>
            </a:extLst>
          </p:cNvPr>
          <p:cNvSpPr/>
          <p:nvPr/>
        </p:nvSpPr>
        <p:spPr>
          <a:xfrm>
            <a:off x="3561159" y="4074321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VMWare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26C0AA-3CB2-475B-91C1-AE034DE11F0A}"/>
              </a:ext>
            </a:extLst>
          </p:cNvPr>
          <p:cNvSpPr/>
          <p:nvPr/>
        </p:nvSpPr>
        <p:spPr>
          <a:xfrm>
            <a:off x="267889" y="4239817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E0800-2A17-43B7-B5F5-C12D222517E3}"/>
              </a:ext>
            </a:extLst>
          </p:cNvPr>
          <p:cNvSpPr/>
          <p:nvPr/>
        </p:nvSpPr>
        <p:spPr>
          <a:xfrm>
            <a:off x="5775721" y="4064199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B8ECE1-00BE-4C41-85DC-130755723CE8}"/>
              </a:ext>
            </a:extLst>
          </p:cNvPr>
          <p:cNvSpPr/>
          <p:nvPr/>
        </p:nvSpPr>
        <p:spPr>
          <a:xfrm>
            <a:off x="1157285" y="2681288"/>
            <a:ext cx="2686051" cy="3440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Hypervisor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0E1E8F-7B6A-4395-B492-61E016638C3A}"/>
              </a:ext>
            </a:extLst>
          </p:cNvPr>
          <p:cNvSpPr/>
          <p:nvPr/>
        </p:nvSpPr>
        <p:spPr>
          <a:xfrm>
            <a:off x="1198588" y="1390054"/>
            <a:ext cx="761703" cy="1169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VM 1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3D49F0-2E8E-46CD-8BB1-FF2FDF65E4B5}"/>
              </a:ext>
            </a:extLst>
          </p:cNvPr>
          <p:cNvSpPr/>
          <p:nvPr/>
        </p:nvSpPr>
        <p:spPr>
          <a:xfrm>
            <a:off x="2077491" y="1380229"/>
            <a:ext cx="796087" cy="1169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VM 2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8D7E4-92F3-4D2A-B057-8D772CAA2225}"/>
              </a:ext>
            </a:extLst>
          </p:cNvPr>
          <p:cNvSpPr/>
          <p:nvPr/>
        </p:nvSpPr>
        <p:spPr>
          <a:xfrm>
            <a:off x="1246587" y="1593797"/>
            <a:ext cx="669730" cy="279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1FD04-5EFB-44AA-A3D3-F076251FAA3F}"/>
              </a:ext>
            </a:extLst>
          </p:cNvPr>
          <p:cNvSpPr/>
          <p:nvPr/>
        </p:nvSpPr>
        <p:spPr>
          <a:xfrm>
            <a:off x="2125035" y="1420416"/>
            <a:ext cx="629543" cy="185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FA1C30-3D2B-49ED-9BFD-3823DC61A0C8}"/>
              </a:ext>
            </a:extLst>
          </p:cNvPr>
          <p:cNvSpPr/>
          <p:nvPr/>
        </p:nvSpPr>
        <p:spPr>
          <a:xfrm>
            <a:off x="1829025" y="1698871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CPU – 1 core</a:t>
            </a:r>
          </a:p>
          <a:p>
            <a:pPr algn="ctr"/>
            <a:r>
              <a:rPr lang="en-US" sz="788" dirty="0"/>
              <a:t>RAM – 8 GB</a:t>
            </a:r>
          </a:p>
          <a:p>
            <a:pPr algn="ctr"/>
            <a:r>
              <a:rPr lang="en-US" sz="788" dirty="0"/>
              <a:t>Storage – 30 GB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EECD0A-6B23-47CF-9274-46BFA16ADB3A}"/>
              </a:ext>
            </a:extLst>
          </p:cNvPr>
          <p:cNvSpPr/>
          <p:nvPr/>
        </p:nvSpPr>
        <p:spPr>
          <a:xfrm>
            <a:off x="6693694" y="3177183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245CE2-23F7-48E5-A50F-A0C30891E5D8}"/>
              </a:ext>
            </a:extLst>
          </p:cNvPr>
          <p:cNvSpPr/>
          <p:nvPr/>
        </p:nvSpPr>
        <p:spPr>
          <a:xfrm>
            <a:off x="2916207" y="1385290"/>
            <a:ext cx="796087" cy="1169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VM 3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8E1610-6882-41B4-9BB5-6EAC8F714520}"/>
              </a:ext>
            </a:extLst>
          </p:cNvPr>
          <p:cNvSpPr/>
          <p:nvPr/>
        </p:nvSpPr>
        <p:spPr>
          <a:xfrm>
            <a:off x="2711949" y="1712935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CPU – 1 core</a:t>
            </a:r>
          </a:p>
          <a:p>
            <a:pPr algn="ctr"/>
            <a:r>
              <a:rPr lang="en-US" sz="788" dirty="0"/>
              <a:t>RAM – 3 GB</a:t>
            </a:r>
          </a:p>
          <a:p>
            <a:pPr algn="ctr"/>
            <a:r>
              <a:rPr lang="en-US" sz="788" dirty="0"/>
              <a:t>Storage – 10 GB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B16873-344F-480E-99CC-F7F7C9D466CC}"/>
              </a:ext>
            </a:extLst>
          </p:cNvPr>
          <p:cNvSpPr/>
          <p:nvPr/>
        </p:nvSpPr>
        <p:spPr>
          <a:xfrm>
            <a:off x="3675459" y="4595814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After 30 days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EA37F-86CA-4D71-9530-16318AEE207F}"/>
              </a:ext>
            </a:extLst>
          </p:cNvPr>
          <p:cNvSpPr/>
          <p:nvPr/>
        </p:nvSpPr>
        <p:spPr>
          <a:xfrm>
            <a:off x="3044132" y="1464466"/>
            <a:ext cx="577749" cy="1833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B729AA-45B0-4F6A-9374-B4131B70017E}"/>
              </a:ext>
            </a:extLst>
          </p:cNvPr>
          <p:cNvSpPr/>
          <p:nvPr/>
        </p:nvSpPr>
        <p:spPr>
          <a:xfrm>
            <a:off x="1198588" y="2344937"/>
            <a:ext cx="761702" cy="2125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RHEL (</a:t>
            </a:r>
            <a:r>
              <a:rPr lang="en-US" sz="750" b="1" dirty="0">
                <a:solidFill>
                  <a:schemeClr val="tx1"/>
                </a:solidFill>
              </a:rPr>
              <a:t>Guest OS)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601045-AC4C-4890-81FA-2828BFADE77A}"/>
              </a:ext>
            </a:extLst>
          </p:cNvPr>
          <p:cNvSpPr/>
          <p:nvPr/>
        </p:nvSpPr>
        <p:spPr>
          <a:xfrm>
            <a:off x="2071242" y="2356542"/>
            <a:ext cx="795408" cy="2062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RHEL (</a:t>
            </a:r>
            <a:r>
              <a:rPr lang="en-US" sz="750" b="1" dirty="0">
                <a:solidFill>
                  <a:schemeClr val="tx1"/>
                </a:solidFill>
              </a:rPr>
              <a:t>Guest OS)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23F608-6CF6-4A82-BE85-4086C7B82170}"/>
              </a:ext>
            </a:extLst>
          </p:cNvPr>
          <p:cNvSpPr/>
          <p:nvPr/>
        </p:nvSpPr>
        <p:spPr>
          <a:xfrm>
            <a:off x="2916208" y="2339875"/>
            <a:ext cx="796086" cy="216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Windows (Guest OS)</a:t>
            </a:r>
            <a:endParaRPr lang="en-US" sz="75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A649CC-8E39-44DA-84CD-8CF61DD2E429}"/>
              </a:ext>
            </a:extLst>
          </p:cNvPr>
          <p:cNvSpPr/>
          <p:nvPr/>
        </p:nvSpPr>
        <p:spPr>
          <a:xfrm>
            <a:off x="5347095" y="4299942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Spare Capacity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6B6870-3B47-46AB-A8BA-E7402D5BC736}"/>
              </a:ext>
            </a:extLst>
          </p:cNvPr>
          <p:cNvSpPr/>
          <p:nvPr/>
        </p:nvSpPr>
        <p:spPr>
          <a:xfrm>
            <a:off x="4800600" y="1250156"/>
            <a:ext cx="2686051" cy="257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98367B-A08F-408A-AD92-06F92844197C}"/>
              </a:ext>
            </a:extLst>
          </p:cNvPr>
          <p:cNvSpPr/>
          <p:nvPr/>
        </p:nvSpPr>
        <p:spPr>
          <a:xfrm>
            <a:off x="4800598" y="3293568"/>
            <a:ext cx="2686051" cy="541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Hardware                  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327F76-4101-4346-9B16-63C7ABD2FBF2}"/>
              </a:ext>
            </a:extLst>
          </p:cNvPr>
          <p:cNvSpPr/>
          <p:nvPr/>
        </p:nvSpPr>
        <p:spPr>
          <a:xfrm>
            <a:off x="4800595" y="2949478"/>
            <a:ext cx="2686051" cy="344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RHEL OS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1314AC-3EF4-4DFF-9504-9143681A0979}"/>
              </a:ext>
            </a:extLst>
          </p:cNvPr>
          <p:cNvSpPr/>
          <p:nvPr/>
        </p:nvSpPr>
        <p:spPr>
          <a:xfrm>
            <a:off x="4807736" y="2606578"/>
            <a:ext cx="2686051" cy="3440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Hypervisor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704B352-D5C3-47CC-9271-44962F52BD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8883" y="709179"/>
            <a:ext cx="468303" cy="1860732"/>
          </a:xfrm>
          <a:prstGeom prst="curvedConnector4">
            <a:avLst>
              <a:gd name="adj1" fmla="val -36611"/>
              <a:gd name="adj2" fmla="val 97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06EABA4-0083-403F-A683-6A6BBE29FB76}"/>
              </a:ext>
            </a:extLst>
          </p:cNvPr>
          <p:cNvSpPr/>
          <p:nvPr/>
        </p:nvSpPr>
        <p:spPr>
          <a:xfrm>
            <a:off x="3439716" y="979288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snapshot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88D384-A230-428D-BCEF-D427E3382E0E}"/>
              </a:ext>
            </a:extLst>
          </p:cNvPr>
          <p:cNvSpPr/>
          <p:nvPr/>
        </p:nvSpPr>
        <p:spPr>
          <a:xfrm>
            <a:off x="4011107" y="1873767"/>
            <a:ext cx="664588" cy="575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VM Image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7A7B55F7-2D76-4949-9C9D-B558924144F4}"/>
              </a:ext>
            </a:extLst>
          </p:cNvPr>
          <p:cNvCxnSpPr>
            <a:cxnSpLocks/>
          </p:cNvCxnSpPr>
          <p:nvPr/>
        </p:nvCxnSpPr>
        <p:spPr>
          <a:xfrm rot="10740000" flipH="1" flipV="1">
            <a:off x="1245001" y="2918754"/>
            <a:ext cx="526694" cy="908914"/>
          </a:xfrm>
          <a:prstGeom prst="curvedConnector4">
            <a:avLst>
              <a:gd name="adj1" fmla="val -34286"/>
              <a:gd name="adj2" fmla="val 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B8923A2-C58D-4489-A361-8AB4332EF8F9}"/>
              </a:ext>
            </a:extLst>
          </p:cNvPr>
          <p:cNvCxnSpPr>
            <a:cxnSpLocks/>
          </p:cNvCxnSpPr>
          <p:nvPr/>
        </p:nvCxnSpPr>
        <p:spPr>
          <a:xfrm flipV="1">
            <a:off x="4615752" y="1782812"/>
            <a:ext cx="517142" cy="404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AAAFA3B-47D7-4894-B096-93B0FD3314B9}"/>
              </a:ext>
            </a:extLst>
          </p:cNvPr>
          <p:cNvSpPr/>
          <p:nvPr/>
        </p:nvSpPr>
        <p:spPr>
          <a:xfrm>
            <a:off x="5134665" y="1348977"/>
            <a:ext cx="796087" cy="1169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VM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E896FC-3575-484A-9344-4CD46E9872B6}"/>
              </a:ext>
            </a:extLst>
          </p:cNvPr>
          <p:cNvSpPr/>
          <p:nvPr/>
        </p:nvSpPr>
        <p:spPr>
          <a:xfrm>
            <a:off x="5217936" y="1452467"/>
            <a:ext cx="629543" cy="185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503393-40A8-41F6-A80A-B0337E339CE6}"/>
              </a:ext>
            </a:extLst>
          </p:cNvPr>
          <p:cNvSpPr/>
          <p:nvPr/>
        </p:nvSpPr>
        <p:spPr>
          <a:xfrm>
            <a:off x="7396121" y="3041602"/>
            <a:ext cx="153590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ctr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0B050"/>
                </a:solidFill>
              </a:rPr>
              <a:t>Quicker Provisioning (Scaling)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116008-F101-4407-97D6-D1415C93B2FB}"/>
              </a:ext>
            </a:extLst>
          </p:cNvPr>
          <p:cNvSpPr/>
          <p:nvPr/>
        </p:nvSpPr>
        <p:spPr>
          <a:xfrm>
            <a:off x="7503280" y="2101898"/>
            <a:ext cx="1428750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ctr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0B050"/>
                </a:solidFill>
              </a:rPr>
              <a:t>Reduced Hardware Costs</a:t>
            </a: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90BF92F8-B121-42BB-A874-AFFF976104F8}"/>
              </a:ext>
            </a:extLst>
          </p:cNvPr>
          <p:cNvSpPr txBox="1">
            <a:spLocks/>
          </p:cNvSpPr>
          <p:nvPr/>
        </p:nvSpPr>
        <p:spPr>
          <a:xfrm>
            <a:off x="142553" y="141245"/>
            <a:ext cx="8701554" cy="4924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98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</a:lstStyle>
          <a:p>
            <a:endParaRPr lang="en-US" sz="3200" dirty="0">
              <a:latin typeface="Proxima Nova Rg" panose="020005060300000200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86D131-A427-44E3-8AD0-91D7E7A4CB7C}"/>
              </a:ext>
            </a:extLst>
          </p:cNvPr>
          <p:cNvSpPr/>
          <p:nvPr/>
        </p:nvSpPr>
        <p:spPr>
          <a:xfrm>
            <a:off x="7611556" y="2545807"/>
            <a:ext cx="1428750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ctr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0B050"/>
                </a:solidFill>
              </a:rPr>
              <a:t>Process/App</a:t>
            </a:r>
          </a:p>
          <a:p>
            <a:pPr algn="ctr"/>
            <a:r>
              <a:rPr lang="en-US" sz="1050" dirty="0">
                <a:solidFill>
                  <a:srgbClr val="00B050"/>
                </a:solidFill>
              </a:rPr>
              <a:t> Isolation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88111A-7B7A-4B44-AE98-F5589D81EEFB}"/>
              </a:ext>
            </a:extLst>
          </p:cNvPr>
          <p:cNvSpPr/>
          <p:nvPr/>
        </p:nvSpPr>
        <p:spPr>
          <a:xfrm>
            <a:off x="5422875" y="3799789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989D86-3BF6-4680-A7EB-1D3E8117E368}"/>
              </a:ext>
            </a:extLst>
          </p:cNvPr>
          <p:cNvSpPr/>
          <p:nvPr/>
        </p:nvSpPr>
        <p:spPr>
          <a:xfrm>
            <a:off x="2693575" y="2676514"/>
            <a:ext cx="1293019" cy="344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   (</a:t>
            </a:r>
            <a:r>
              <a:rPr lang="en-US" sz="1050" dirty="0" err="1"/>
              <a:t>Baremetal</a:t>
            </a:r>
            <a:r>
              <a:rPr lang="en-US" sz="1350" dirty="0"/>
              <a:t>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14C32DF-FEA0-4FEB-8C07-226E55AE6291}"/>
              </a:ext>
            </a:extLst>
          </p:cNvPr>
          <p:cNvSpPr/>
          <p:nvPr/>
        </p:nvSpPr>
        <p:spPr>
          <a:xfrm>
            <a:off x="5134665" y="2275093"/>
            <a:ext cx="795408" cy="273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RHEL (</a:t>
            </a:r>
            <a:r>
              <a:rPr lang="en-US" sz="750" b="1" dirty="0">
                <a:solidFill>
                  <a:schemeClr val="tx1"/>
                </a:solidFill>
              </a:rPr>
              <a:t>Guest OS)</a:t>
            </a:r>
          </a:p>
        </p:txBody>
      </p:sp>
    </p:spTree>
    <p:extLst>
      <p:ext uri="{BB962C8B-B14F-4D97-AF65-F5344CB8AC3E}">
        <p14:creationId xmlns:p14="http://schemas.microsoft.com/office/powerpoint/2010/main" val="4382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14" grpId="0" animBg="1"/>
      <p:bldP spid="15" grpId="0" animBg="1"/>
      <p:bldP spid="16" grpId="0"/>
      <p:bldP spid="20" grpId="0"/>
      <p:bldP spid="25" grpId="0"/>
      <p:bldP spid="26" grpId="0"/>
      <p:bldP spid="27" grpId="0"/>
      <p:bldP spid="29" grpId="0" animBg="1"/>
      <p:bldP spid="33" grpId="0" animBg="1"/>
      <p:bldP spid="34" grpId="0" animBg="1"/>
      <p:bldP spid="9" grpId="0" animBg="1"/>
      <p:bldP spid="10" grpId="0" animBg="1"/>
      <p:bldP spid="21" grpId="0"/>
      <p:bldP spid="35" grpId="0"/>
      <p:bldP spid="36" grpId="0" animBg="1"/>
      <p:bldP spid="37" grpId="0"/>
      <p:bldP spid="38" grpId="0"/>
      <p:bldP spid="12" grpId="0" animBg="1"/>
      <p:bldP spid="13" grpId="0" animBg="1"/>
      <p:bldP spid="39" grpId="0" animBg="1"/>
      <p:bldP spid="40" grpId="0" animBg="1"/>
      <p:bldP spid="42" grpId="0"/>
      <p:bldP spid="44" grpId="0" animBg="1"/>
      <p:bldP spid="46" grpId="0" animBg="1"/>
      <p:bldP spid="47" grpId="0" animBg="1"/>
      <p:bldP spid="48" grpId="0" animBg="1"/>
      <p:bldP spid="51" grpId="0"/>
      <p:bldP spid="54" grpId="0" animBg="1"/>
      <p:bldP spid="61" grpId="0" animBg="1"/>
      <p:bldP spid="62" grpId="0" animBg="1"/>
      <p:bldP spid="63" grpId="0"/>
      <p:bldP spid="64" grpId="0"/>
      <p:bldP spid="50" grpId="0"/>
      <p:bldP spid="53" grpId="0"/>
      <p:bldP spid="45" grpId="0"/>
      <p:bldP spid="52" grpId="0" animBg="1"/>
    </p:bldLst>
  </p:timing>
</p:sld>
</file>

<file path=ppt/theme/theme1.xml><?xml version="1.0" encoding="utf-8"?>
<a:theme xmlns:a="http://schemas.openxmlformats.org/drawingml/2006/main" name="new-CloudThat-Template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9F924DD771B49854363A92F8591AE" ma:contentTypeVersion="4" ma:contentTypeDescription="Create a new document." ma:contentTypeScope="" ma:versionID="f6e59aa4c191f6a59d4229a9af132714">
  <xsd:schema xmlns:xsd="http://www.w3.org/2001/XMLSchema" xmlns:xs="http://www.w3.org/2001/XMLSchema" xmlns:p="http://schemas.microsoft.com/office/2006/metadata/properties" xmlns:ns2="2f80b6ee-98b2-4803-9269-cf4159794014" targetNamespace="http://schemas.microsoft.com/office/2006/metadata/properties" ma:root="true" ma:fieldsID="706f4d8dcb21f65b452cf760ef9d74b6" ns2:_="">
    <xsd:import namespace="2f80b6ee-98b2-4803-9269-cf4159794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80b6ee-98b2-4803-9269-cf4159794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824EE3-128D-4F9E-99B9-F966AF9881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80b6ee-98b2-4803-9269-cf41597940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D17C1C-B460-495E-B3D9-EC33F7BFA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BB94E5-12F4-402F-9FC8-2133E3B7A5EE}">
  <ds:schemaRefs>
    <ds:schemaRef ds:uri="9c93534a-06bc-4b53-b678-642608f9a4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65d05910-09e9-4378-afd7-270075fcc398"/>
    <ds:schemaRef ds:uri="http://purl.org/dc/elements/1.1/"/>
    <ds:schemaRef ds:uri="http://schemas.microsoft.com/office/2006/metadata/properties"/>
    <ds:schemaRef ds:uri="http://www.w3.org/XML/1998/namespace"/>
    <ds:schemaRef ds:uri="c241282c-60d5-4aab-af20-a5fea12f5d12"/>
    <ds:schemaRef ds:uri="27f5c622-f663-4155-a5ea-d192a050a8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53433</TotalTime>
  <Words>3395</Words>
  <Application>Microsoft Office PowerPoint</Application>
  <PresentationFormat>On-screen Show (16:9)</PresentationFormat>
  <Paragraphs>788</Paragraphs>
  <Slides>88</Slides>
  <Notes>27</Notes>
  <HiddenSlides>12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3" baseType="lpstr">
      <vt:lpstr>American Typewriter Light</vt:lpstr>
      <vt:lpstr>Arial</vt:lpstr>
      <vt:lpstr>Arial Rounded MT Bold</vt:lpstr>
      <vt:lpstr>Bell MT</vt:lpstr>
      <vt:lpstr>BlinkMacSystemFont</vt:lpstr>
      <vt:lpstr>Calibri</vt:lpstr>
      <vt:lpstr>Calibri Light</vt:lpstr>
      <vt:lpstr>Cambria</vt:lpstr>
      <vt:lpstr>Gotham HTF Book</vt:lpstr>
      <vt:lpstr>open sans</vt:lpstr>
      <vt:lpstr>Proxima</vt:lpstr>
      <vt:lpstr>Proxima Nova</vt:lpstr>
      <vt:lpstr>Proxima Nova Rg</vt:lpstr>
      <vt:lpstr>Wingdings</vt:lpstr>
      <vt:lpstr>new-CloudThat-Template</vt:lpstr>
      <vt:lpstr>Docker Essentials</vt:lpstr>
      <vt:lpstr>PowerPoint Presentation</vt:lpstr>
      <vt:lpstr>Pre Requisites</vt:lpstr>
      <vt:lpstr>Objectives</vt:lpstr>
      <vt:lpstr>House Keeping</vt:lpstr>
      <vt:lpstr>Containers &amp; Docker</vt:lpstr>
      <vt:lpstr>Going back in time</vt:lpstr>
      <vt:lpstr>Traditional Application Deployment</vt:lpstr>
      <vt:lpstr>Virtual Machines</vt:lpstr>
      <vt:lpstr>Virtualization type </vt:lpstr>
      <vt:lpstr>Containers</vt:lpstr>
      <vt:lpstr>Why Containers</vt:lpstr>
      <vt:lpstr>Docker</vt:lpstr>
      <vt:lpstr>History</vt:lpstr>
      <vt:lpstr>Virtual Machines v/s Docker</vt:lpstr>
      <vt:lpstr>Local Machine: Windows</vt:lpstr>
      <vt:lpstr>Docker Adoption</vt:lpstr>
      <vt:lpstr>Why containers</vt:lpstr>
      <vt:lpstr>Micro Services</vt:lpstr>
      <vt:lpstr>Micro Services</vt:lpstr>
      <vt:lpstr>Monolith vs Micro Services</vt:lpstr>
      <vt:lpstr>Challenges with monolithic application</vt:lpstr>
      <vt:lpstr>Micro Services architecture</vt:lpstr>
      <vt:lpstr>Micro Service architecture</vt:lpstr>
      <vt:lpstr>Monolith vs Micro Services</vt:lpstr>
      <vt:lpstr>Characteristics </vt:lpstr>
      <vt:lpstr>Lab 1</vt:lpstr>
      <vt:lpstr>Docker</vt:lpstr>
      <vt:lpstr>Running Containers</vt:lpstr>
      <vt:lpstr>Container </vt:lpstr>
      <vt:lpstr>Docker architecture</vt:lpstr>
      <vt:lpstr>Lab 2</vt:lpstr>
      <vt:lpstr>Container States</vt:lpstr>
      <vt:lpstr>Container States</vt:lpstr>
      <vt:lpstr>Docker port mapping</vt:lpstr>
      <vt:lpstr>Docker Image Commands </vt:lpstr>
      <vt:lpstr>Lab 2</vt:lpstr>
      <vt:lpstr>Docker commit</vt:lpstr>
      <vt:lpstr>Lab 3</vt:lpstr>
      <vt:lpstr>Application Data Management</vt:lpstr>
      <vt:lpstr>Data Persistence</vt:lpstr>
      <vt:lpstr>Bind Mount</vt:lpstr>
      <vt:lpstr>Use Cases</vt:lpstr>
      <vt:lpstr>Volume Mount</vt:lpstr>
      <vt:lpstr>Docker Volumes</vt:lpstr>
      <vt:lpstr>tmpfs Mount</vt:lpstr>
      <vt:lpstr>tmpfs Mount </vt:lpstr>
      <vt:lpstr>Use Cases</vt:lpstr>
      <vt:lpstr>Labs</vt:lpstr>
      <vt:lpstr>Docker Networking</vt:lpstr>
      <vt:lpstr>Docker Networks</vt:lpstr>
      <vt:lpstr>Docker</vt:lpstr>
      <vt:lpstr>Network Flag: bridge </vt:lpstr>
      <vt:lpstr>Default Network</vt:lpstr>
      <vt:lpstr>Docker0 Bridge Network</vt:lpstr>
      <vt:lpstr>Bridge Network Commands</vt:lpstr>
      <vt:lpstr>Network Flag: host </vt:lpstr>
      <vt:lpstr>Network Flag: none </vt:lpstr>
      <vt:lpstr>none Network</vt:lpstr>
      <vt:lpstr>iptables</vt:lpstr>
      <vt:lpstr>Quiz Q1</vt:lpstr>
      <vt:lpstr>Quiz Q2</vt:lpstr>
      <vt:lpstr>Quiz Q3</vt:lpstr>
      <vt:lpstr>Lab</vt:lpstr>
      <vt:lpstr>Docker Images</vt:lpstr>
      <vt:lpstr>Docker Images</vt:lpstr>
      <vt:lpstr>Dockerfile</vt:lpstr>
      <vt:lpstr>Docker Containers</vt:lpstr>
      <vt:lpstr>Docker Image layers</vt:lpstr>
      <vt:lpstr>Understanding Docker Image layers</vt:lpstr>
      <vt:lpstr>Common Dockerfile Instructions</vt:lpstr>
      <vt:lpstr>FROM</vt:lpstr>
      <vt:lpstr>RUN</vt:lpstr>
      <vt:lpstr>ENV</vt:lpstr>
      <vt:lpstr>ADD / COPY</vt:lpstr>
      <vt:lpstr>CMD</vt:lpstr>
      <vt:lpstr>ENTRYPOINT and CMD</vt:lpstr>
      <vt:lpstr>EXPOSE</vt:lpstr>
      <vt:lpstr>ENTRYPOINT</vt:lpstr>
      <vt:lpstr>Docker build</vt:lpstr>
      <vt:lpstr>Lab</vt:lpstr>
      <vt:lpstr>Docker Compose</vt:lpstr>
      <vt:lpstr>Docker Compose File</vt:lpstr>
      <vt:lpstr>Dockerfile and depends_on</vt:lpstr>
      <vt:lpstr>Compose Commands</vt:lpstr>
      <vt:lpstr>Commands</vt:lpstr>
      <vt:lpstr>Use Case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main</dc:creator>
  <cp:lastModifiedBy>Aneesh Ansari</cp:lastModifiedBy>
  <cp:revision>926</cp:revision>
  <dcterms:created xsi:type="dcterms:W3CDTF">2013-01-18T10:02:39Z</dcterms:created>
  <dcterms:modified xsi:type="dcterms:W3CDTF">2023-03-21T03:28:47Z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0x0101005F09F924DD771B49854363A92F8591AE</vt:lpwstr>
  </property>
  <property fmtid="{D5CDD505-2E9C-101B-9397-08002B2CF9AE}" pid="3" name="Order">
    <vt:r8>14100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