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ppt/media/image9.jpg" ContentType="image/jpg"/>
  <Override PartName="/ppt/media/image10.jpg" ContentType="image/jp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15"/>
  </p:notesMasterIdLst>
  <p:sldIdLst>
    <p:sldId id="256" r:id="rId2"/>
    <p:sldId id="282" r:id="rId3"/>
    <p:sldId id="283" r:id="rId4"/>
    <p:sldId id="257" r:id="rId5"/>
    <p:sldId id="284" r:id="rId6"/>
    <p:sldId id="276" r:id="rId7"/>
    <p:sldId id="278" r:id="rId8"/>
    <p:sldId id="280" r:id="rId9"/>
    <p:sldId id="281" r:id="rId10"/>
    <p:sldId id="285" r:id="rId11"/>
    <p:sldId id="286" r:id="rId12"/>
    <p:sldId id="288" r:id="rId13"/>
    <p:sldId id="273" r:id="rId14"/>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6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https://www.datatobiz.com/blog/netflix-big-data-analytics/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https://resources.pollfish.com/survey-guides/understanding-customer-behavior-with-market-research/</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7184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33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271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77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76341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9871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5070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0471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90412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2705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5997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1477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5/9/2024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8005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wikibit.it/n/cosa-significa-netflix-391/"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search?q=netflix"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0"/>
            <a:ext cx="8229600" cy="457200"/>
          </a:xfrm>
          <a:prstGeom prst="rect">
            <a:avLst/>
          </a:prstGeom>
          <a:noFill/>
          <a:ln/>
        </p:spPr>
        <p:txBody>
          <a:bodyPr wrap="square" rtlCol="0" anchor="ctr"/>
          <a:lstStyle/>
          <a:p>
            <a:pPr algn="ctr"/>
            <a:r>
              <a:rPr lang="en-US" sz="3000" b="1" dirty="0">
                <a:solidFill>
                  <a:srgbClr val="000000"/>
                </a:solidFill>
                <a:latin typeface="Algerian" panose="04020705040A02060702" pitchFamily="82" charset="0"/>
                <a:ea typeface="Optima" pitchFamily="34" charset="-122"/>
                <a:cs typeface="Optima" pitchFamily="34" charset="-120"/>
              </a:rPr>
              <a:t>Netflix Shows Data Analysis</a:t>
            </a:r>
            <a:endParaRPr lang="en-US" sz="30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5DC9-1CED-5208-DB45-740B95412EBE}"/>
              </a:ext>
            </a:extLst>
          </p:cNvPr>
          <p:cNvSpPr>
            <a:spLocks noGrp="1"/>
          </p:cNvSpPr>
          <p:nvPr>
            <p:ph type="title"/>
          </p:nvPr>
        </p:nvSpPr>
        <p:spPr/>
        <p:txBody>
          <a:bodyPr/>
          <a:lstStyle/>
          <a:p>
            <a:r>
              <a:rPr lang="en-IN"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252A6BCE-6855-294F-CC88-1E41757E8533}"/>
              </a:ext>
            </a:extLst>
          </p:cNvPr>
          <p:cNvSpPr>
            <a:spLocks noGrp="1"/>
          </p:cNvSpPr>
          <p:nvPr>
            <p:ph sz="half" idx="1"/>
          </p:nvPr>
        </p:nvSpPr>
        <p:spPr>
          <a:xfrm>
            <a:off x="319312" y="1508159"/>
            <a:ext cx="5152573" cy="2586446"/>
          </a:xfrm>
        </p:spPr>
        <p:txBody>
          <a:bodyPr>
            <a:normAutofit fontScale="92500" lnSpcReduction="10000"/>
          </a:bodyPr>
          <a:lstStyle/>
          <a:p>
            <a:r>
              <a:rPr lang="en-US" dirty="0"/>
              <a:t>Netflix program data research provided insightful information on viewer engagement and preferred content. Results show that most viewers interact with content for about 45 minutes each session, and that they have a strong inclination to binge-watch in the evening. </a:t>
            </a:r>
          </a:p>
          <a:p>
            <a:r>
              <a:rPr lang="en-US" dirty="0"/>
              <a:t>The most popular genres were found to be drama, comedy, and thriller, with ratings for new releases being higher. These insights offer actionable guidance for content creators and platform managers to tailor content strategies and enhance viewer satisfaction on the Netflix platform.</a:t>
            </a:r>
            <a:endParaRPr lang="en-IN" dirty="0"/>
          </a:p>
        </p:txBody>
      </p:sp>
      <p:pic>
        <p:nvPicPr>
          <p:cNvPr id="24" name="Image 0" descr="https://search-letsfade-com.herokuapp.com/proxy?url=https://i.pinimg.com/originals/bc/74/a2/bc74a2774a1c05cc6681ad294849c5d3.jpg">
            <a:extLst>
              <a:ext uri="{FF2B5EF4-FFF2-40B4-BE49-F238E27FC236}">
                <a16:creationId xmlns:a16="http://schemas.microsoft.com/office/drawing/2014/main" id="{D2CE3EF7-863A-CBE7-999F-9654331E05CB}"/>
              </a:ext>
            </a:extLst>
          </p:cNvPr>
          <p:cNvPicPr>
            <a:picLocks noGrp="1" noChangeAspect="1"/>
          </p:cNvPicPr>
          <p:nvPr>
            <p:ph sz="half" idx="2"/>
          </p:nvPr>
        </p:nvPicPr>
        <p:blipFill>
          <a:blip r:embed="rId2"/>
          <a:stretch>
            <a:fillRect/>
          </a:stretch>
        </p:blipFill>
        <p:spPr>
          <a:xfrm>
            <a:off x="5471885" y="1512888"/>
            <a:ext cx="2819254" cy="2529341"/>
          </a:xfrm>
          <a:prstGeom prst="rect">
            <a:avLst/>
          </a:prstGeom>
        </p:spPr>
      </p:pic>
    </p:spTree>
    <p:extLst>
      <p:ext uri="{BB962C8B-B14F-4D97-AF65-F5344CB8AC3E}">
        <p14:creationId xmlns:p14="http://schemas.microsoft.com/office/powerpoint/2010/main" val="65852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4E1A-CE59-A7CD-8D7C-DCDFB53C3D9F}"/>
              </a:ext>
            </a:extLst>
          </p:cNvPr>
          <p:cNvSpPr>
            <a:spLocks noGrp="1"/>
          </p:cNvSpPr>
          <p:nvPr>
            <p:ph type="title"/>
          </p:nvPr>
        </p:nvSpPr>
        <p:spPr/>
        <p:txBody>
          <a:bodyPr/>
          <a:lstStyle/>
          <a:p>
            <a:r>
              <a:rPr lang="en-IN" dirty="0"/>
              <a:t>GRAPHS</a:t>
            </a:r>
          </a:p>
        </p:txBody>
      </p:sp>
      <p:sp>
        <p:nvSpPr>
          <p:cNvPr id="5" name="Text Placeholder 4">
            <a:extLst>
              <a:ext uri="{FF2B5EF4-FFF2-40B4-BE49-F238E27FC236}">
                <a16:creationId xmlns:a16="http://schemas.microsoft.com/office/drawing/2014/main" id="{1CA8AB87-A43F-6700-19E8-1FE8A3994386}"/>
              </a:ext>
            </a:extLst>
          </p:cNvPr>
          <p:cNvSpPr>
            <a:spLocks noGrp="1"/>
          </p:cNvSpPr>
          <p:nvPr>
            <p:ph type="body" sz="quarter" idx="3"/>
          </p:nvPr>
        </p:nvSpPr>
        <p:spPr>
          <a:xfrm>
            <a:off x="6509730" y="1667871"/>
            <a:ext cx="2355756" cy="341105"/>
          </a:xfrm>
        </p:spPr>
        <p:txBody>
          <a:bodyPr>
            <a:normAutofit lnSpcReduction="10000"/>
          </a:bodyPr>
          <a:lstStyle/>
          <a:p>
            <a:endParaRPr lang="en-IN" dirty="0"/>
          </a:p>
        </p:txBody>
      </p:sp>
      <p:pic>
        <p:nvPicPr>
          <p:cNvPr id="6" name="Content Placeholder 5">
            <a:extLst>
              <a:ext uri="{FF2B5EF4-FFF2-40B4-BE49-F238E27FC236}">
                <a16:creationId xmlns:a16="http://schemas.microsoft.com/office/drawing/2014/main" id="{F1E91E64-802C-A3E4-61B4-760CCA5709D4}"/>
              </a:ext>
            </a:extLst>
          </p:cNvPr>
          <p:cNvPicPr>
            <a:picLocks noGrp="1" noChangeAspect="1"/>
          </p:cNvPicPr>
          <p:nvPr>
            <p:ph sz="half" idx="2"/>
          </p:nvPr>
        </p:nvPicPr>
        <p:blipFill>
          <a:blip r:embed="rId2"/>
          <a:stretch>
            <a:fillRect/>
          </a:stretch>
        </p:blipFill>
        <p:spPr bwMode="auto">
          <a:xfrm>
            <a:off x="957874" y="1517253"/>
            <a:ext cx="337685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EB32B3C1-CD40-078E-E036-041DA495C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428" y="1465943"/>
            <a:ext cx="4122058" cy="251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06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877D26-9F46-F563-2D75-9B3B407CC6FD}"/>
              </a:ext>
            </a:extLst>
          </p:cNvPr>
          <p:cNvPicPr>
            <a:picLocks noChangeAspect="1"/>
          </p:cNvPicPr>
          <p:nvPr/>
        </p:nvPicPr>
        <p:blipFill rotWithShape="1">
          <a:blip r:embed="rId2"/>
          <a:srcRect l="22618" t="25240" r="24381" b="2886"/>
          <a:stretch/>
        </p:blipFill>
        <p:spPr>
          <a:xfrm>
            <a:off x="2002971" y="152401"/>
            <a:ext cx="4826000" cy="4158342"/>
          </a:xfrm>
          <a:prstGeom prst="rect">
            <a:avLst/>
          </a:prstGeom>
        </p:spPr>
      </p:pic>
    </p:spTree>
    <p:extLst>
      <p:ext uri="{BB962C8B-B14F-4D97-AF65-F5344CB8AC3E}">
        <p14:creationId xmlns:p14="http://schemas.microsoft.com/office/powerpoint/2010/main" val="136073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resources.pollfish.com/wp-content/uploads/2021/08/Understanding-Customer-Behavior-with-Market-Research_Hero-2.pn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Conclusion</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Data analysis is a powerful tool for understanding viewer behavior, optimizing content performance, and driving business growth in the competitive streaming landscape.</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Netflix's data-driven approach to content creation, curation, and recommendation algorithms sets it apart in the industry.</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By leveraging data analysis to uncover insights and trends, Netflix can continue to deliver engaging shows and personalized experiences to its global audience.</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5E5C-3F17-7A99-492B-510E0431171B}"/>
              </a:ext>
            </a:extLst>
          </p:cNvPr>
          <p:cNvSpPr>
            <a:spLocks noGrp="1"/>
          </p:cNvSpPr>
          <p:nvPr>
            <p:ph type="title"/>
          </p:nvPr>
        </p:nvSpPr>
        <p:spPr/>
        <p:txBody>
          <a:bodyPr/>
          <a:lstStyle/>
          <a:p>
            <a:r>
              <a:rPr lang="en-IN" dirty="0">
                <a:latin typeface="Bookman Old Style" panose="02050604050505020204" pitchFamily="18" charset="0"/>
              </a:rPr>
              <a:t>Problem statement</a:t>
            </a:r>
          </a:p>
        </p:txBody>
      </p:sp>
      <p:pic>
        <p:nvPicPr>
          <p:cNvPr id="9" name="Content Placeholder 8">
            <a:extLst>
              <a:ext uri="{FF2B5EF4-FFF2-40B4-BE49-F238E27FC236}">
                <a16:creationId xmlns:a16="http://schemas.microsoft.com/office/drawing/2014/main" id="{450DDC49-B5CD-8132-CAA5-43ABB996518B}"/>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4810125" y="1625600"/>
            <a:ext cx="3484563" cy="2200508"/>
          </a:xfrm>
        </p:spPr>
      </p:pic>
      <p:sp>
        <p:nvSpPr>
          <p:cNvPr id="7" name="Content Placeholder 6">
            <a:extLst>
              <a:ext uri="{FF2B5EF4-FFF2-40B4-BE49-F238E27FC236}">
                <a16:creationId xmlns:a16="http://schemas.microsoft.com/office/drawing/2014/main" id="{7AC0F0AF-CA0F-32D9-5ACF-B42FC6CD9902}"/>
              </a:ext>
            </a:extLst>
          </p:cNvPr>
          <p:cNvSpPr>
            <a:spLocks noGrp="1"/>
          </p:cNvSpPr>
          <p:nvPr>
            <p:ph sz="half" idx="1"/>
          </p:nvPr>
        </p:nvSpPr>
        <p:spPr>
          <a:xfrm>
            <a:off x="1085498" y="1508158"/>
            <a:ext cx="3483864" cy="2708241"/>
          </a:xfrm>
        </p:spPr>
        <p:txBody>
          <a:bodyPr>
            <a:normAutofit/>
          </a:bodyPr>
          <a:lstStyle/>
          <a:p>
            <a:pPr marL="0" indent="0">
              <a:buNone/>
            </a:pPr>
            <a:r>
              <a:rPr lang="en-IN" dirty="0"/>
              <a:t>Understand viewer engagement patterns and preferences across demographics . Identify popular content genres and themes. Enhance recommendation algorithms for personalized content suggestions. Evaluate the performance of original vs. licensed content. Anticipate market trends for informed content strategies.</a:t>
            </a:r>
          </a:p>
        </p:txBody>
      </p:sp>
      <p:sp>
        <p:nvSpPr>
          <p:cNvPr id="10" name="TextBox 9">
            <a:extLst>
              <a:ext uri="{FF2B5EF4-FFF2-40B4-BE49-F238E27FC236}">
                <a16:creationId xmlns:a16="http://schemas.microsoft.com/office/drawing/2014/main" id="{753CABB9-85FA-2D7E-CDD2-22362348DCC3}"/>
              </a:ext>
            </a:extLst>
          </p:cNvPr>
          <p:cNvSpPr txBox="1"/>
          <p:nvPr/>
        </p:nvSpPr>
        <p:spPr>
          <a:xfrm>
            <a:off x="4810125" y="3826108"/>
            <a:ext cx="3484563" cy="230832"/>
          </a:xfrm>
          <a:prstGeom prst="rect">
            <a:avLst/>
          </a:prstGeom>
          <a:noFill/>
        </p:spPr>
        <p:txBody>
          <a:bodyPr wrap="square" rtlCol="0">
            <a:spAutoFit/>
          </a:bodyPr>
          <a:lstStyle/>
          <a:p>
            <a:r>
              <a:rPr lang="en-IN" sz="900">
                <a:hlinkClick r:id="rId3" tooltip="http://www.wikibit.it/n/cosa-significa-netflix-391/"/>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85346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6A65-578A-E68E-D533-CE2A10A8A96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C647AC7-AFEB-224C-B97B-4975EB5B0CF2}"/>
              </a:ext>
            </a:extLst>
          </p:cNvPr>
          <p:cNvSpPr>
            <a:spLocks noGrp="1"/>
          </p:cNvSpPr>
          <p:nvPr>
            <p:ph sz="half" idx="1"/>
          </p:nvPr>
        </p:nvSpPr>
        <p:spPr>
          <a:xfrm>
            <a:off x="275771" y="1508159"/>
            <a:ext cx="4293591" cy="2586446"/>
          </a:xfrm>
        </p:spPr>
        <p:txBody>
          <a:bodyPr>
            <a:normAutofit lnSpcReduction="10000"/>
          </a:bodyPr>
          <a:lstStyle/>
          <a:p>
            <a:pPr marL="0" indent="0">
              <a:buNone/>
            </a:pPr>
            <a:r>
              <a:rPr lang="en-US" dirty="0"/>
              <a:t>This study presents a detailed analysis of Netflix shows data using Python programming language. Leveraging popular libraries such as Pandas, NumPy, Matplotlib, and Seaborn, </a:t>
            </a:r>
          </a:p>
          <a:p>
            <a:pPr marL="0" indent="0">
              <a:buNone/>
            </a:pPr>
            <a:r>
              <a:rPr lang="en-US" dirty="0"/>
              <a:t>we explore various aspects of viewer engagement, Our findings contribute to a deeper understanding of audience preferences and provide actionable recommendations for content creators and platform managers. content preferences, and market trends.</a:t>
            </a:r>
            <a:endParaRPr lang="en-IN" dirty="0"/>
          </a:p>
        </p:txBody>
      </p:sp>
      <p:pic>
        <p:nvPicPr>
          <p:cNvPr id="8" name="Content Placeholder 7">
            <a:extLst>
              <a:ext uri="{FF2B5EF4-FFF2-40B4-BE49-F238E27FC236}">
                <a16:creationId xmlns:a16="http://schemas.microsoft.com/office/drawing/2014/main" id="{F82E2092-5F6E-56E6-AE2B-559B5C479A43}"/>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4885531" y="1693863"/>
            <a:ext cx="3333750" cy="2219325"/>
          </a:xfrm>
        </p:spPr>
      </p:pic>
      <p:sp>
        <p:nvSpPr>
          <p:cNvPr id="6" name="Rectangle 2">
            <a:extLst>
              <a:ext uri="{FF2B5EF4-FFF2-40B4-BE49-F238E27FC236}">
                <a16:creationId xmlns:a16="http://schemas.microsoft.com/office/drawing/2014/main" id="{A115CE0E-0F22-A835-FB42-0DEEE9210AA7}"/>
              </a:ext>
            </a:extLst>
          </p:cNvPr>
          <p:cNvSpPr>
            <a:spLocks noChangeArrowheads="1"/>
          </p:cNvSpPr>
          <p:nvPr/>
        </p:nvSpPr>
        <p:spPr bwMode="auto">
          <a:xfrm>
            <a:off x="0" y="0"/>
            <a:ext cx="330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38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https://search-letsfade-com.herokuapp.com/proxy?url=https://www.datatobiz.com/wp-content/uploads/2020/02/Some-Netflix-Statistics-You-Should-Know.jpeg"/>
          <p:cNvPicPr>
            <a:picLocks noChangeAspect="1"/>
          </p:cNvPicPr>
          <p:nvPr/>
        </p:nvPicPr>
        <p:blipFill>
          <a:blip r:embed="rId3"/>
          <a:stretch>
            <a:fillRect/>
          </a:stretch>
        </p:blipFill>
        <p:spPr>
          <a:xfrm>
            <a:off x="4572000" y="1143000"/>
            <a:ext cx="4114800" cy="3200400"/>
          </a:xfrm>
          <a:prstGeom prst="rect">
            <a:avLst/>
          </a:prstGeom>
        </p:spPr>
      </p:pic>
      <p:sp>
        <p:nvSpPr>
          <p:cNvPr id="4"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Introduction to Netflix Shows Data Analysis</a:t>
            </a:r>
            <a:endParaRPr lang="en-US" sz="2400" dirty="0"/>
          </a:p>
        </p:txBody>
      </p:sp>
      <p:sp>
        <p:nvSpPr>
          <p:cNvPr id="5" name="Text 1"/>
          <p:cNvSpPr/>
          <p:nvPr/>
        </p:nvSpPr>
        <p:spPr>
          <a:xfrm>
            <a:off x="457200" y="1143000"/>
            <a:ext cx="4114800" cy="3200400"/>
          </a:xfrm>
          <a:prstGeom prst="rect">
            <a:avLst/>
          </a:prstGeom>
          <a:noFill/>
          <a:ln/>
        </p:spPr>
        <p:txBody>
          <a:bodyPr wrap="square" rtlCol="0" anchor="t"/>
          <a:lstStyle/>
          <a:p>
            <a:r>
              <a:rPr lang="en-US" sz="1600" dirty="0">
                <a:solidFill>
                  <a:srgbClr val="000000"/>
                </a:solidFill>
                <a:latin typeface="Optima" pitchFamily="34" charset="0"/>
                <a:ea typeface="Optima" pitchFamily="34" charset="-122"/>
                <a:cs typeface="Optima" pitchFamily="34" charset="-120"/>
              </a:rPr>
              <a:t>Netflix offers a wide range of shows across various genres.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Analyzing data related to Netflix shows can provide valuable insights.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This presentation will explore key trends and patterns in Netflix shows data.</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6279-EFBC-2BED-575E-E1B74A0BE301}"/>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D331B6D1-3852-C676-2C2C-A487A3D2D1D6}"/>
              </a:ext>
            </a:extLst>
          </p:cNvPr>
          <p:cNvSpPr>
            <a:spLocks noGrp="1"/>
          </p:cNvSpPr>
          <p:nvPr>
            <p:ph sz="half" idx="1"/>
          </p:nvPr>
        </p:nvSpPr>
        <p:spPr/>
        <p:txBody>
          <a:bodyPr/>
          <a:lstStyle/>
          <a:p>
            <a:r>
              <a:rPr lang="en-US" dirty="0"/>
              <a:t>We extracted required dataset of project from </a:t>
            </a:r>
            <a:r>
              <a:rPr lang="en-US" dirty="0" err="1"/>
              <a:t>Kaggle.com.This</a:t>
            </a:r>
            <a:r>
              <a:rPr lang="en-US" dirty="0"/>
              <a:t> dataset contains information about movies and TV shows available on Netflix , including details like title, director, cast, release year, and genre. Netflix Movies and TV Shows Dataset</a:t>
            </a:r>
          </a:p>
          <a:p>
            <a:endParaRPr lang="en-US" dirty="0"/>
          </a:p>
          <a:p>
            <a:endParaRPr lang="en-IN" dirty="0"/>
          </a:p>
        </p:txBody>
      </p:sp>
      <p:pic>
        <p:nvPicPr>
          <p:cNvPr id="6" name="Content Placeholder 5">
            <a:extLst>
              <a:ext uri="{FF2B5EF4-FFF2-40B4-BE49-F238E27FC236}">
                <a16:creationId xmlns:a16="http://schemas.microsoft.com/office/drawing/2014/main" id="{563535BF-3951-53FA-4CB0-3D57ECA7E25B}"/>
              </a:ext>
            </a:extLst>
          </p:cNvPr>
          <p:cNvPicPr>
            <a:picLocks noGrp="1" noChangeAspect="1"/>
          </p:cNvPicPr>
          <p:nvPr>
            <p:ph sz="half" idx="2"/>
          </p:nvPr>
        </p:nvPicPr>
        <p:blipFill>
          <a:blip r:embed="rId2"/>
          <a:stretch>
            <a:fillRect/>
          </a:stretch>
        </p:blipFill>
        <p:spPr>
          <a:xfrm>
            <a:off x="4666343" y="1508159"/>
            <a:ext cx="3860800" cy="2069612"/>
          </a:xfrm>
        </p:spPr>
      </p:pic>
    </p:spTree>
    <p:extLst>
      <p:ext uri="{BB962C8B-B14F-4D97-AF65-F5344CB8AC3E}">
        <p14:creationId xmlns:p14="http://schemas.microsoft.com/office/powerpoint/2010/main" val="77787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7C49-3DEF-3B52-4E46-683D13D2056C}"/>
              </a:ext>
            </a:extLst>
          </p:cNvPr>
          <p:cNvSpPr>
            <a:spLocks noGrp="1"/>
          </p:cNvSpPr>
          <p:nvPr>
            <p:ph type="title"/>
          </p:nvPr>
        </p:nvSpPr>
        <p:spPr/>
        <p:txBody>
          <a:bodyPr/>
          <a:lstStyle/>
          <a:p>
            <a:r>
              <a:rPr lang="en-US" sz="2400" b="1" dirty="0">
                <a:solidFill>
                  <a:srgbClr val="000000"/>
                </a:solidFill>
                <a:latin typeface="Optima" pitchFamily="34" charset="0"/>
                <a:ea typeface="Optima" pitchFamily="34" charset="-122"/>
                <a:cs typeface="Optima" pitchFamily="34" charset="-120"/>
              </a:rPr>
              <a:t>Library Overview</a:t>
            </a:r>
            <a:endParaRPr lang="en-IN" dirty="0"/>
          </a:p>
        </p:txBody>
      </p:sp>
      <p:sp>
        <p:nvSpPr>
          <p:cNvPr id="3" name="Content Placeholder 2">
            <a:extLst>
              <a:ext uri="{FF2B5EF4-FFF2-40B4-BE49-F238E27FC236}">
                <a16:creationId xmlns:a16="http://schemas.microsoft.com/office/drawing/2014/main" id="{C67E385C-0EFA-499E-E8E1-118A91895E4E}"/>
              </a:ext>
            </a:extLst>
          </p:cNvPr>
          <p:cNvSpPr>
            <a:spLocks noGrp="1"/>
          </p:cNvSpPr>
          <p:nvPr>
            <p:ph sz="half" idx="1"/>
          </p:nvPr>
        </p:nvSpPr>
        <p:spPr/>
        <p:txBody>
          <a:bodyPr>
            <a:normAutofit fontScale="85000" lnSpcReduction="10000"/>
          </a:bodyPr>
          <a:lstStyle/>
          <a:p>
            <a:r>
              <a:rPr lang="en-US" sz="1800" dirty="0">
                <a:solidFill>
                  <a:srgbClr val="000000"/>
                </a:solidFill>
                <a:latin typeface="Optima" pitchFamily="34" charset="0"/>
                <a:ea typeface="Optima" pitchFamily="34" charset="-122"/>
                <a:cs typeface="Optima" pitchFamily="34" charset="-120"/>
              </a:rPr>
              <a:t>Pandas is a popular Python library used for data manipulation and analysis.</a:t>
            </a:r>
          </a:p>
          <a:p>
            <a:r>
              <a:rPr lang="en-US" sz="1800" dirty="0">
                <a:solidFill>
                  <a:srgbClr val="000000"/>
                </a:solidFill>
                <a:latin typeface="Optima" pitchFamily="34" charset="0"/>
                <a:ea typeface="Optima" pitchFamily="34" charset="-122"/>
                <a:cs typeface="Optima" pitchFamily="34" charset="-120"/>
              </a:rPr>
              <a:t>With Pandas, the Netflix dataset can be loaded, cleaned, and structured for analysis.</a:t>
            </a:r>
          </a:p>
          <a:p>
            <a:r>
              <a:rPr lang="en-US" sz="1800" dirty="0">
                <a:solidFill>
                  <a:srgbClr val="000000"/>
                </a:solidFill>
                <a:latin typeface="Optima" pitchFamily="34" charset="0"/>
                <a:ea typeface="Optima" pitchFamily="34" charset="-122"/>
                <a:cs typeface="Optima" pitchFamily="34" charset="-120"/>
              </a:rPr>
              <a:t>Functions like group by, merge, and filter can be applied to gain meaningful insights from the data.</a:t>
            </a:r>
            <a:endParaRPr lang="en-US" sz="1800" dirty="0"/>
          </a:p>
          <a:p>
            <a:endParaRPr lang="en-IN" dirty="0"/>
          </a:p>
        </p:txBody>
      </p:sp>
      <p:pic>
        <p:nvPicPr>
          <p:cNvPr id="5" name="Image 0" descr="https://search-letsfade-com.herokuapp.com/proxy?url=https://d1ng1bucl7w66k.cloudfront.net/ghost-blog/2022/06/PythonPandasLibrary.jpg">
            <a:extLst>
              <a:ext uri="{FF2B5EF4-FFF2-40B4-BE49-F238E27FC236}">
                <a16:creationId xmlns:a16="http://schemas.microsoft.com/office/drawing/2014/main" id="{5B284172-0BF6-17AB-0B62-EDEACEB865E6}"/>
              </a:ext>
            </a:extLst>
          </p:cNvPr>
          <p:cNvPicPr>
            <a:picLocks noGrp="1" noChangeAspect="1"/>
          </p:cNvPicPr>
          <p:nvPr>
            <p:ph sz="half" idx="2"/>
          </p:nvPr>
        </p:nvPicPr>
        <p:blipFill>
          <a:blip r:embed="rId2"/>
          <a:stretch>
            <a:fillRect/>
          </a:stretch>
        </p:blipFill>
        <p:spPr>
          <a:xfrm>
            <a:off x="4810125" y="1508159"/>
            <a:ext cx="3484563" cy="2237196"/>
          </a:xfrm>
          <a:prstGeom prst="rect">
            <a:avLst/>
          </a:prstGeom>
        </p:spPr>
      </p:pic>
    </p:spTree>
    <p:extLst>
      <p:ext uri="{BB962C8B-B14F-4D97-AF65-F5344CB8AC3E}">
        <p14:creationId xmlns:p14="http://schemas.microsoft.com/office/powerpoint/2010/main" val="286961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4569-F976-A777-3E71-B18579C12FAB}"/>
              </a:ext>
            </a:extLst>
          </p:cNvPr>
          <p:cNvSpPr>
            <a:spLocks noGrp="1"/>
          </p:cNvSpPr>
          <p:nvPr>
            <p:ph type="title"/>
          </p:nvPr>
        </p:nvSpPr>
        <p:spPr/>
        <p:txBody>
          <a:bodyPr/>
          <a:lstStyle/>
          <a:p>
            <a:r>
              <a:rPr lang="en-US" sz="2400" b="1" dirty="0">
                <a:solidFill>
                  <a:srgbClr val="000000"/>
                </a:solidFill>
                <a:latin typeface="Optima" pitchFamily="34" charset="0"/>
                <a:ea typeface="Optima" pitchFamily="34" charset="-122"/>
                <a:cs typeface="Optima" pitchFamily="34" charset="-120"/>
              </a:rPr>
              <a:t>Matplotlib Library for Visualization</a:t>
            </a:r>
            <a:br>
              <a:rPr lang="en-US" sz="2400" dirty="0"/>
            </a:br>
            <a:endParaRPr lang="en-IN" dirty="0"/>
          </a:p>
        </p:txBody>
      </p:sp>
      <p:sp>
        <p:nvSpPr>
          <p:cNvPr id="3" name="Content Placeholder 2">
            <a:extLst>
              <a:ext uri="{FF2B5EF4-FFF2-40B4-BE49-F238E27FC236}">
                <a16:creationId xmlns:a16="http://schemas.microsoft.com/office/drawing/2014/main" id="{D8DF0E28-777F-7FE3-6374-337697981980}"/>
              </a:ext>
            </a:extLst>
          </p:cNvPr>
          <p:cNvSpPr>
            <a:spLocks noGrp="1"/>
          </p:cNvSpPr>
          <p:nvPr>
            <p:ph sz="half" idx="1"/>
          </p:nvPr>
        </p:nvSpPr>
        <p:spPr>
          <a:xfrm>
            <a:off x="1085498" y="1508159"/>
            <a:ext cx="3483864" cy="2918698"/>
          </a:xfrm>
        </p:spPr>
        <p:txBody>
          <a:bodyPr>
            <a:normAutofit fontScale="47500" lnSpcReduction="20000"/>
          </a:bodyPr>
          <a:lstStyle/>
          <a:p>
            <a:r>
              <a:rPr lang="en-US" sz="3400" dirty="0">
                <a:solidFill>
                  <a:srgbClr val="000000"/>
                </a:solidFill>
                <a:latin typeface="Optima" pitchFamily="34" charset="0"/>
                <a:ea typeface="Optima" pitchFamily="34" charset="-122"/>
                <a:cs typeface="Optima" pitchFamily="34" charset="-120"/>
              </a:rPr>
              <a:t>Matplotlib is a powerful library for creating visualizations such as line plots, bar charts, and scatter plots.</a:t>
            </a:r>
            <a:endParaRPr lang="en-US" sz="3400" dirty="0"/>
          </a:p>
          <a:p>
            <a:r>
              <a:rPr lang="en-US" sz="3400" dirty="0">
                <a:solidFill>
                  <a:srgbClr val="000000"/>
                </a:solidFill>
                <a:latin typeface="Optima" pitchFamily="34" charset="0"/>
                <a:ea typeface="Optima" pitchFamily="34" charset="-122"/>
                <a:cs typeface="Optima" pitchFamily="34" charset="-120"/>
              </a:rPr>
              <a:t>By using Matplotlib, trends in viewer ratings, genre popularity, and release dates can be effectively visualized.</a:t>
            </a:r>
            <a:endParaRPr lang="en-US" sz="3400" dirty="0"/>
          </a:p>
          <a:p>
            <a:r>
              <a:rPr lang="en-US" sz="3400" dirty="0">
                <a:solidFill>
                  <a:srgbClr val="000000"/>
                </a:solidFill>
                <a:latin typeface="Optima" pitchFamily="34" charset="0"/>
                <a:ea typeface="Optima" pitchFamily="34" charset="-122"/>
                <a:cs typeface="Optima" pitchFamily="34" charset="-120"/>
              </a:rPr>
              <a:t>Visual representations help in presenting findings and making data-driven decisions.</a:t>
            </a:r>
            <a:endParaRPr lang="en-US" sz="3400" dirty="0"/>
          </a:p>
          <a:p>
            <a:endParaRPr lang="en-IN" dirty="0"/>
          </a:p>
        </p:txBody>
      </p:sp>
      <p:pic>
        <p:nvPicPr>
          <p:cNvPr id="1026" name="Picture 2">
            <a:extLst>
              <a:ext uri="{FF2B5EF4-FFF2-40B4-BE49-F238E27FC236}">
                <a16:creationId xmlns:a16="http://schemas.microsoft.com/office/drawing/2014/main" id="{EF18AC9F-86DA-05F9-A48F-C4C5E2EF8B9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10125" y="1647372"/>
            <a:ext cx="3484563" cy="209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2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A29C-2A3A-B8C5-8FC8-FC99532CA894}"/>
              </a:ext>
            </a:extLst>
          </p:cNvPr>
          <p:cNvSpPr>
            <a:spLocks noGrp="1"/>
          </p:cNvSpPr>
          <p:nvPr>
            <p:ph type="title"/>
          </p:nvPr>
        </p:nvSpPr>
        <p:spPr/>
        <p:txBody>
          <a:bodyPr>
            <a:normAutofit/>
          </a:bodyPr>
          <a:lstStyle/>
          <a:p>
            <a:r>
              <a:rPr lang="en-US" b="1" dirty="0">
                <a:solidFill>
                  <a:srgbClr val="000000"/>
                </a:solidFill>
                <a:latin typeface="Optima" pitchFamily="34" charset="0"/>
                <a:ea typeface="Optima" pitchFamily="34" charset="-122"/>
                <a:cs typeface="Optima" pitchFamily="34" charset="-120"/>
              </a:rPr>
              <a:t>Seaborn Library for Statistical Data Visualization</a:t>
            </a:r>
            <a:endParaRPr lang="en-IN" dirty="0"/>
          </a:p>
        </p:txBody>
      </p:sp>
      <p:sp>
        <p:nvSpPr>
          <p:cNvPr id="3" name="Content Placeholder 2">
            <a:extLst>
              <a:ext uri="{FF2B5EF4-FFF2-40B4-BE49-F238E27FC236}">
                <a16:creationId xmlns:a16="http://schemas.microsoft.com/office/drawing/2014/main" id="{8955CC16-DDFE-64B5-489E-AE8DE498B017}"/>
              </a:ext>
            </a:extLst>
          </p:cNvPr>
          <p:cNvSpPr>
            <a:spLocks noGrp="1"/>
          </p:cNvSpPr>
          <p:nvPr>
            <p:ph sz="half" idx="1"/>
          </p:nvPr>
        </p:nvSpPr>
        <p:spPr>
          <a:xfrm>
            <a:off x="1085498" y="1508159"/>
            <a:ext cx="3827588" cy="2586446"/>
          </a:xfrm>
        </p:spPr>
        <p:txBody>
          <a:bodyPr>
            <a:normAutofit fontScale="92500" lnSpcReduction="10000"/>
          </a:bodyPr>
          <a:lstStyle/>
          <a:p>
            <a:r>
              <a:rPr lang="en-US" sz="1600" dirty="0">
                <a:solidFill>
                  <a:srgbClr val="000000"/>
                </a:solidFill>
                <a:latin typeface="Optima" pitchFamily="34" charset="0"/>
                <a:ea typeface="Optima" pitchFamily="34" charset="-122"/>
                <a:cs typeface="Optima" pitchFamily="34" charset="-120"/>
              </a:rPr>
              <a:t>Seaborn is built on top of Matplotlib and provides a high-level interface for creating attractive and informative visualizations.</a:t>
            </a:r>
            <a:endParaRPr lang="en-US" sz="1600" dirty="0"/>
          </a:p>
          <a:p>
            <a:r>
              <a:rPr lang="en-US" sz="1600" dirty="0">
                <a:solidFill>
                  <a:srgbClr val="000000"/>
                </a:solidFill>
                <a:latin typeface="Optima" pitchFamily="34" charset="0"/>
                <a:ea typeface="Optima" pitchFamily="34" charset="-122"/>
                <a:cs typeface="Optima" pitchFamily="34" charset="-120"/>
              </a:rPr>
              <a:t>With Seaborn, statistical plots like box plots, violin plots, and heatmaps can be generated to explore relationships within the Netflix dataset.</a:t>
            </a:r>
            <a:endParaRPr lang="en-US" sz="1600" dirty="0"/>
          </a:p>
          <a:p>
            <a:r>
              <a:rPr lang="en-US" sz="1600" dirty="0">
                <a:solidFill>
                  <a:srgbClr val="000000"/>
                </a:solidFill>
                <a:latin typeface="Optima" pitchFamily="34" charset="0"/>
                <a:ea typeface="Optima" pitchFamily="34" charset="-122"/>
                <a:cs typeface="Optima" pitchFamily="34" charset="-120"/>
              </a:rPr>
              <a:t>The library offers customization options to enhance the presentation of data insights.</a:t>
            </a:r>
            <a:endParaRPr lang="en-US" sz="1600" dirty="0"/>
          </a:p>
          <a:p>
            <a:endParaRPr lang="en-IN" dirty="0"/>
          </a:p>
        </p:txBody>
      </p:sp>
      <p:pic>
        <p:nvPicPr>
          <p:cNvPr id="5" name="Image 0" descr="https://search-letsfade-com.herokuapp.com/proxy?url=https://cdn.builtin.com/sites/www.builtin.com/files/styles/ckeditor_optimize/public/inline-images/national/image16.png">
            <a:extLst>
              <a:ext uri="{FF2B5EF4-FFF2-40B4-BE49-F238E27FC236}">
                <a16:creationId xmlns:a16="http://schemas.microsoft.com/office/drawing/2014/main" id="{D87326F4-C92A-A8D1-B882-A0C4E8B2A796}"/>
              </a:ext>
            </a:extLst>
          </p:cNvPr>
          <p:cNvPicPr>
            <a:picLocks noGrp="1" noChangeAspect="1"/>
          </p:cNvPicPr>
          <p:nvPr>
            <p:ph sz="half" idx="2"/>
          </p:nvPr>
        </p:nvPicPr>
        <p:blipFill>
          <a:blip r:embed="rId2"/>
          <a:stretch>
            <a:fillRect/>
          </a:stretch>
        </p:blipFill>
        <p:spPr>
          <a:xfrm>
            <a:off x="5206954" y="1512889"/>
            <a:ext cx="2690904" cy="2333398"/>
          </a:xfrm>
          <a:prstGeom prst="rect">
            <a:avLst/>
          </a:prstGeom>
        </p:spPr>
      </p:pic>
    </p:spTree>
    <p:extLst>
      <p:ext uri="{BB962C8B-B14F-4D97-AF65-F5344CB8AC3E}">
        <p14:creationId xmlns:p14="http://schemas.microsoft.com/office/powerpoint/2010/main" val="14867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2270-A63A-4C65-33C2-2ABD86950F38}"/>
              </a:ext>
            </a:extLst>
          </p:cNvPr>
          <p:cNvSpPr>
            <a:spLocks noGrp="1"/>
          </p:cNvSpPr>
          <p:nvPr>
            <p:ph type="title"/>
          </p:nvPr>
        </p:nvSpPr>
        <p:spPr/>
        <p:txBody>
          <a:bodyPr/>
          <a:lstStyle/>
          <a:p>
            <a:r>
              <a:rPr lang="en-US" sz="2400" b="1" dirty="0">
                <a:solidFill>
                  <a:srgbClr val="000000"/>
                </a:solidFill>
                <a:latin typeface="Optima" pitchFamily="34" charset="0"/>
                <a:ea typeface="Optima" pitchFamily="34" charset="-122"/>
                <a:cs typeface="Optima" pitchFamily="34" charset="-120"/>
              </a:rPr>
              <a:t>NumPy Library for Numerical Computing</a:t>
            </a:r>
            <a:br>
              <a:rPr lang="en-US" sz="2400" dirty="0"/>
            </a:br>
            <a:endParaRPr lang="en-IN" dirty="0"/>
          </a:p>
        </p:txBody>
      </p:sp>
      <p:sp>
        <p:nvSpPr>
          <p:cNvPr id="4" name="Content Placeholder 3">
            <a:extLst>
              <a:ext uri="{FF2B5EF4-FFF2-40B4-BE49-F238E27FC236}">
                <a16:creationId xmlns:a16="http://schemas.microsoft.com/office/drawing/2014/main" id="{B0305E6A-96E6-14E5-69AA-050AB3C1877D}"/>
              </a:ext>
            </a:extLst>
          </p:cNvPr>
          <p:cNvSpPr>
            <a:spLocks noGrp="1"/>
          </p:cNvSpPr>
          <p:nvPr>
            <p:ph sz="half" idx="2"/>
          </p:nvPr>
        </p:nvSpPr>
        <p:spPr>
          <a:xfrm>
            <a:off x="1085393" y="1517254"/>
            <a:ext cx="3483864" cy="2584292"/>
          </a:xfrm>
        </p:spPr>
        <p:txBody>
          <a:bodyPr>
            <a:normAutofit lnSpcReduction="10000"/>
          </a:bodyPr>
          <a:lstStyle/>
          <a:p>
            <a:r>
              <a:rPr lang="en-US" sz="1400" dirty="0">
                <a:solidFill>
                  <a:srgbClr val="000000"/>
                </a:solidFill>
                <a:latin typeface="Optima" pitchFamily="34" charset="0"/>
                <a:ea typeface="Optima" pitchFamily="34" charset="-122"/>
                <a:cs typeface="Optima" pitchFamily="34" charset="-120"/>
              </a:rPr>
              <a:t>NumPy is essential for performing numerical operations on the Netflix dataset.</a:t>
            </a:r>
            <a:endParaRPr lang="en-US" sz="1400" dirty="0"/>
          </a:p>
          <a:p>
            <a:r>
              <a:rPr lang="en-US" sz="1400" dirty="0">
                <a:solidFill>
                  <a:srgbClr val="000000"/>
                </a:solidFill>
                <a:latin typeface="Optima" pitchFamily="34" charset="0"/>
                <a:ea typeface="Optima" pitchFamily="34" charset="-122"/>
                <a:cs typeface="Optima" pitchFamily="34" charset="-120"/>
              </a:rPr>
              <a:t>Array manipulation, mathematical functions, and linear algebra operations can be efficiently executed using NumPy.</a:t>
            </a:r>
            <a:endParaRPr lang="en-US" sz="1400" dirty="0"/>
          </a:p>
          <a:p>
            <a:r>
              <a:rPr lang="en-US" sz="1400" dirty="0">
                <a:solidFill>
                  <a:srgbClr val="000000"/>
                </a:solidFill>
                <a:latin typeface="Optima" pitchFamily="34" charset="0"/>
                <a:ea typeface="Optima" pitchFamily="34" charset="-122"/>
                <a:cs typeface="Optima" pitchFamily="34" charset="-120"/>
              </a:rPr>
              <a:t>The library's array objects enable faster computation and analysis of large datasets.</a:t>
            </a:r>
            <a:endParaRPr lang="en-US" sz="1400" dirty="0"/>
          </a:p>
          <a:p>
            <a:endParaRPr lang="en-IN" dirty="0"/>
          </a:p>
        </p:txBody>
      </p:sp>
      <p:pic>
        <p:nvPicPr>
          <p:cNvPr id="7" name="Image 0" descr="https://search-letsfade-com.herokuapp.com/proxy?url=https://i.ytimg.com/vi/dm8fpMvRZQY/maxresdefault.jpg">
            <a:extLst>
              <a:ext uri="{FF2B5EF4-FFF2-40B4-BE49-F238E27FC236}">
                <a16:creationId xmlns:a16="http://schemas.microsoft.com/office/drawing/2014/main" id="{D1DF89FC-838D-E4A8-7D05-9DF6EAF83F6A}"/>
              </a:ext>
            </a:extLst>
          </p:cNvPr>
          <p:cNvPicPr>
            <a:picLocks noGrp="1" noChangeAspect="1"/>
          </p:cNvPicPr>
          <p:nvPr>
            <p:ph sz="quarter" idx="4"/>
          </p:nvPr>
        </p:nvPicPr>
        <p:blipFill>
          <a:blip r:embed="rId2"/>
          <a:stretch>
            <a:fillRect/>
          </a:stretch>
        </p:blipFill>
        <p:spPr>
          <a:xfrm>
            <a:off x="4808538" y="1756022"/>
            <a:ext cx="3484562" cy="2104777"/>
          </a:xfrm>
          <a:prstGeom prst="rect">
            <a:avLst/>
          </a:prstGeom>
        </p:spPr>
      </p:pic>
    </p:spTree>
    <p:extLst>
      <p:ext uri="{BB962C8B-B14F-4D97-AF65-F5344CB8AC3E}">
        <p14:creationId xmlns:p14="http://schemas.microsoft.com/office/powerpoint/2010/main" val="34332219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982</TotalTime>
  <Words>625</Words>
  <Application>Microsoft Office PowerPoint</Application>
  <PresentationFormat>On-screen Show (16:9)</PresentationFormat>
  <Paragraphs>47</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Bookman Old Style</vt:lpstr>
      <vt:lpstr>Gill Sans MT</vt:lpstr>
      <vt:lpstr>Optima</vt:lpstr>
      <vt:lpstr>Söhne</vt:lpstr>
      <vt:lpstr>Gallery</vt:lpstr>
      <vt:lpstr>PowerPoint Presentation</vt:lpstr>
      <vt:lpstr>Problem statement</vt:lpstr>
      <vt:lpstr>abstract</vt:lpstr>
      <vt:lpstr>PowerPoint Presentation</vt:lpstr>
      <vt:lpstr>DATASET</vt:lpstr>
      <vt:lpstr>Library Overview</vt:lpstr>
      <vt:lpstr>Matplotlib Library for Visualization </vt:lpstr>
      <vt:lpstr>Seaborn Library for Statistical Data Visualization</vt:lpstr>
      <vt:lpstr>NumPy Library for Numerical Computing </vt:lpstr>
      <vt:lpstr>RESULT</vt:lpstr>
      <vt:lpstr>GRAPHS</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Shows Data Analysis</dc:title>
  <dc:subject>Netflix Shows Data Analysis</dc:subject>
  <dc:creator>SlideMake.com</dc:creator>
  <cp:lastModifiedBy>sindhu sabhavath</cp:lastModifiedBy>
  <cp:revision>4</cp:revision>
  <dcterms:created xsi:type="dcterms:W3CDTF">2024-04-29T13:49:19Z</dcterms:created>
  <dcterms:modified xsi:type="dcterms:W3CDTF">2024-05-09T07:55:55Z</dcterms:modified>
</cp:coreProperties>
</file>