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0"/>
  </p:notesMasterIdLst>
  <p:sldIdLst>
    <p:sldId id="256" r:id="rId2"/>
    <p:sldId id="258" r:id="rId3"/>
    <p:sldId id="295" r:id="rId4"/>
    <p:sldId id="296" r:id="rId5"/>
    <p:sldId id="299" r:id="rId6"/>
    <p:sldId id="298" r:id="rId7"/>
    <p:sldId id="259" r:id="rId8"/>
    <p:sldId id="260" r:id="rId9"/>
    <p:sldId id="261" r:id="rId10"/>
    <p:sldId id="270" r:id="rId11"/>
    <p:sldId id="283" r:id="rId12"/>
    <p:sldId id="284" r:id="rId13"/>
    <p:sldId id="285" r:id="rId14"/>
    <p:sldId id="287" r:id="rId15"/>
    <p:sldId id="288" r:id="rId16"/>
    <p:sldId id="289" r:id="rId17"/>
    <p:sldId id="291" r:id="rId18"/>
    <p:sldId id="292" r:id="rId19"/>
    <p:sldId id="293" r:id="rId20"/>
    <p:sldId id="263" r:id="rId21"/>
    <p:sldId id="262" r:id="rId22"/>
    <p:sldId id="281" r:id="rId23"/>
    <p:sldId id="280" r:id="rId24"/>
    <p:sldId id="275" r:id="rId25"/>
    <p:sldId id="294" r:id="rId26"/>
    <p:sldId id="268" r:id="rId27"/>
    <p:sldId id="269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65" autoAdjust="0"/>
  </p:normalViewPr>
  <p:slideViewPr>
    <p:cSldViewPr>
      <p:cViewPr varScale="1">
        <p:scale>
          <a:sx n="85" d="100"/>
          <a:sy n="85" d="100"/>
        </p:scale>
        <p:origin x="2136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B92A6-870F-4461-9D37-D56FFB1D61C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18125-70BB-483B-93FD-F299DB31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2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explain the problem that was being faced 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Tedious and inefficient system to manage gear inventory.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Lots of overhead to manage gear requests.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18125-70BB-483B-93FD-F299DB31E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18125-70BB-483B-93FD-F299DB31E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18125-70BB-483B-93FD-F299DB31E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18125-70BB-483B-93FD-F299DB31E7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6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/>
              <a:t> </a:t>
            </a:r>
            <a:r>
              <a:rPr lang="EN-US" dirty="0"/>
              <a:t>ARE THEIR CHARACTERISTICS?  </a:t>
            </a:r>
            <a:br>
              <a:rPr lang="en-US" dirty="0"/>
            </a:br>
            <a:r>
              <a:rPr lang="EN-US" dirty="0"/>
              <a:t>WHAT DO WE KNOW ABOUT THEM?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18125-70BB-483B-93FD-F299DB31E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F6508D7-366E-46F5-B814-79059DC000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7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E2D6-E315-48FA-8094-8BCCC4E093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07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7-61BD-4440-842B-DC2CDD3451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33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2EC51-1C31-4F8A-8C54-E2B69EFFB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A4E4-84CE-4AFD-B1A6-2DFFB97104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58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B7655C4-C276-4DD9-8FC1-2AA5FB270D6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7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608C-9916-4BD2-855A-5970270D42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2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AC96-7FF4-453D-A451-0A17951D0F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16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B499-F980-4979-8F82-79747E8550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24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7CFE-5226-485C-B87D-1E26D485E7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9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7AD3-AE50-485C-AC72-2C761736F9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1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91C-87DA-491E-8E58-75C25984CE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91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2D96F2-8CF8-45F3-BC2B-5E54A160E9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7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#_US-07_Approve/Reject_gear"/><Relationship Id="rId13" Type="http://schemas.openxmlformats.org/officeDocument/2006/relationships/hyperlink" Target="#_US-12_View_report"/><Relationship Id="rId3" Type="http://schemas.openxmlformats.org/officeDocument/2006/relationships/hyperlink" Target="#_US-02_View_additional"/><Relationship Id="rId7" Type="http://schemas.openxmlformats.org/officeDocument/2006/relationships/hyperlink" Target="#_US-06_Gear_pick-up/return"/><Relationship Id="rId12" Type="http://schemas.openxmlformats.org/officeDocument/2006/relationships/hyperlink" Target="#_US-11_View_report"/><Relationship Id="rId2" Type="http://schemas.openxmlformats.org/officeDocument/2006/relationships/hyperlink" Target="#_US-01_View_gear"/><Relationship Id="rId1" Type="http://schemas.openxmlformats.org/officeDocument/2006/relationships/slideLayout" Target="../slideLayouts/slideLayout12.xml"/><Relationship Id="rId6" Type="http://schemas.openxmlformats.org/officeDocument/2006/relationships/hyperlink" Target="#_US-05_View_gear"/><Relationship Id="rId11" Type="http://schemas.openxmlformats.org/officeDocument/2006/relationships/hyperlink" Target="#_US-10_View_report"/><Relationship Id="rId5" Type="http://schemas.openxmlformats.org/officeDocument/2006/relationships/hyperlink" Target="#_US-04_Modify_gear"/><Relationship Id="rId10" Type="http://schemas.openxmlformats.org/officeDocument/2006/relationships/hyperlink" Target="#_US-09_Update_the"/><Relationship Id="rId4" Type="http://schemas.openxmlformats.org/officeDocument/2006/relationships/hyperlink" Target="#_US-03_Create_and"/><Relationship Id="rId9" Type="http://schemas.openxmlformats.org/officeDocument/2006/relationships/hyperlink" Target="#_US-08_Manage_th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990600"/>
            <a:ext cx="7239000" cy="3276600"/>
          </a:xfrm>
        </p:spPr>
        <p:txBody>
          <a:bodyPr/>
          <a:lstStyle/>
          <a:p>
            <a:pPr algn="r"/>
            <a:r>
              <a:rPr lang="EN-US" altLang="en-US" dirty="0">
                <a:solidFill>
                  <a:schemeClr val="tx1"/>
                </a:solidFill>
              </a:rPr>
              <a:t>Gear Lending Library System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WTA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5038725"/>
            <a:ext cx="7269183" cy="1789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Group 1: </a:t>
            </a:r>
            <a:r>
              <a:rPr lang="EN-US" altLang="EN-US" dirty="0">
                <a:latin typeface="Rockwell"/>
              </a:rPr>
              <a:t>Lyza Thenumkal, Bakkiyalakshmi Ramanjulu, Nitika Goyal</a:t>
            </a:r>
            <a:endParaRPr lang="en-US" altLang="EN-US" dirty="0">
              <a:latin typeface="Rockwell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Group 2: Kellie Fontes, Scott Shipp, Temourshah Ahmady 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Group 3: Hesham Alsaeedi, Martina Ugwuh, Kyle McNutt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Group 4: Hatoon Almoajel, Matthew Smith, Micheal Cheung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/>
            <a:r>
              <a:rPr lang="en-US" altLang="en-US" sz="3200" dirty="0"/>
              <a:t>Feature 1 – Gear Request</a:t>
            </a:r>
            <a:endParaRPr lang="en-US" altLang="en-US" sz="3200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5425" y="4114800"/>
            <a:ext cx="8458200" cy="2514600"/>
          </a:xfrm>
        </p:spPr>
        <p:txBody>
          <a:bodyPr/>
          <a:lstStyle/>
          <a:p>
            <a:r>
              <a:rPr lang="en-US" altLang="en-US" sz="3000" dirty="0"/>
              <a:t>Selecting Start Date/End Date</a:t>
            </a:r>
          </a:p>
          <a:p>
            <a:r>
              <a:rPr lang="en-US" altLang="en-US" sz="3000" dirty="0"/>
              <a:t>Viewing gears and Quantity Available</a:t>
            </a:r>
          </a:p>
          <a:p>
            <a:r>
              <a:rPr lang="en-US" altLang="en-US" sz="3000" dirty="0"/>
              <a:t>Input quantity requested</a:t>
            </a:r>
          </a:p>
          <a:p>
            <a:r>
              <a:rPr lang="en-US" altLang="en-US" sz="3000" dirty="0"/>
              <a:t>Submit request</a:t>
            </a:r>
          </a:p>
          <a:p>
            <a:pPr marL="0" indent="0" eaLnBrk="1" hangingPunct="1">
              <a:buNone/>
            </a:pPr>
            <a:endParaRPr lang="en-US" alt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6" y="1444625"/>
            <a:ext cx="8305800" cy="2433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Feature 2 – Gear Availability Report</a:t>
            </a:r>
            <a:endParaRPr lang="en-US" altLang="en-US" sz="32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3" y="1941030"/>
            <a:ext cx="7269858" cy="1848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3337" y="4343400"/>
            <a:ext cx="7239000" cy="2209800"/>
          </a:xfrm>
        </p:spPr>
        <p:txBody>
          <a:bodyPr/>
          <a:lstStyle/>
          <a:p>
            <a:r>
              <a:rPr lang="en-US" altLang="en-US" sz="3000" dirty="0"/>
              <a:t>Selecting Start Date/End Date</a:t>
            </a:r>
          </a:p>
          <a:p>
            <a:r>
              <a:rPr lang="en-US" altLang="en-US" sz="3000" dirty="0"/>
              <a:t>Viewing gears and Quantity Available</a:t>
            </a:r>
          </a:p>
        </p:txBody>
      </p:sp>
    </p:spTree>
    <p:extLst>
      <p:ext uri="{BB962C8B-B14F-4D97-AF65-F5344CB8AC3E}">
        <p14:creationId xmlns:p14="http://schemas.microsoft.com/office/powerpoint/2010/main" val="248182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Feature 3 – Additional Gear Information</a:t>
            </a:r>
            <a:endParaRPr lang="en-US" altLang="en-US" sz="3200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5029200"/>
            <a:ext cx="7239000" cy="3810000"/>
          </a:xfrm>
        </p:spPr>
        <p:txBody>
          <a:bodyPr/>
          <a:lstStyle/>
          <a:p>
            <a:r>
              <a:rPr lang="en-US" altLang="en-US" sz="3000" dirty="0"/>
              <a:t>Each gear has a clickable link that has details about the gear.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50" y="1143000"/>
            <a:ext cx="4307323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72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Feature 4 – Updating gear inventory</a:t>
            </a:r>
            <a:endParaRPr lang="en-US" altLang="en-US" sz="3200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724400"/>
            <a:ext cx="7239000" cy="3810000"/>
          </a:xfrm>
        </p:spPr>
        <p:txBody>
          <a:bodyPr/>
          <a:lstStyle/>
          <a:p>
            <a:r>
              <a:rPr lang="en-US" altLang="en-US" sz="3000" dirty="0"/>
              <a:t>Admin can update gear quantity by typing in Gear ID and New Quantity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6532" cy="276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39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Feature 5 – Managing Gear Requests</a:t>
            </a:r>
            <a:endParaRPr lang="en-US" altLang="en-US" sz="3200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724400"/>
            <a:ext cx="7239000" cy="3810000"/>
          </a:xfrm>
        </p:spPr>
        <p:txBody>
          <a:bodyPr/>
          <a:lstStyle/>
          <a:p>
            <a:r>
              <a:rPr lang="en-US" altLang="en-US" sz="3000" dirty="0"/>
              <a:t>Admin can manage the returns of borrowed gears.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89" y="1441405"/>
            <a:ext cx="6968621" cy="3101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10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Feature 6 – History Report</a:t>
            </a:r>
            <a:endParaRPr lang="en-US" altLang="en-US" sz="3200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724400"/>
            <a:ext cx="7239000" cy="3810000"/>
          </a:xfrm>
        </p:spPr>
        <p:txBody>
          <a:bodyPr/>
          <a:lstStyle/>
          <a:p>
            <a:r>
              <a:rPr lang="en-US" altLang="en-US" sz="3000" dirty="0"/>
              <a:t>Admin view </a:t>
            </a:r>
            <a:r>
              <a:rPr lang="en-US" altLang="en-US" sz="3000"/>
              <a:t>gear request checkouts </a:t>
            </a:r>
            <a:r>
              <a:rPr lang="en-US" altLang="en-US" sz="3000" dirty="0"/>
              <a:t>of a Trip Leader.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229600" cy="2751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53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Feature 7 – Approving Gear Requests</a:t>
            </a:r>
            <a:endParaRPr lang="en-US" altLang="en-US" sz="3200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648200"/>
            <a:ext cx="7239000" cy="3810000"/>
          </a:xfrm>
        </p:spPr>
        <p:txBody>
          <a:bodyPr/>
          <a:lstStyle/>
          <a:p>
            <a:r>
              <a:rPr lang="en-US" altLang="en-US" sz="3000" dirty="0"/>
              <a:t>Admin can approve or reject gear requests.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924800" cy="2190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3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Feature 8 – Trend Report</a:t>
            </a:r>
            <a:endParaRPr lang="en-US" altLang="en-US" sz="3200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724400"/>
            <a:ext cx="7239000" cy="3810000"/>
          </a:xfrm>
        </p:spPr>
        <p:txBody>
          <a:bodyPr/>
          <a:lstStyle/>
          <a:p>
            <a:r>
              <a:rPr lang="en-US" altLang="en-US" sz="3000" dirty="0"/>
              <a:t>Admin can view report of gear request trends across seasons.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091361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67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Feature 9 – Manage Groups</a:t>
            </a:r>
            <a:endParaRPr lang="en-US" altLang="en-US" sz="3200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5181600"/>
            <a:ext cx="7239000" cy="3810000"/>
          </a:xfrm>
        </p:spPr>
        <p:txBody>
          <a:bodyPr/>
          <a:lstStyle/>
          <a:p>
            <a:r>
              <a:rPr lang="en-US" altLang="en-US" sz="3000" dirty="0"/>
              <a:t>Admin can create new groups and assign roles to the groups. </a:t>
            </a:r>
          </a:p>
          <a:p>
            <a:r>
              <a:rPr lang="en-US" altLang="en-US" sz="3000" dirty="0"/>
              <a:t>Admin assign users to a group.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3" y="1477895"/>
            <a:ext cx="3980239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54095"/>
            <a:ext cx="4114800" cy="322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22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Feature 10 - Reminders </a:t>
            </a:r>
            <a:endParaRPr lang="en-US" altLang="en-US" sz="3200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2" y="1444625"/>
            <a:ext cx="7239000" cy="3810000"/>
          </a:xfrm>
        </p:spPr>
        <p:txBody>
          <a:bodyPr/>
          <a:lstStyle/>
          <a:p>
            <a:r>
              <a:rPr lang="en-US" altLang="en-US" sz="3000" dirty="0"/>
              <a:t>Trip Leader/Admin:</a:t>
            </a:r>
          </a:p>
          <a:p>
            <a:pPr lvl="1"/>
            <a:r>
              <a:rPr lang="en-US" altLang="en-US" sz="2800" dirty="0"/>
              <a:t>Email notification 2 days prior to pickup date.</a:t>
            </a:r>
          </a:p>
          <a:p>
            <a:pPr lvl="1"/>
            <a:r>
              <a:rPr lang="en-US" altLang="en-US" sz="2800" dirty="0"/>
              <a:t>Email notification 2 days prior to return date</a:t>
            </a:r>
          </a:p>
        </p:txBody>
      </p:sp>
    </p:spTree>
    <p:extLst>
      <p:ext uri="{BB962C8B-B14F-4D97-AF65-F5344CB8AC3E}">
        <p14:creationId xmlns:p14="http://schemas.microsoft.com/office/powerpoint/2010/main" val="32231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EN-US" sz="3200" dirty="0">
                <a:solidFill>
                  <a:schemeClr val="tx1"/>
                </a:solidFill>
              </a:rPr>
              <a:t>Background: WTA Gear lending library</a:t>
            </a:r>
            <a:endParaRPr lang="EN-US" altLang="EN-US" sz="3200" i="1" dirty="0">
              <a:solidFill>
                <a:schemeClr val="tx1"/>
              </a:solidFill>
              <a:latin typeface="Rockwell Condensed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Rockwell"/>
              </a:rPr>
              <a:t>WTA lends hiking and backpacking gear</a:t>
            </a:r>
            <a:br>
              <a:rPr lang="EN-US" altLang="EN-US" dirty="0">
                <a:latin typeface="Rockwell"/>
              </a:rPr>
            </a:br>
            <a:endParaRPr lang="EN-US" altLang="EN-US" dirty="0">
              <a:latin typeface="Rockwell"/>
            </a:endParaRPr>
          </a:p>
          <a:p>
            <a:pPr eaLnBrk="1" hangingPunct="1"/>
            <a:r>
              <a:rPr lang="EN-US" altLang="EN-US" dirty="0"/>
              <a:t>Trip leaders "check out" the gear like checking books out of a library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Admins need to manage things like:</a:t>
            </a:r>
          </a:p>
          <a:p>
            <a:pPr lvl="1"/>
            <a:r>
              <a:rPr lang="EN-US" altLang="EN-US" dirty="0"/>
              <a:t>Gear in inventory</a:t>
            </a:r>
          </a:p>
          <a:p>
            <a:pPr lvl="1"/>
            <a:r>
              <a:rPr lang="EN-US" altLang="EN-US" dirty="0"/>
              <a:t>Current and future reservations</a:t>
            </a:r>
          </a:p>
          <a:p>
            <a:pPr lvl="1"/>
            <a:r>
              <a:rPr lang="EN-US" altLang="EN-US" dirty="0"/>
              <a:t>What is still available so that other trip leaders know what they can check out,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90800"/>
            <a:ext cx="7772400" cy="1609344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Product 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04825"/>
            <a:ext cx="7772400" cy="1609344"/>
          </a:xfrm>
        </p:spPr>
        <p:txBody>
          <a:bodyPr/>
          <a:lstStyle/>
          <a:p>
            <a:pPr algn="r" eaLnBrk="1" hangingPunct="1"/>
            <a:r>
              <a:rPr lang="en-US" altLang="en-US"/>
              <a:t>The Architecture of the System </a:t>
            </a:r>
          </a:p>
        </p:txBody>
      </p:sp>
      <p:pic>
        <p:nvPicPr>
          <p:cNvPr id="3" name="Picture 2" descr="Untitled Diagram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590800"/>
            <a:ext cx="8355359" cy="26297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Technology used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81200"/>
            <a:ext cx="8532573" cy="35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Feedback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11472" y="1527990"/>
            <a:ext cx="8246728" cy="4644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4320" lvl="1" indent="0">
              <a:buNone/>
            </a:pPr>
            <a:r>
              <a:rPr lang="EN-US" altLang="EN-US" b="1" dirty="0"/>
              <a:t>Discuss whatever feedback your customer shared with you: How well does it meet their needs?</a:t>
            </a:r>
          </a:p>
          <a:p>
            <a:pPr marL="274320" lvl="1" indent="0">
              <a:buNone/>
            </a:pPr>
            <a:r>
              <a:rPr lang="EN-US" altLang="EN-US" b="1" dirty="0">
                <a:solidFill>
                  <a:srgbClr val="9E3611"/>
                </a:solidFill>
                <a:latin typeface="Wingdings"/>
                <a:sym typeface="Wingdings"/>
              </a:rPr>
              <a:t> § </a:t>
            </a:r>
            <a:r>
              <a:rPr lang="EN-US" altLang="EN-US" dirty="0"/>
              <a:t>The new system helps the WTA to maintain gear inventory with a central repository.</a:t>
            </a:r>
          </a:p>
          <a:p>
            <a:pPr marL="274320" lvl="1" indent="0">
              <a:buNone/>
            </a:pPr>
            <a:r>
              <a:rPr lang="EN-US" altLang="EN-US" dirty="0">
                <a:solidFill>
                  <a:srgbClr val="9E3611"/>
                </a:solidFill>
                <a:latin typeface="Wingdings"/>
                <a:sym typeface="Wingdings"/>
              </a:rPr>
              <a:t> § </a:t>
            </a:r>
            <a:r>
              <a:rPr lang="EN-US" altLang="EN-US" dirty="0"/>
              <a:t>The trip leaders can reschedule the trips and request for change in gears</a:t>
            </a:r>
            <a:r>
              <a:rPr lang="EN-US" altLang="EN-US" b="1" dirty="0"/>
              <a:t> </a:t>
            </a:r>
            <a:r>
              <a:rPr lang="EN-US" altLang="EN-US" dirty="0"/>
              <a:t>requested.</a:t>
            </a:r>
            <a:r>
              <a:rPr lang="EN-US" altLang="EN-US" b="1" dirty="0"/>
              <a:t> </a:t>
            </a:r>
            <a:endParaRPr lang="en-US" altLang="en-US" b="1" dirty="0"/>
          </a:p>
          <a:p>
            <a:pPr marL="274320" lvl="1" indent="0">
              <a:buNone/>
            </a:pPr>
            <a:r>
              <a:rPr lang="EN-US" altLang="EN-US" b="1" dirty="0">
                <a:solidFill>
                  <a:srgbClr val="9E3611"/>
                </a:solidFill>
                <a:latin typeface="Wingdings"/>
                <a:sym typeface="Wingdings"/>
              </a:rPr>
              <a:t> § </a:t>
            </a:r>
            <a:r>
              <a:rPr lang="EN-US" altLang="EN-US" dirty="0"/>
              <a:t>It can be accessed anywhere and anytime through browsers.</a:t>
            </a:r>
            <a:endParaRPr lang="en-US" altLang="en-US" dirty="0"/>
          </a:p>
          <a:p>
            <a:pPr marL="274320" lvl="1" indent="0">
              <a:buNone/>
            </a:pPr>
            <a:r>
              <a:rPr lang="EN-US" altLang="EN-US" dirty="0">
                <a:solidFill>
                  <a:srgbClr val="9E3611"/>
                </a:solidFill>
                <a:latin typeface="Wingdings"/>
                <a:sym typeface="Wingdings"/>
              </a:rPr>
              <a:t> § </a:t>
            </a:r>
            <a:r>
              <a:rPr lang="EN-US" altLang="EN-US" dirty="0"/>
              <a:t>Reduces manual intervention</a:t>
            </a:r>
            <a:r>
              <a:rPr lang="EN-US" altLang="EN-US" b="1" dirty="0"/>
              <a:t>.</a:t>
            </a:r>
          </a:p>
          <a:p>
            <a:pPr marL="274320" lvl="1" indent="0">
              <a:buNone/>
            </a:pPr>
            <a:r>
              <a:rPr lang="EN-US" altLang="EN-US" b="1" dirty="0"/>
              <a:t>Future enhancements they’d like to see</a:t>
            </a:r>
          </a:p>
          <a:p>
            <a:pPr marL="274320" lvl="1" indent="0">
              <a:buNone/>
            </a:pPr>
            <a:r>
              <a:rPr lang="EN-US" altLang="EN-US" dirty="0"/>
              <a:t>   In future, users wants to access the new system using phone, tablet, computers etc.</a:t>
            </a:r>
          </a:p>
          <a:p>
            <a:pPr marL="274320" lvl="1" indent="0">
              <a:buNone/>
            </a:pPr>
            <a:r>
              <a:rPr lang="EN-US" altLang="EN-US" b="1" dirty="0"/>
              <a:t>General feedback </a:t>
            </a:r>
            <a:endParaRPr lang="en-US" altLang="en-US" b="1" dirty="0"/>
          </a:p>
          <a:p>
            <a:pPr marL="274320" lvl="1" indent="0">
              <a:buNone/>
            </a:pPr>
            <a:r>
              <a:rPr lang="EN-US" altLang="EN-US" b="1" dirty="0"/>
              <a:t>   </a:t>
            </a:r>
            <a:r>
              <a:rPr lang="EN-US" altLang="EN-US" dirty="0"/>
              <a:t>New system enhanced many features such as create gear request, generate   report, enables the access to the gear library inventory, update changes in trip dates, modify gear request anytime.</a:t>
            </a:r>
            <a:r>
              <a:rPr lang="EN-US" altLang="EN-US" b="1" dirty="0"/>
              <a:t> </a:t>
            </a:r>
          </a:p>
          <a:p>
            <a:pPr lvl="1"/>
            <a:endParaRPr lang="en-US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en-US"/>
              <a:t>The Process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45091" y="1567517"/>
            <a:ext cx="7713109" cy="4604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b="1" dirty="0">
                <a:latin typeface="Rockwell"/>
              </a:rPr>
              <a:t>Designing Schema</a:t>
            </a:r>
            <a:r>
              <a:rPr lang="EN-US" altLang="EN-US" dirty="0">
                <a:latin typeface="Rockwell"/>
              </a:rPr>
              <a:t>:  - All the teams worked on a decided single schema</a:t>
            </a:r>
            <a:endParaRPr lang="en-US" altLang="EN-US" dirty="0">
              <a:latin typeface="Rockwell"/>
            </a:endParaRPr>
          </a:p>
          <a:p>
            <a:r>
              <a:rPr lang="EN-US" altLang="EN-US" b="1" dirty="0">
                <a:latin typeface="Rockwell"/>
              </a:rPr>
              <a:t>Implementation of User Stories – </a:t>
            </a:r>
            <a:r>
              <a:rPr lang="EN-US" altLang="EN-US" dirty="0">
                <a:latin typeface="Rockwell"/>
              </a:rPr>
              <a:t>Divided into 4 groups of 3 members. Each member had one user story.</a:t>
            </a:r>
          </a:p>
          <a:p>
            <a:r>
              <a:rPr lang="EN-US" altLang="EN-US" b="1" dirty="0">
                <a:latin typeface="Rockwell"/>
              </a:rPr>
              <a:t>Integration </a:t>
            </a:r>
            <a:r>
              <a:rPr lang="EN-US" altLang="EN-US" dirty="0">
                <a:latin typeface="Rockwell"/>
              </a:rPr>
              <a:t>– Integrated 4 groups scenarios</a:t>
            </a:r>
          </a:p>
          <a:p>
            <a:r>
              <a:rPr lang="EN-US" altLang="EN-US" b="1" dirty="0">
                <a:latin typeface="Rockwell"/>
              </a:rPr>
              <a:t>Testing</a:t>
            </a:r>
            <a:r>
              <a:rPr lang="EN-US" altLang="EN-US" dirty="0">
                <a:latin typeface="Rockwell"/>
              </a:rPr>
              <a:t>- Done parallel testing with development</a:t>
            </a:r>
          </a:p>
          <a:p>
            <a:pPr lvl="1"/>
            <a:r>
              <a:rPr lang="EN-US" altLang="EN-US" sz="2000" dirty="0">
                <a:latin typeface="Rockwell"/>
              </a:rPr>
              <a:t>1 Sprint = 2 weeks</a:t>
            </a:r>
          </a:p>
          <a:p>
            <a:r>
              <a:rPr lang="EN-US" altLang="EN-US" b="1" dirty="0"/>
              <a:t>Authorization/Authentication - 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20462"/>
            <a:ext cx="7313612" cy="895350"/>
          </a:xfrm>
          <a:noFill/>
        </p:spPr>
        <p:txBody>
          <a:bodyPr lIns="92075" tIns="46038" rIns="92075" bIns="46038" anchor="ctr"/>
          <a:lstStyle/>
          <a:p>
            <a:pPr algn="r" eaLnBrk="1" hangingPunct="1"/>
            <a:r>
              <a:rPr lang="en-US" altLang="en-US" sz="3200" dirty="0"/>
              <a:t>Show Your Schedule</a:t>
            </a:r>
            <a:br>
              <a:rPr lang="en-US" altLang="en-US" sz="3200" dirty="0"/>
            </a:br>
            <a:endParaRPr lang="en-US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209800" y="104052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5827" y="104052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1854" y="1040528"/>
            <a:ext cx="60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02116" y="1040528"/>
            <a:ext cx="60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9674" y="1040528"/>
            <a:ext cx="60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89936" y="1040528"/>
            <a:ext cx="60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41729" y="1040528"/>
            <a:ext cx="60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77757" y="1040528"/>
            <a:ext cx="60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98020" y="1040528"/>
            <a:ext cx="60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49813" y="1040528"/>
            <a:ext cx="60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7903" y="1054577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Week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2349825" y="1043818"/>
          <a:ext cx="6333800" cy="3908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08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2349825" y="1524000"/>
          <a:ext cx="6333800" cy="4648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63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3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304800" y="1524000"/>
          <a:ext cx="1937657" cy="4654521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93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540">
                <a:tc>
                  <a:txBody>
                    <a:bodyPr/>
                    <a:lstStyle/>
                    <a:p>
                      <a:r>
                        <a:rPr lang="en-US" sz="1600" dirty="0"/>
                        <a:t>Design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21">
                <a:tc>
                  <a:txBody>
                    <a:bodyPr/>
                    <a:lstStyle/>
                    <a:p>
                      <a:r>
                        <a:rPr lang="en-US" sz="1600" dirty="0"/>
                        <a:t>Implement User Stories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540"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Initial Project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40"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Database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0"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User</a:t>
                      </a:r>
                      <a:r>
                        <a:rPr lang="en-US" sz="1600" baseline="0" dirty="0"/>
                        <a:t> Story Services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40"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540">
                <a:tc>
                  <a:txBody>
                    <a:bodyPr/>
                    <a:lstStyle/>
                    <a:p>
                      <a:r>
                        <a:rPr lang="en-US" sz="1600" dirty="0"/>
                        <a:t>Authorization</a:t>
                      </a:r>
                      <a:r>
                        <a:rPr lang="en-US" sz="1600" baseline="0" dirty="0"/>
                        <a:t> / Authentication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2493322" y="1641600"/>
            <a:ext cx="935677" cy="331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729120" y="2192413"/>
            <a:ext cx="2316953" cy="331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29120" y="2784546"/>
            <a:ext cx="677341" cy="3318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78738" y="3385585"/>
            <a:ext cx="995281" cy="3318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532701" y="3986624"/>
            <a:ext cx="1182300" cy="3318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105400" y="4554016"/>
            <a:ext cx="872357" cy="3318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858000" y="5105400"/>
            <a:ext cx="1652461" cy="331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5387"/>
      </p:ext>
    </p:extLst>
  </p:cSld>
  <p:clrMapOvr>
    <a:masterClrMapping/>
  </p:clrMapOvr>
  <p:transition spd="slow" advTm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/>
            <a:r>
              <a:rPr lang="EN-US" altLang="EN-US" sz="3200" dirty="0">
                <a:solidFill>
                  <a:schemeClr val="tx1"/>
                </a:solidFill>
              </a:rPr>
              <a:t>Additional enhancements - additional enhancements that could be </a:t>
            </a:r>
            <a:r>
              <a:rPr lang="EN-US" altLang="EN-US" sz="3200">
                <a:solidFill>
                  <a:schemeClr val="tx1"/>
                </a:solidFill>
              </a:rPr>
              <a:t>made? 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20900"/>
            <a:ext cx="4736898" cy="4051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Graphical view for reports such as gear request trends across seasons.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dirty="0"/>
              <a:t>Customizable UI</a:t>
            </a:r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2" name="Picture 1" descr="Phoenix Metro Single Family Homes Sales Graph - 2001-20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88" y="1885950"/>
            <a:ext cx="274320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200" dirty="0">
                <a:solidFill>
                  <a:schemeClr val="tx1"/>
                </a:solidFill>
              </a:rPr>
              <a:t>Project </a:t>
            </a:r>
            <a:r>
              <a:rPr lang="EN-US" altLang="EN-US" sz="3200">
                <a:solidFill>
                  <a:schemeClr val="tx1"/>
                </a:solidFill>
              </a:rPr>
              <a:t>Dynamics </a:t>
            </a:r>
            <a:r>
              <a:rPr lang="EN-US" altLang="EN-US" sz="3200" dirty="0">
                <a:solidFill>
                  <a:schemeClr val="tx1"/>
                </a:solidFill>
              </a:rPr>
              <a:t>-</a:t>
            </a:r>
            <a:r>
              <a:rPr lang="EN-US" altLang="EN-US" sz="3200" i="1">
                <a:solidFill>
                  <a:schemeClr val="tx1"/>
                </a:solidFill>
              </a:rPr>
              <a:t>How </a:t>
            </a:r>
            <a:r>
              <a:rPr lang="EN-US" altLang="EN-US" sz="3200" i="1" dirty="0">
                <a:solidFill>
                  <a:schemeClr val="tx1"/>
                </a:solidFill>
              </a:rPr>
              <a:t>did your team divide up the </a:t>
            </a:r>
            <a:r>
              <a:rPr lang="EN-US" altLang="EN-US" sz="3200" i="1">
                <a:solidFill>
                  <a:schemeClr val="tx1"/>
                </a:solidFill>
              </a:rPr>
              <a:t>work?</a:t>
            </a:r>
            <a:r>
              <a:rPr lang="EN-US" altLang="EN-US" sz="3200">
                <a:solidFill>
                  <a:schemeClr val="tx1"/>
                </a:solidFill>
              </a:rPr>
              <a:t> 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EN-US" dirty="0"/>
              <a:t>Initial</a:t>
            </a:r>
            <a:r>
              <a:rPr lang="EN-US" altLang="EN-US"/>
              <a:t> </a:t>
            </a:r>
            <a:r>
              <a:rPr lang="EN-US" altLang="EN-US" dirty="0" err="1"/>
              <a:t>NodeJS</a:t>
            </a:r>
            <a:r>
              <a:rPr lang="EN-US" altLang="EN-US" dirty="0"/>
              <a:t>/MySQL DB Setup - </a:t>
            </a:r>
            <a:r>
              <a:rPr lang="EN-US" altLang="EN-US" dirty="0" err="1"/>
              <a:t>Hesham</a:t>
            </a:r>
            <a:r>
              <a:rPr lang="EN-US" altLang="EN-US" dirty="0"/>
              <a:t> + other testers</a:t>
            </a:r>
          </a:p>
          <a:p>
            <a:r>
              <a:rPr lang="EN-US" altLang="EN-US"/>
              <a:t>Initial </a:t>
            </a:r>
            <a:r>
              <a:rPr lang="EN-US" altLang="EN-US" dirty="0"/>
              <a:t>Angular UI Setup – Kyle + other testers</a:t>
            </a:r>
          </a:p>
          <a:p>
            <a:r>
              <a:rPr lang="EN-US" altLang="EN-US"/>
              <a:t>Implement </a:t>
            </a:r>
            <a:r>
              <a:rPr lang="EN-US" altLang="EN-US" dirty="0"/>
              <a:t>US-11, US-01, US-07</a:t>
            </a:r>
            <a:endParaRPr lang="en-US" altLang="EN-US" dirty="0"/>
          </a:p>
          <a:p>
            <a:pPr lvl="1"/>
            <a:r>
              <a:rPr lang="EN-US" altLang="EN-US"/>
              <a:t>Team# 1:</a:t>
            </a:r>
            <a:r>
              <a:rPr lang="EN-US" altLang="EN-US" dirty="0"/>
              <a:t> </a:t>
            </a:r>
            <a:r>
              <a:rPr lang="EN-US" altLang="EN-US"/>
              <a:t>Lyza</a:t>
            </a:r>
            <a:r>
              <a:rPr lang="EN-US" altLang="EN-US" dirty="0"/>
              <a:t>, </a:t>
            </a:r>
            <a:r>
              <a:rPr lang="EN-US" altLang="EN-US" dirty="0" err="1"/>
              <a:t>Bakkiyalakshmi</a:t>
            </a:r>
            <a:r>
              <a:rPr lang="EN-US" altLang="EN-US" dirty="0"/>
              <a:t>, </a:t>
            </a:r>
            <a:r>
              <a:rPr lang="EN-US" altLang="EN-US"/>
              <a:t>Nitika</a:t>
            </a:r>
            <a:endParaRPr lang="EN-US" altLang="EN-US" dirty="0"/>
          </a:p>
          <a:p>
            <a:r>
              <a:rPr lang="EN-US" altLang="EN-US" dirty="0"/>
              <a:t>Implement</a:t>
            </a:r>
            <a:r>
              <a:rPr lang="EN-US" altLang="EN-US"/>
              <a:t> </a:t>
            </a:r>
            <a:r>
              <a:rPr lang="EN-US" altLang="EN-US" sz="1800" dirty="0"/>
              <a:t>US-10</a:t>
            </a:r>
            <a:r>
              <a:rPr lang="EN-US" altLang="EN-US" sz="1800"/>
              <a:t>, US-02</a:t>
            </a:r>
            <a:r>
              <a:rPr lang="EN-US" altLang="EN-US"/>
              <a:t>, </a:t>
            </a:r>
            <a:r>
              <a:rPr lang="EN-US" altLang="EN-US" sz="1800"/>
              <a:t>US-08</a:t>
            </a:r>
            <a:endParaRPr lang="EN-US" altLang="EN-US" sz="1800" dirty="0"/>
          </a:p>
          <a:p>
            <a:pPr lvl="1"/>
            <a:r>
              <a:rPr lang="EN-US" altLang="EN-US" sz="1600"/>
              <a:t>Team #2:</a:t>
            </a:r>
            <a:r>
              <a:rPr lang="EN-US" altLang="EN-US" sz="1600" dirty="0"/>
              <a:t> </a:t>
            </a:r>
            <a:r>
              <a:rPr lang="EN-US" altLang="EN-US" sz="1600"/>
              <a:t>Kellie</a:t>
            </a:r>
            <a:r>
              <a:rPr lang="EN-US" altLang="EN-US" sz="1600" dirty="0"/>
              <a:t>, Scott, </a:t>
            </a:r>
            <a:r>
              <a:rPr lang="EN-US" altLang="EN-US" sz="1600" dirty="0" err="1"/>
              <a:t>Temourshah</a:t>
            </a:r>
          </a:p>
          <a:p>
            <a:r>
              <a:rPr lang="EN-US" altLang="EN-US" sz="1800"/>
              <a:t>Implement </a:t>
            </a:r>
            <a:r>
              <a:rPr lang="EN-US" altLang="EN-US" sz="1800" dirty="0"/>
              <a:t>US-12, US-05, </a:t>
            </a:r>
            <a:r>
              <a:rPr lang="EN-US" altLang="EN-US" sz="1800"/>
              <a:t>US-03</a:t>
            </a:r>
            <a:endParaRPr lang="EN-US" altLang="EN-US" sz="1800" dirty="0"/>
          </a:p>
          <a:p>
            <a:pPr lvl="1"/>
            <a:r>
              <a:rPr lang="EN-US" altLang="EN-US" sz="1600"/>
              <a:t>Team #3:</a:t>
            </a:r>
            <a:r>
              <a:rPr lang="EN-US" altLang="EN-US" sz="1600" dirty="0"/>
              <a:t> </a:t>
            </a:r>
            <a:r>
              <a:rPr lang="EN-US" altLang="EN-US" sz="1600"/>
              <a:t>Hesham</a:t>
            </a:r>
            <a:r>
              <a:rPr lang="EN-US" altLang="EN-US" sz="1600" dirty="0"/>
              <a:t>, Martina, Kyle</a:t>
            </a:r>
          </a:p>
          <a:p>
            <a:r>
              <a:rPr lang="EN-US" altLang="EN-US" sz="1800"/>
              <a:t>Implement </a:t>
            </a:r>
            <a:r>
              <a:rPr lang="EN-US" altLang="EN-US" sz="1800" dirty="0"/>
              <a:t>US-04, US-06, US-09 </a:t>
            </a:r>
          </a:p>
          <a:p>
            <a:pPr lvl="1"/>
            <a:r>
              <a:rPr lang="EN-US" altLang="EN-US" sz="1600"/>
              <a:t>Team </a:t>
            </a:r>
            <a:r>
              <a:rPr lang="EN-US" altLang="EN-US" sz="1600" dirty="0"/>
              <a:t>#4: Michael, </a:t>
            </a:r>
            <a:r>
              <a:rPr lang="EN-US" altLang="EN-US" sz="1600" dirty="0" err="1"/>
              <a:t>Hatoon</a:t>
            </a:r>
            <a:r>
              <a:rPr lang="EN-US" altLang="EN-US" sz="1600" dirty="0"/>
              <a:t>, Matthew</a:t>
            </a:r>
          </a:p>
          <a:p>
            <a:r>
              <a:rPr lang="EN-US" altLang="EN-US" sz="1800"/>
              <a:t>Integration/Merging </a:t>
            </a:r>
            <a:r>
              <a:rPr lang="EN-US" altLang="EN-US" sz="1800" dirty="0"/>
              <a:t>on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- All teams 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>
                <a:solidFill>
                  <a:schemeClr val="tx1"/>
                </a:solidFill>
              </a:rPr>
              <a:t>Inputs for future projects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en-US" dirty="0">
              <a:latin typeface="Times"/>
            </a:endParaRPr>
          </a:p>
          <a:p>
            <a:r>
              <a:rPr lang="EN-US" altLang="EN-US" dirty="0"/>
              <a:t>Mobile-friendly version.   </a:t>
            </a:r>
            <a:endParaRPr lang="EN-US" altLang="en-US" dirty="0">
              <a:latin typeface="Times"/>
            </a:endParaRPr>
          </a:p>
          <a:p>
            <a:endParaRPr lang="EN-US" altLang="en-US">
              <a:latin typeface="Times"/>
            </a:endParaRPr>
          </a:p>
          <a:p>
            <a:endParaRPr lang="en-US" altLang="en-US">
              <a:latin typeface="Times"/>
            </a:endParaRPr>
          </a:p>
          <a:p>
            <a:endParaRPr lang="en-US" altLang="en-US">
              <a:latin typeface="Times"/>
            </a:endParaRPr>
          </a:p>
          <a:p>
            <a:r>
              <a:rPr lang="EN-US" altLang="EN-US" dirty="0">
                <a:latin typeface="Rockwell"/>
              </a:rPr>
              <a:t>Integration with WTA website.</a:t>
            </a:r>
          </a:p>
          <a:p>
            <a:endParaRPr lang="en-US" altLang="EN-US">
              <a:latin typeface="Rockwell"/>
            </a:endParaRPr>
          </a:p>
          <a:p>
            <a:endParaRPr lang="en-US" altLang="EN-US">
              <a:latin typeface="Rockwell"/>
            </a:endParaRPr>
          </a:p>
          <a:p>
            <a:r>
              <a:rPr lang="EN-US" altLang="EN-US" dirty="0"/>
              <a:t>Host on the Cloud.</a:t>
            </a:r>
          </a:p>
          <a:p>
            <a:endParaRPr lang="EN-US" altLang="EN-US" dirty="0"/>
          </a:p>
        </p:txBody>
      </p:sp>
      <p:pic>
        <p:nvPicPr>
          <p:cNvPr id="2" name="Picture 1" descr="Wired Wednesdays Recycle Your Tech Best Buy's Recycle Program Energy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57" y="1952625"/>
            <a:ext cx="2743200" cy="1433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Problem Introduction</a:t>
            </a:r>
          </a:p>
        </p:txBody>
      </p:sp>
      <p:pic>
        <p:nvPicPr>
          <p:cNvPr id="4" name="Content Placeholder 3" descr="wta-gear-request-for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312" y="1637476"/>
            <a:ext cx="7271087" cy="4537898"/>
          </a:xfrm>
        </p:spPr>
      </p:pic>
    </p:spTree>
    <p:extLst>
      <p:ext uri="{BB962C8B-B14F-4D97-AF65-F5344CB8AC3E}">
        <p14:creationId xmlns:p14="http://schemas.microsoft.com/office/powerpoint/2010/main" val="407356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EN-US" sz="3200" dirty="0">
                <a:solidFill>
                  <a:schemeClr val="tx1"/>
                </a:solidFill>
              </a:rPr>
              <a:t>Overview: WTA Gear lending library</a:t>
            </a:r>
            <a:endParaRPr lang="EN-US" altLang="EN-US" sz="3200" i="1" dirty="0">
              <a:solidFill>
                <a:schemeClr val="tx1"/>
              </a:solidFill>
              <a:latin typeface="Rockwell Condensed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7432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Rockwell"/>
              </a:rPr>
              <a:t>Overview</a:t>
            </a:r>
            <a:endParaRPr lang="EN-US" altLang="EN-US" dirty="0">
              <a:solidFill>
                <a:srgbClr val="000000"/>
              </a:solidFill>
              <a:latin typeface="Rockwell"/>
            </a:endParaRPr>
          </a:p>
          <a:p>
            <a:pPr marL="274320" lvl="1" indent="0">
              <a:buNone/>
            </a:pPr>
            <a:endParaRPr lang="EN-US" altLang="EN-US" sz="2000" dirty="0"/>
          </a:p>
          <a:p>
            <a:pPr marL="274320" lvl="1" indent="0">
              <a:buNone/>
            </a:pPr>
            <a:endParaRPr lang="EN-US" altLang="EN-US" sz="2000" dirty="0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1907749522"/>
              </p:ext>
            </p:extLst>
          </p:nvPr>
        </p:nvGraphicFramePr>
        <p:xfrm>
          <a:off x="875887" y="2038350"/>
          <a:ext cx="7579374" cy="342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87">
                  <a:extLst>
                    <a:ext uri="{9D8B030D-6E8A-4147-A177-3AD203B41FA5}">
                      <a16:colId xmlns:a16="http://schemas.microsoft.com/office/drawing/2014/main" val="3528528100"/>
                    </a:ext>
                  </a:extLst>
                </a:gridCol>
                <a:gridCol w="3789687">
                  <a:extLst>
                    <a:ext uri="{9D8B030D-6E8A-4147-A177-3AD203B41FA5}">
                      <a16:colId xmlns:a16="http://schemas.microsoft.com/office/drawing/2014/main" val="1582772286"/>
                    </a:ext>
                  </a:extLst>
                </a:gridCol>
              </a:tblGrid>
              <a:tr h="409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91196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r>
                        <a:rPr lang="EN-US" dirty="0"/>
                        <a:t>Manual process using multiple Excel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Modern web application on MEAN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82282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r>
                        <a:rPr lang="EN-US" dirty="0"/>
                        <a:t>Trip leaders download an Excel file, fill it out, email it, and wait for a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 leaders now create a reservation request online and can view request status at any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95081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r>
                        <a:rPr lang="EN-US" dirty="0"/>
                        <a:t>Admins are required to manually verify availability of gear for requested timeframes after the request is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system generates real-time view of currently available inventory and presents it to trip leaders while they fill it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6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42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EN-US" sz="3200" dirty="0">
                <a:solidFill>
                  <a:schemeClr val="tx1"/>
                </a:solidFill>
              </a:rPr>
              <a:t>Overview: WTA Gear lending library</a:t>
            </a:r>
            <a:endParaRPr lang="EN-US" altLang="EN-US" sz="3200" i="1" dirty="0">
              <a:solidFill>
                <a:schemeClr val="tx1"/>
              </a:solidFill>
              <a:latin typeface="Rockwell Condensed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7432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Rockwell"/>
              </a:rPr>
              <a:t>Overview</a:t>
            </a:r>
            <a:endParaRPr lang="EN-US" altLang="EN-US" dirty="0">
              <a:solidFill>
                <a:srgbClr val="000000"/>
              </a:solidFill>
              <a:latin typeface="Rockwell"/>
            </a:endParaRPr>
          </a:p>
          <a:p>
            <a:pPr marL="274320" lvl="1" indent="0">
              <a:buNone/>
            </a:pPr>
            <a:endParaRPr lang="EN-US" altLang="EN-US" sz="2000" dirty="0"/>
          </a:p>
          <a:p>
            <a:pPr marL="274320" lvl="1" indent="0">
              <a:buNone/>
            </a:pPr>
            <a:endParaRPr lang="EN-US" altLang="EN-US" sz="2000" dirty="0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2292651940"/>
              </p:ext>
            </p:extLst>
          </p:nvPr>
        </p:nvGraphicFramePr>
        <p:xfrm>
          <a:off x="875887" y="2038350"/>
          <a:ext cx="7579374" cy="315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87">
                  <a:extLst>
                    <a:ext uri="{9D8B030D-6E8A-4147-A177-3AD203B41FA5}">
                      <a16:colId xmlns:a16="http://schemas.microsoft.com/office/drawing/2014/main" val="3528528100"/>
                    </a:ext>
                  </a:extLst>
                </a:gridCol>
                <a:gridCol w="3789687">
                  <a:extLst>
                    <a:ext uri="{9D8B030D-6E8A-4147-A177-3AD203B41FA5}">
                      <a16:colId xmlns:a16="http://schemas.microsoft.com/office/drawing/2014/main" val="1582772286"/>
                    </a:ext>
                  </a:extLst>
                </a:gridCol>
              </a:tblGrid>
              <a:tr h="409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91196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r>
                        <a:rPr lang="EN-US" dirty="0"/>
                        <a:t>Admins manually / externally track inventory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 can be updated at any time in the system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21755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r>
                        <a:rPr lang="EN-US" dirty="0"/>
                        <a:t>Gear details not available to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 leaders can view more information about each item while making their reservation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82282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r>
                        <a:rPr lang="EN-US" dirty="0"/>
                        <a:t>Admins track down the specific Excel file per reservation to manually manage gear check-in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reservation is stored in a single online system available at any time and checkin happens in the same system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9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65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EN-US" sz="3200" dirty="0">
                <a:solidFill>
                  <a:schemeClr val="tx1"/>
                </a:solidFill>
              </a:rPr>
              <a:t>overview</a:t>
            </a:r>
            <a:endParaRPr lang="EN-US" altLang="EN-US" sz="3200" i="1" dirty="0">
              <a:solidFill>
                <a:schemeClr val="tx1"/>
              </a:solidFill>
              <a:latin typeface="Rockwell Condensed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latin typeface="Rockwell"/>
              </a:rPr>
              <a:t>Summary</a:t>
            </a:r>
          </a:p>
          <a:p>
            <a:pPr lvl="1"/>
            <a:r>
              <a:rPr lang="EN-US" altLang="EN-US" dirty="0">
                <a:latin typeface="Rockwell"/>
              </a:rPr>
              <a:t>This new front end interface would improve the user experience greatly and allow for Leaders to have a more accurate view into what gear is currently available to borrow. All of this allows for a lower bar of entry in order to get the correct gear to more group’s and get more kids walking on some of the amazing Washington Trails. </a:t>
            </a:r>
          </a:p>
          <a:p>
            <a:r>
              <a:rPr lang="EN-US" altLang="EN-US" dirty="0">
                <a:latin typeface="Rockwell"/>
              </a:rPr>
              <a:t>Future plans</a:t>
            </a:r>
          </a:p>
          <a:p>
            <a:pPr lvl="1"/>
            <a:r>
              <a:rPr lang="EN-US" altLang="EN-US" dirty="0">
                <a:latin typeface="Rockwell"/>
              </a:rPr>
              <a:t>Possibly provide a fully functional web application that would be handed off to the WTA technical team to implement and maintain</a:t>
            </a:r>
            <a:br>
              <a:rPr lang="EN-US" altLang="EN-US" dirty="0">
                <a:latin typeface="Rockwell"/>
              </a:rPr>
            </a:br>
            <a:endParaRPr lang="EN-US" altLang="EN-US" dirty="0">
              <a:latin typeface="Rockwell"/>
            </a:endParaRPr>
          </a:p>
          <a:p>
            <a:pPr lvl="1"/>
            <a:r>
              <a:rPr lang="EN-US" altLang="EN-US" dirty="0">
                <a:latin typeface="Rockwell"/>
              </a:rPr>
              <a:t>Generate more statistical reports to identify busy seasons of the year, over- or under-utilized inventory, frequent borrowers, etc.</a:t>
            </a:r>
            <a:br>
              <a:rPr lang="EN-US" altLang="EN-US" dirty="0">
                <a:latin typeface="Rockwell"/>
              </a:rPr>
            </a:br>
            <a:endParaRPr lang="EN-US" altLang="EN-US" dirty="0">
              <a:latin typeface="Rockwell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45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en-US"/>
              <a:t>Who is your audience?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Administrator</a:t>
            </a:r>
          </a:p>
          <a:p>
            <a:pPr lvl="1"/>
            <a:r>
              <a:rPr lang="EN-US" altLang="EN-US"/>
              <a:t>Volunteer</a:t>
            </a:r>
            <a:endParaRPr lang="EN-US" altLang="EN-US" dirty="0"/>
          </a:p>
          <a:p>
            <a:r>
              <a:rPr lang="EN-US" altLang="EN-US"/>
              <a:t>Trip </a:t>
            </a:r>
            <a:r>
              <a:rPr lang="EN-US" altLang="EN-US" dirty="0"/>
              <a:t>Leader</a:t>
            </a:r>
          </a:p>
          <a:p>
            <a:pPr marL="0" indent="0">
              <a:buNone/>
            </a:pPr>
            <a:endParaRPr lang="EN-US" altLang="EN-US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125"/>
            <a:ext cx="8039100" cy="985838"/>
          </a:xfrm>
        </p:spPr>
        <p:txBody>
          <a:bodyPr/>
          <a:lstStyle/>
          <a:p>
            <a:pPr algn="r"/>
            <a:r>
              <a:rPr lang="EN-US" altLang="EN-US" sz="3200" i="1" dirty="0">
                <a:solidFill>
                  <a:schemeClr val="tx1"/>
                </a:solidFill>
              </a:rPr>
              <a:t>Audience personas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3207" y="2457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Volunteer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313" y="2457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Administrator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0387" y="2457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Trip Leader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272" y="3105150"/>
            <a:ext cx="274320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system user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Receives and processes requests from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the gear inventory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reports</a:t>
            </a:r>
          </a:p>
          <a:p>
            <a:pPr algn="ctr"/>
            <a:endParaRPr lang="EN-US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2178" y="3105150"/>
            <a:ext cx="2743200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Assists primary system user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ckwell"/>
              </a:rPr>
              <a:t>Works on the processing of gear requests and inventory</a:t>
            </a:r>
          </a:p>
          <a:p>
            <a:endParaRPr lang="EN-US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6600" y="3105150"/>
            <a:ext cx="2905125" cy="424731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Leaders of a youth organization/group who request gear on behalf of youth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Searches for relevant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Submits/Updates/</a:t>
            </a:r>
          </a:p>
          <a:p>
            <a:r>
              <a:rPr lang="EN-US" dirty="0"/>
              <a:t>     Cancels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Refers to request history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/>
              </a:rPr>
              <a:t>Relies on the system to know the pickup and dropoff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Rockwell"/>
            </a:endParaRPr>
          </a:p>
          <a:p>
            <a:endParaRPr lang="EN-US" dirty="0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5" name="Picture 4" descr="girl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5" y="1352483"/>
            <a:ext cx="1032011" cy="1031942"/>
          </a:xfrm>
          <a:prstGeom prst="rect">
            <a:avLst/>
          </a:prstGeom>
        </p:spPr>
      </p:pic>
      <p:pic>
        <p:nvPicPr>
          <p:cNvPr id="8" name="Picture 7" descr="man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25" y="1368770"/>
            <a:ext cx="991851" cy="991843"/>
          </a:xfrm>
          <a:prstGeom prst="rect">
            <a:avLst/>
          </a:prstGeom>
        </p:spPr>
      </p:pic>
      <p:pic>
        <p:nvPicPr>
          <p:cNvPr id="11" name="Picture 10" descr="gir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525" y="1372085"/>
            <a:ext cx="1010343" cy="1013928"/>
          </a:xfrm>
          <a:prstGeom prst="rect">
            <a:avLst/>
          </a:prstGeom>
        </p:spPr>
      </p:pic>
      <p:pic>
        <p:nvPicPr>
          <p:cNvPr id="12" name="Picture 11" descr="girl (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600" y="1343025"/>
            <a:ext cx="1047750" cy="1041400"/>
          </a:xfrm>
          <a:prstGeom prst="rect">
            <a:avLst/>
          </a:prstGeom>
        </p:spPr>
      </p:pic>
      <p:pic>
        <p:nvPicPr>
          <p:cNvPr id="13" name="Picture 12" descr="bo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0583" y="1280372"/>
            <a:ext cx="1124423" cy="11297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8683625" cy="1143000"/>
          </a:xfrm>
        </p:spPr>
        <p:txBody>
          <a:bodyPr/>
          <a:lstStyle/>
          <a:p>
            <a:pPr algn="r" eaLnBrk="1" hangingPunct="1"/>
            <a:r>
              <a:rPr lang="en-US" altLang="en-US" sz="3200" dirty="0"/>
              <a:t>WTA GLLS – Feature Summary</a:t>
            </a:r>
            <a:endParaRPr lang="en-US" altLang="en-US" sz="32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27937"/>
              </p:ext>
            </p:extLst>
          </p:nvPr>
        </p:nvGraphicFramePr>
        <p:xfrm>
          <a:off x="838200" y="1295402"/>
          <a:ext cx="7315200" cy="49529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743">
                  <a:extLst>
                    <a:ext uri="{9D8B030D-6E8A-4147-A177-3AD203B41FA5}">
                      <a16:colId xmlns:a16="http://schemas.microsoft.com/office/drawing/2014/main" val="648809658"/>
                    </a:ext>
                  </a:extLst>
                </a:gridCol>
                <a:gridCol w="571267">
                  <a:extLst>
                    <a:ext uri="{9D8B030D-6E8A-4147-A177-3AD203B41FA5}">
                      <a16:colId xmlns:a16="http://schemas.microsoft.com/office/drawing/2014/main" val="3542660825"/>
                    </a:ext>
                  </a:extLst>
                </a:gridCol>
                <a:gridCol w="5524190">
                  <a:extLst>
                    <a:ext uri="{9D8B030D-6E8A-4147-A177-3AD203B41FA5}">
                      <a16:colId xmlns:a16="http://schemas.microsoft.com/office/drawing/2014/main" val="248261648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Feature Group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ID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9156"/>
                  </a:ext>
                </a:extLst>
              </a:tr>
              <a:tr h="29805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Gear Request 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2"/>
                        </a:rPr>
                        <a:t>US-01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View gear availability based on requested dates.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2778068035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/>
                        </a:rPr>
                        <a:t>US-02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 additional gear information.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839480020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4"/>
                        </a:rPr>
                        <a:t>US-03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and submit a gear request.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3641916950"/>
                  </a:ext>
                </a:extLst>
              </a:tr>
              <a:tr h="40386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Gear Request Management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5"/>
                        </a:rPr>
                        <a:t>US-04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Modify gear request.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2428419939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6"/>
                        </a:rPr>
                        <a:t>US-05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 gear request summary.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582072066"/>
                  </a:ext>
                </a:extLst>
              </a:tr>
              <a:tr h="318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7"/>
                        </a:rPr>
                        <a:t>US-06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Gear pick-up/return dates reminders.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2434499148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8"/>
                        </a:rPr>
                        <a:t>US-07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Approve/Reject gear request.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2866817310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9"/>
                        </a:rPr>
                        <a:t>US-08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 the return of borrowed gears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3811063598"/>
                  </a:ext>
                </a:extLst>
              </a:tr>
              <a:tr h="40386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Gear Inventory Management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10"/>
                        </a:rPr>
                        <a:t>US-09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 the gear inventory.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1276325739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11"/>
                        </a:rPr>
                        <a:t>US-10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 report of inventory items.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1508262787"/>
                  </a:ext>
                </a:extLst>
              </a:tr>
              <a:tr h="2980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12"/>
                        </a:rPr>
                        <a:t>US-11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 report of gear request trends across seasons.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1013530317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13"/>
                        </a:rPr>
                        <a:t>US-12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View report of gear availability.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18" marR="44618" marT="44618" marB="44618"/>
                </a:tc>
                <a:extLst>
                  <a:ext uri="{0D108BD9-81ED-4DB2-BD59-A6C34878D82A}">
                    <a16:rowId xmlns:a16="http://schemas.microsoft.com/office/drawing/2014/main" val="15671754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338</TotalTime>
  <Words>626</Words>
  <Application>Microsoft Office PowerPoint</Application>
  <PresentationFormat>On-screen Show (4:3)</PresentationFormat>
  <Paragraphs>174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Wood Type</vt:lpstr>
      <vt:lpstr>Gear Lending Library System WTA </vt:lpstr>
      <vt:lpstr>Background: WTA Gear lending library</vt:lpstr>
      <vt:lpstr>Problem Introduction</vt:lpstr>
      <vt:lpstr>Overview: WTA Gear lending library</vt:lpstr>
      <vt:lpstr>Overview: WTA Gear lending library</vt:lpstr>
      <vt:lpstr>overview</vt:lpstr>
      <vt:lpstr>Who is your audience?</vt:lpstr>
      <vt:lpstr>Audience personas</vt:lpstr>
      <vt:lpstr>WTA GLLS – Feature Summary</vt:lpstr>
      <vt:lpstr>Feature 1 – Gear Request</vt:lpstr>
      <vt:lpstr>Feature 2 – Gear Availability Report</vt:lpstr>
      <vt:lpstr>Feature 3 – Additional Gear Information</vt:lpstr>
      <vt:lpstr>Feature 4 – Updating gear inventory</vt:lpstr>
      <vt:lpstr>Feature 5 – Managing Gear Requests</vt:lpstr>
      <vt:lpstr>Feature 6 – History Report</vt:lpstr>
      <vt:lpstr>Feature 7 – Approving Gear Requests</vt:lpstr>
      <vt:lpstr>Feature 8 – Trend Report</vt:lpstr>
      <vt:lpstr>Feature 9 – Manage Groups</vt:lpstr>
      <vt:lpstr>Feature 10 - Reminders </vt:lpstr>
      <vt:lpstr>Product Demo</vt:lpstr>
      <vt:lpstr>The Architecture of the System </vt:lpstr>
      <vt:lpstr>Technology used</vt:lpstr>
      <vt:lpstr>Customer Feedback</vt:lpstr>
      <vt:lpstr>The Process</vt:lpstr>
      <vt:lpstr>Show Your Schedule </vt:lpstr>
      <vt:lpstr>Additional enhancements - additional enhancements that could be made? </vt:lpstr>
      <vt:lpstr>Project Dynamics -How did your team divide up the work? </vt:lpstr>
      <vt:lpstr>Inputs for future projects</vt:lpstr>
    </vt:vector>
  </TitlesOfParts>
  <Manager>W. Harrison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CS487/488 Final Presentation</dc:title>
  <dc:subject>Capstone</dc:subject>
  <dc:creator>Your Name</dc:creator>
  <cp:lastModifiedBy>Hesham Alsaeedi</cp:lastModifiedBy>
  <cp:revision>80</cp:revision>
  <dcterms:created xsi:type="dcterms:W3CDTF">2004-07-31T17:55:05Z</dcterms:created>
  <dcterms:modified xsi:type="dcterms:W3CDTF">2016-11-30T02:21:31Z</dcterms:modified>
  <cp:category>Portland State University Capstone</cp:category>
</cp:coreProperties>
</file>