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EED0C-192B-4AD6-850F-63658D7C625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378649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ED0C-192B-4AD6-850F-63658D7C625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261261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ED0C-192B-4AD6-850F-63658D7C625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127638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ED0C-192B-4AD6-850F-63658D7C625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206068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EED0C-192B-4AD6-850F-63658D7C6257}"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57315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EED0C-192B-4AD6-850F-63658D7C6257}"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180027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EED0C-192B-4AD6-850F-63658D7C6257}"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255350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EED0C-192B-4AD6-850F-63658D7C6257}"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65547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EED0C-192B-4AD6-850F-63658D7C6257}"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106760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ED0C-192B-4AD6-850F-63658D7C6257}"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163853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ED0C-192B-4AD6-850F-63658D7C6257}"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AE5C5-A2C5-42B7-91B7-EA43FD767FF6}" type="slidenum">
              <a:rPr lang="en-US" smtClean="0"/>
              <a:t>‹#›</a:t>
            </a:fld>
            <a:endParaRPr lang="en-US"/>
          </a:p>
        </p:txBody>
      </p:sp>
    </p:spTree>
    <p:extLst>
      <p:ext uri="{BB962C8B-B14F-4D97-AF65-F5344CB8AC3E}">
        <p14:creationId xmlns:p14="http://schemas.microsoft.com/office/powerpoint/2010/main" val="404393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ED0C-192B-4AD6-850F-63658D7C6257}" type="datetimeFigureOut">
              <a:rPr lang="en-US" smtClean="0"/>
              <a:t>11/29/2017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AE5C5-A2C5-42B7-91B7-EA43FD767FF6}" type="slidenum">
              <a:rPr lang="en-US" smtClean="0"/>
              <a:t>‹#›</a:t>
            </a:fld>
            <a:endParaRPr lang="en-US"/>
          </a:p>
        </p:txBody>
      </p:sp>
    </p:spTree>
    <p:extLst>
      <p:ext uri="{BB962C8B-B14F-4D97-AF65-F5344CB8AC3E}">
        <p14:creationId xmlns:p14="http://schemas.microsoft.com/office/powerpoint/2010/main" val="2271993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1532" y="2917672"/>
            <a:ext cx="7637172" cy="954107"/>
          </a:xfrm>
          <a:prstGeom prst="rect">
            <a:avLst/>
          </a:prstGeom>
        </p:spPr>
        <p:txBody>
          <a:bodyPr wrap="square">
            <a:spAutoFit/>
          </a:bodyPr>
          <a:lstStyle/>
          <a:p>
            <a:endParaRPr lang="en-US" sz="2400" b="0" i="0" u="none" strike="noStrike" baseline="0" dirty="0" smtClean="0">
              <a:solidFill>
                <a:srgbClr val="000000"/>
              </a:solidFill>
            </a:endParaRPr>
          </a:p>
          <a:p>
            <a:r>
              <a:rPr lang="en-US" sz="3200" b="1" i="0" u="none" strike="noStrike" baseline="0" dirty="0" smtClean="0">
                <a:solidFill>
                  <a:srgbClr val="000000"/>
                </a:solidFill>
              </a:rPr>
              <a:t>Axon Framework implementation of CQRS</a:t>
            </a:r>
            <a:endParaRPr lang="en-US" sz="3200" dirty="0"/>
          </a:p>
        </p:txBody>
      </p:sp>
    </p:spTree>
    <p:extLst>
      <p:ext uri="{BB962C8B-B14F-4D97-AF65-F5344CB8AC3E}">
        <p14:creationId xmlns:p14="http://schemas.microsoft.com/office/powerpoint/2010/main" val="276322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77" y="470687"/>
            <a:ext cx="6096000" cy="369332"/>
          </a:xfrm>
          <a:prstGeom prst="rect">
            <a:avLst/>
          </a:prstGeom>
        </p:spPr>
        <p:txBody>
          <a:bodyPr>
            <a:spAutoFit/>
          </a:bodyPr>
          <a:lstStyle/>
          <a:p>
            <a:r>
              <a:rPr lang="en-US" b="1" dirty="0" smtClean="0">
                <a:solidFill>
                  <a:srgbClr val="000000"/>
                </a:solidFill>
                <a:latin typeface="Liberation Sans"/>
              </a:rPr>
              <a:t>Step </a:t>
            </a:r>
            <a:r>
              <a:rPr lang="en-US" b="1" dirty="0">
                <a:solidFill>
                  <a:srgbClr val="000000"/>
                </a:solidFill>
                <a:latin typeface="Liberation Sans"/>
              </a:rPr>
              <a:t>5. Look for long-running transactions</a:t>
            </a:r>
            <a:endParaRPr lang="en-US" dirty="0"/>
          </a:p>
        </p:txBody>
      </p:sp>
      <p:sp>
        <p:nvSpPr>
          <p:cNvPr id="3" name="Rectangle 2"/>
          <p:cNvSpPr/>
          <p:nvPr/>
        </p:nvSpPr>
        <p:spPr>
          <a:xfrm>
            <a:off x="562376" y="1090846"/>
            <a:ext cx="10938457" cy="954107"/>
          </a:xfrm>
          <a:prstGeom prst="rect">
            <a:avLst/>
          </a:prstGeom>
        </p:spPr>
        <p:txBody>
          <a:bodyPr wrap="square">
            <a:spAutoFit/>
          </a:bodyPr>
          <a:lstStyle/>
          <a:p>
            <a:endParaRPr lang="en-US" sz="2000" dirty="0">
              <a:solidFill>
                <a:srgbClr val="000000"/>
              </a:solidFill>
              <a:latin typeface="Liberation Sans"/>
            </a:endParaRPr>
          </a:p>
          <a:p>
            <a:r>
              <a:rPr lang="en-US" dirty="0">
                <a:solidFill>
                  <a:srgbClr val="000000"/>
                </a:solidFill>
                <a:latin typeface="Liberation Sans"/>
              </a:rPr>
              <a:t>SAGA is often defined as a "long-lived business </a:t>
            </a:r>
            <a:r>
              <a:rPr lang="en-US" dirty="0" smtClean="0">
                <a:solidFill>
                  <a:srgbClr val="000000"/>
                </a:solidFill>
                <a:latin typeface="Liberation Sans"/>
              </a:rPr>
              <a:t>transaction or </a:t>
            </a:r>
            <a:r>
              <a:rPr lang="en-US" dirty="0">
                <a:solidFill>
                  <a:srgbClr val="000000"/>
                </a:solidFill>
                <a:latin typeface="Liberation Sans"/>
              </a:rPr>
              <a:t>process." The foundational theory behind it is to avoid the use of blocking (and locking)transactions across lots of resources</a:t>
            </a:r>
            <a:endParaRPr lang="en-US" dirty="0"/>
          </a:p>
        </p:txBody>
      </p:sp>
      <p:sp>
        <p:nvSpPr>
          <p:cNvPr id="4" name="Rectangle 3"/>
          <p:cNvSpPr/>
          <p:nvPr/>
        </p:nvSpPr>
        <p:spPr>
          <a:xfrm>
            <a:off x="562376" y="2690968"/>
            <a:ext cx="10938457" cy="923330"/>
          </a:xfrm>
          <a:prstGeom prst="rect">
            <a:avLst/>
          </a:prstGeom>
        </p:spPr>
        <p:txBody>
          <a:bodyPr wrap="square">
            <a:spAutoFit/>
          </a:bodyPr>
          <a:lstStyle/>
          <a:p>
            <a:r>
              <a:rPr lang="en-US" dirty="0" smtClean="0">
                <a:solidFill>
                  <a:srgbClr val="000000"/>
                </a:solidFill>
                <a:latin typeface="Liberation Sans"/>
              </a:rPr>
              <a:t>In </a:t>
            </a:r>
            <a:r>
              <a:rPr lang="en-US" dirty="0">
                <a:solidFill>
                  <a:srgbClr val="000000"/>
                </a:solidFill>
                <a:latin typeface="Liberation Sans"/>
              </a:rPr>
              <a:t>our purchase example, when a </a:t>
            </a:r>
            <a:r>
              <a:rPr lang="en-US" sz="1400" dirty="0" err="1">
                <a:solidFill>
                  <a:srgbClr val="000000"/>
                </a:solidFill>
                <a:latin typeface="Liberation"/>
              </a:rPr>
              <a:t>ProductPurchased</a:t>
            </a:r>
            <a:r>
              <a:rPr lang="en-US" sz="1400" dirty="0">
                <a:solidFill>
                  <a:srgbClr val="000000"/>
                </a:solidFill>
                <a:latin typeface="Liberation"/>
              </a:rPr>
              <a:t> </a:t>
            </a:r>
            <a:r>
              <a:rPr lang="en-US" dirty="0">
                <a:solidFill>
                  <a:srgbClr val="000000"/>
                </a:solidFill>
                <a:latin typeface="Liberation Sans"/>
              </a:rPr>
              <a:t>event is generated in some way, a </a:t>
            </a:r>
            <a:r>
              <a:rPr lang="en-US" dirty="0" err="1">
                <a:solidFill>
                  <a:srgbClr val="000000"/>
                </a:solidFill>
                <a:latin typeface="Liberation Sans"/>
              </a:rPr>
              <a:t>SAGAobject</a:t>
            </a:r>
            <a:r>
              <a:rPr lang="en-US" dirty="0">
                <a:solidFill>
                  <a:srgbClr val="000000"/>
                </a:solidFill>
                <a:latin typeface="Liberation Sans"/>
              </a:rPr>
              <a:t> associated with it sends a </a:t>
            </a:r>
            <a:r>
              <a:rPr lang="en-US" sz="1400" dirty="0" err="1">
                <a:solidFill>
                  <a:srgbClr val="000000"/>
                </a:solidFill>
                <a:latin typeface="Liberation"/>
              </a:rPr>
              <a:t>CreateInvoice</a:t>
            </a:r>
            <a:r>
              <a:rPr lang="en-US" sz="1400" dirty="0">
                <a:solidFill>
                  <a:srgbClr val="000000"/>
                </a:solidFill>
                <a:latin typeface="Liberation"/>
              </a:rPr>
              <a:t> </a:t>
            </a:r>
            <a:r>
              <a:rPr lang="en-US" dirty="0">
                <a:solidFill>
                  <a:srgbClr val="000000"/>
                </a:solidFill>
                <a:latin typeface="Liberation Sans"/>
              </a:rPr>
              <a:t>command and a </a:t>
            </a:r>
            <a:r>
              <a:rPr lang="en-US" sz="1400" dirty="0" err="1">
                <a:solidFill>
                  <a:srgbClr val="000000"/>
                </a:solidFill>
                <a:latin typeface="Liberation"/>
              </a:rPr>
              <a:t>PrepareDelivery</a:t>
            </a:r>
            <a:r>
              <a:rPr lang="en-US" sz="1400" dirty="0">
                <a:solidFill>
                  <a:srgbClr val="000000"/>
                </a:solidFill>
                <a:latin typeface="Liberation"/>
              </a:rPr>
              <a:t> </a:t>
            </a:r>
            <a:r>
              <a:rPr lang="en-US" dirty="0">
                <a:solidFill>
                  <a:srgbClr val="000000"/>
                </a:solidFill>
                <a:latin typeface="Liberation Sans"/>
              </a:rPr>
              <a:t>command. </a:t>
            </a:r>
            <a:r>
              <a:rPr lang="en-US" dirty="0" err="1">
                <a:solidFill>
                  <a:srgbClr val="000000"/>
                </a:solidFill>
                <a:latin typeface="Liberation Sans"/>
              </a:rPr>
              <a:t>Thisis</a:t>
            </a:r>
            <a:r>
              <a:rPr lang="en-US" dirty="0">
                <a:solidFill>
                  <a:srgbClr val="000000"/>
                </a:solidFill>
                <a:latin typeface="Liberation Sans"/>
              </a:rPr>
              <a:t> how the purchase process (or at least part of it) is executed.</a:t>
            </a:r>
            <a:endParaRPr lang="en-US" dirty="0"/>
          </a:p>
        </p:txBody>
      </p:sp>
      <p:sp>
        <p:nvSpPr>
          <p:cNvPr id="6" name="Rectangle 5"/>
          <p:cNvSpPr/>
          <p:nvPr/>
        </p:nvSpPr>
        <p:spPr>
          <a:xfrm>
            <a:off x="562376" y="4260313"/>
            <a:ext cx="10938456" cy="646331"/>
          </a:xfrm>
          <a:prstGeom prst="rect">
            <a:avLst/>
          </a:prstGeom>
        </p:spPr>
        <p:txBody>
          <a:bodyPr wrap="square">
            <a:spAutoFit/>
          </a:bodyPr>
          <a:lstStyle/>
          <a:p>
            <a:r>
              <a:rPr lang="en-US" dirty="0" smtClean="0">
                <a:solidFill>
                  <a:srgbClr val="000000"/>
                </a:solidFill>
                <a:latin typeface="Liberation Sans"/>
              </a:rPr>
              <a:t>Note </a:t>
            </a:r>
            <a:r>
              <a:rPr lang="en-US" dirty="0">
                <a:solidFill>
                  <a:srgbClr val="000000"/>
                </a:solidFill>
                <a:latin typeface="Liberation Sans"/>
              </a:rPr>
              <a:t>that SAGA objects contain business behavior, but only in the form of process. This is a </a:t>
            </a:r>
            <a:r>
              <a:rPr lang="en-US" dirty="0" err="1">
                <a:solidFill>
                  <a:srgbClr val="000000"/>
                </a:solidFill>
                <a:latin typeface="Liberation Sans"/>
              </a:rPr>
              <a:t>criticalpoint</a:t>
            </a:r>
            <a:r>
              <a:rPr lang="en-US" dirty="0">
                <a:solidFill>
                  <a:srgbClr val="000000"/>
                </a:solidFill>
                <a:latin typeface="Liberation Sans"/>
              </a:rPr>
              <a:t>: In their purest form, SAGA objects do not contain business logic</a:t>
            </a:r>
            <a:endParaRPr lang="en-US" dirty="0"/>
          </a:p>
        </p:txBody>
      </p:sp>
    </p:spTree>
    <p:extLst>
      <p:ext uri="{BB962C8B-B14F-4D97-AF65-F5344CB8AC3E}">
        <p14:creationId xmlns:p14="http://schemas.microsoft.com/office/powerpoint/2010/main" val="6375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5911" y="3568323"/>
            <a:ext cx="9305925" cy="3095625"/>
          </a:xfrm>
          <a:prstGeom prst="rect">
            <a:avLst/>
          </a:prstGeom>
        </p:spPr>
      </p:pic>
      <p:pic>
        <p:nvPicPr>
          <p:cNvPr id="3" name="Picture 2"/>
          <p:cNvPicPr>
            <a:picLocks noChangeAspect="1"/>
          </p:cNvPicPr>
          <p:nvPr/>
        </p:nvPicPr>
        <p:blipFill>
          <a:blip r:embed="rId3"/>
          <a:stretch>
            <a:fillRect/>
          </a:stretch>
        </p:blipFill>
        <p:spPr>
          <a:xfrm>
            <a:off x="5100638" y="409563"/>
            <a:ext cx="6407597" cy="3158760"/>
          </a:xfrm>
          <a:prstGeom prst="rect">
            <a:avLst/>
          </a:prstGeom>
        </p:spPr>
      </p:pic>
      <p:sp>
        <p:nvSpPr>
          <p:cNvPr id="4" name="Rectangle 3"/>
          <p:cNvSpPr/>
          <p:nvPr/>
        </p:nvSpPr>
        <p:spPr>
          <a:xfrm>
            <a:off x="562377" y="470687"/>
            <a:ext cx="6096000" cy="369332"/>
          </a:xfrm>
          <a:prstGeom prst="rect">
            <a:avLst/>
          </a:prstGeom>
        </p:spPr>
        <p:txBody>
          <a:bodyPr>
            <a:spAutoFit/>
          </a:bodyPr>
          <a:lstStyle/>
          <a:p>
            <a:r>
              <a:rPr lang="en-US" b="1" dirty="0" smtClean="0">
                <a:solidFill>
                  <a:srgbClr val="000000"/>
                </a:solidFill>
                <a:latin typeface="Liberation Sans"/>
              </a:rPr>
              <a:t>Step </a:t>
            </a:r>
            <a:r>
              <a:rPr lang="en-US" b="1" dirty="0">
                <a:solidFill>
                  <a:srgbClr val="000000"/>
                </a:solidFill>
                <a:latin typeface="Liberation Sans"/>
              </a:rPr>
              <a:t>5. Look for long-running </a:t>
            </a:r>
            <a:r>
              <a:rPr lang="en-US" b="1" dirty="0" smtClean="0">
                <a:solidFill>
                  <a:srgbClr val="000000"/>
                </a:solidFill>
                <a:latin typeface="Liberation Sans"/>
              </a:rPr>
              <a:t>transactions – Contd.</a:t>
            </a:r>
            <a:endParaRPr lang="en-US" dirty="0"/>
          </a:p>
        </p:txBody>
      </p:sp>
    </p:spTree>
    <p:extLst>
      <p:ext uri="{BB962C8B-B14F-4D97-AF65-F5344CB8AC3E}">
        <p14:creationId xmlns:p14="http://schemas.microsoft.com/office/powerpoint/2010/main" val="2094786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983" y="560839"/>
            <a:ext cx="6096000" cy="369332"/>
          </a:xfrm>
          <a:prstGeom prst="rect">
            <a:avLst/>
          </a:prstGeom>
        </p:spPr>
        <p:txBody>
          <a:bodyPr>
            <a:spAutoFit/>
          </a:bodyPr>
          <a:lstStyle/>
          <a:p>
            <a:r>
              <a:rPr lang="en-US" b="1" dirty="0" smtClean="0">
                <a:solidFill>
                  <a:srgbClr val="000000"/>
                </a:solidFill>
                <a:latin typeface="Liberation Sans"/>
              </a:rPr>
              <a:t>Step </a:t>
            </a:r>
            <a:r>
              <a:rPr lang="en-US" b="1" dirty="0">
                <a:solidFill>
                  <a:srgbClr val="000000"/>
                </a:solidFill>
                <a:latin typeface="Liberation Sans"/>
              </a:rPr>
              <a:t>6. Manage event sourcing</a:t>
            </a:r>
            <a:endParaRPr lang="en-US" dirty="0"/>
          </a:p>
        </p:txBody>
      </p:sp>
      <p:sp>
        <p:nvSpPr>
          <p:cNvPr id="3" name="Rectangle 2"/>
          <p:cNvSpPr/>
          <p:nvPr/>
        </p:nvSpPr>
        <p:spPr>
          <a:xfrm>
            <a:off x="497982" y="1280654"/>
            <a:ext cx="11067245" cy="1200329"/>
          </a:xfrm>
          <a:prstGeom prst="rect">
            <a:avLst/>
          </a:prstGeom>
        </p:spPr>
        <p:txBody>
          <a:bodyPr wrap="square">
            <a:spAutoFit/>
          </a:bodyPr>
          <a:lstStyle/>
          <a:p>
            <a:pPr algn="just"/>
            <a:r>
              <a:rPr lang="en-US" dirty="0" smtClean="0">
                <a:solidFill>
                  <a:srgbClr val="000000"/>
                </a:solidFill>
                <a:latin typeface="Liberation Sans"/>
              </a:rPr>
              <a:t>In </a:t>
            </a:r>
            <a:r>
              <a:rPr lang="en-US" dirty="0">
                <a:solidFill>
                  <a:srgbClr val="000000"/>
                </a:solidFill>
                <a:latin typeface="Liberation Sans"/>
              </a:rPr>
              <a:t>addition to CQRS, the Axon Framework also implements an event sourcing pattern, to </a:t>
            </a:r>
            <a:r>
              <a:rPr lang="en-US" dirty="0" smtClean="0">
                <a:solidFill>
                  <a:srgbClr val="000000"/>
                </a:solidFill>
                <a:latin typeface="Liberation Sans"/>
              </a:rPr>
              <a:t>link commands </a:t>
            </a:r>
            <a:r>
              <a:rPr lang="en-US" dirty="0">
                <a:solidFill>
                  <a:srgbClr val="000000"/>
                </a:solidFill>
                <a:latin typeface="Liberation Sans"/>
              </a:rPr>
              <a:t>to the queries. The use of event sourcing brings a lot of benefits, the most important </a:t>
            </a:r>
            <a:r>
              <a:rPr lang="en-US" dirty="0" smtClean="0">
                <a:solidFill>
                  <a:srgbClr val="000000"/>
                </a:solidFill>
                <a:latin typeface="Liberation Sans"/>
              </a:rPr>
              <a:t>of which </a:t>
            </a:r>
            <a:r>
              <a:rPr lang="en-US" dirty="0">
                <a:solidFill>
                  <a:srgbClr val="000000"/>
                </a:solidFill>
                <a:latin typeface="Liberation Sans"/>
              </a:rPr>
              <a:t>is to have a system where everything is traced by design. (In a traditional application, </a:t>
            </a:r>
            <a:r>
              <a:rPr lang="en-US" dirty="0" smtClean="0">
                <a:solidFill>
                  <a:srgbClr val="000000"/>
                </a:solidFill>
                <a:latin typeface="Liberation Sans"/>
              </a:rPr>
              <a:t>you need </a:t>
            </a:r>
            <a:r>
              <a:rPr lang="en-US" dirty="0">
                <a:solidFill>
                  <a:srgbClr val="000000"/>
                </a:solidFill>
                <a:latin typeface="Liberation Sans"/>
              </a:rPr>
              <a:t>to log to know who has done what.) All the events generated are persisted into the </a:t>
            </a:r>
            <a:r>
              <a:rPr lang="en-US" dirty="0" err="1">
                <a:solidFill>
                  <a:srgbClr val="000000"/>
                </a:solidFill>
                <a:latin typeface="Liberation Sans"/>
              </a:rPr>
              <a:t>eventstore</a:t>
            </a:r>
            <a:r>
              <a:rPr lang="en-US" dirty="0">
                <a:solidFill>
                  <a:srgbClr val="000000"/>
                </a:solidFill>
                <a:latin typeface="Liberation Sans"/>
              </a:rPr>
              <a:t>.</a:t>
            </a:r>
            <a:endParaRPr lang="en-US" dirty="0"/>
          </a:p>
        </p:txBody>
      </p:sp>
      <p:pic>
        <p:nvPicPr>
          <p:cNvPr id="4" name="Picture 3"/>
          <p:cNvPicPr>
            <a:picLocks noChangeAspect="1"/>
          </p:cNvPicPr>
          <p:nvPr/>
        </p:nvPicPr>
        <p:blipFill>
          <a:blip r:embed="rId2"/>
          <a:stretch>
            <a:fillRect/>
          </a:stretch>
        </p:blipFill>
        <p:spPr>
          <a:xfrm>
            <a:off x="497982" y="3077983"/>
            <a:ext cx="9286875" cy="962025"/>
          </a:xfrm>
          <a:prstGeom prst="rect">
            <a:avLst/>
          </a:prstGeom>
        </p:spPr>
      </p:pic>
      <p:pic>
        <p:nvPicPr>
          <p:cNvPr id="5" name="Picture 4"/>
          <p:cNvPicPr>
            <a:picLocks noChangeAspect="1"/>
          </p:cNvPicPr>
          <p:nvPr/>
        </p:nvPicPr>
        <p:blipFill>
          <a:blip r:embed="rId3"/>
          <a:stretch>
            <a:fillRect/>
          </a:stretch>
        </p:blipFill>
        <p:spPr>
          <a:xfrm>
            <a:off x="497981" y="4493379"/>
            <a:ext cx="9286875" cy="581025"/>
          </a:xfrm>
          <a:prstGeom prst="rect">
            <a:avLst/>
          </a:prstGeom>
        </p:spPr>
      </p:pic>
      <p:sp>
        <p:nvSpPr>
          <p:cNvPr id="6" name="Rectangle 5"/>
          <p:cNvSpPr/>
          <p:nvPr/>
        </p:nvSpPr>
        <p:spPr>
          <a:xfrm>
            <a:off x="497982" y="2394238"/>
            <a:ext cx="6096000" cy="677108"/>
          </a:xfrm>
          <a:prstGeom prst="rect">
            <a:avLst/>
          </a:prstGeom>
        </p:spPr>
        <p:txBody>
          <a:bodyPr>
            <a:spAutoFit/>
          </a:bodyPr>
          <a:lstStyle/>
          <a:p>
            <a:endParaRPr lang="en-US" sz="2000" dirty="0">
              <a:solidFill>
                <a:srgbClr val="000000"/>
              </a:solidFill>
              <a:latin typeface="Liberation Sans"/>
            </a:endParaRPr>
          </a:p>
          <a:p>
            <a:r>
              <a:rPr lang="en-US" dirty="0" smtClean="0">
                <a:solidFill>
                  <a:srgbClr val="000000"/>
                </a:solidFill>
                <a:latin typeface="Liberation Sans"/>
              </a:rPr>
              <a:t>The </a:t>
            </a:r>
            <a:r>
              <a:rPr lang="en-US" dirty="0">
                <a:solidFill>
                  <a:srgbClr val="000000"/>
                </a:solidFill>
                <a:latin typeface="Liberation Sans"/>
              </a:rPr>
              <a:t>relational database </a:t>
            </a:r>
            <a:r>
              <a:rPr lang="en-US" dirty="0" smtClean="0">
                <a:solidFill>
                  <a:srgbClr val="000000"/>
                </a:solidFill>
                <a:latin typeface="Liberation Sans"/>
              </a:rPr>
              <a:t>used for </a:t>
            </a:r>
            <a:r>
              <a:rPr lang="en-US" dirty="0">
                <a:solidFill>
                  <a:srgbClr val="000000"/>
                </a:solidFill>
                <a:latin typeface="Liberation Sans"/>
              </a:rPr>
              <a:t>the event store </a:t>
            </a:r>
            <a:endParaRPr lang="en-US" dirty="0"/>
          </a:p>
        </p:txBody>
      </p:sp>
      <p:sp>
        <p:nvSpPr>
          <p:cNvPr id="7" name="Rectangle 6"/>
          <p:cNvSpPr/>
          <p:nvPr/>
        </p:nvSpPr>
        <p:spPr>
          <a:xfrm>
            <a:off x="497981" y="4127402"/>
            <a:ext cx="6096000" cy="400110"/>
          </a:xfrm>
          <a:prstGeom prst="rect">
            <a:avLst/>
          </a:prstGeom>
        </p:spPr>
        <p:txBody>
          <a:bodyPr>
            <a:spAutoFit/>
          </a:bodyPr>
          <a:lstStyle/>
          <a:p>
            <a:r>
              <a:rPr lang="en-US" sz="2000" dirty="0" smtClean="0">
                <a:solidFill>
                  <a:srgbClr val="000000"/>
                </a:solidFill>
                <a:latin typeface="Liberation Sans"/>
              </a:rPr>
              <a:t>T</a:t>
            </a:r>
            <a:r>
              <a:rPr lang="en-US" dirty="0" smtClean="0">
                <a:solidFill>
                  <a:srgbClr val="000000"/>
                </a:solidFill>
                <a:latin typeface="Liberation Sans"/>
              </a:rPr>
              <a:t>he </a:t>
            </a:r>
            <a:r>
              <a:rPr lang="en-US" dirty="0">
                <a:solidFill>
                  <a:srgbClr val="000000"/>
                </a:solidFill>
                <a:latin typeface="Liberation Sans"/>
              </a:rPr>
              <a:t>event store's </a:t>
            </a:r>
            <a:r>
              <a:rPr lang="en-US" dirty="0" err="1">
                <a:solidFill>
                  <a:srgbClr val="000000"/>
                </a:solidFill>
                <a:latin typeface="Liberation Sans"/>
              </a:rPr>
              <a:t>datasource</a:t>
            </a:r>
            <a:r>
              <a:rPr lang="en-US" dirty="0">
                <a:solidFill>
                  <a:srgbClr val="000000"/>
                </a:solidFill>
                <a:latin typeface="Liberation Sans"/>
              </a:rPr>
              <a:t> definition. </a:t>
            </a:r>
            <a:endParaRPr lang="en-US" dirty="0"/>
          </a:p>
        </p:txBody>
      </p:sp>
    </p:spTree>
    <p:extLst>
      <p:ext uri="{BB962C8B-B14F-4D97-AF65-F5344CB8AC3E}">
        <p14:creationId xmlns:p14="http://schemas.microsoft.com/office/powerpoint/2010/main" val="1610885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560" y="1525000"/>
            <a:ext cx="9286875" cy="2333625"/>
          </a:xfrm>
          <a:prstGeom prst="rect">
            <a:avLst/>
          </a:prstGeom>
        </p:spPr>
      </p:pic>
      <p:sp>
        <p:nvSpPr>
          <p:cNvPr id="3" name="Rectangle 2"/>
          <p:cNvSpPr/>
          <p:nvPr/>
        </p:nvSpPr>
        <p:spPr>
          <a:xfrm>
            <a:off x="755560" y="878449"/>
            <a:ext cx="10603605" cy="369332"/>
          </a:xfrm>
          <a:prstGeom prst="rect">
            <a:avLst/>
          </a:prstGeom>
        </p:spPr>
        <p:txBody>
          <a:bodyPr wrap="square">
            <a:spAutoFit/>
          </a:bodyPr>
          <a:lstStyle/>
          <a:p>
            <a:r>
              <a:rPr lang="en-US" dirty="0" smtClean="0">
                <a:solidFill>
                  <a:srgbClr val="000000"/>
                </a:solidFill>
                <a:latin typeface="Liberation Sans"/>
              </a:rPr>
              <a:t>The </a:t>
            </a:r>
            <a:r>
              <a:rPr lang="en-US" sz="1400" dirty="0" err="1">
                <a:solidFill>
                  <a:srgbClr val="000000"/>
                </a:solidFill>
                <a:latin typeface="Liberation"/>
              </a:rPr>
              <a:t>entityManagerFactory</a:t>
            </a:r>
            <a:r>
              <a:rPr lang="en-US" sz="1400" dirty="0">
                <a:solidFill>
                  <a:srgbClr val="000000"/>
                </a:solidFill>
                <a:latin typeface="Liberation"/>
              </a:rPr>
              <a:t> </a:t>
            </a:r>
            <a:r>
              <a:rPr lang="en-US" dirty="0">
                <a:solidFill>
                  <a:srgbClr val="000000"/>
                </a:solidFill>
                <a:latin typeface="Liberation Sans"/>
              </a:rPr>
              <a:t>(the bean that provides the database connections) is defined this way: </a:t>
            </a:r>
            <a:endParaRPr lang="en-US" dirty="0"/>
          </a:p>
        </p:txBody>
      </p:sp>
    </p:spTree>
    <p:extLst>
      <p:ext uri="{BB962C8B-B14F-4D97-AF65-F5344CB8AC3E}">
        <p14:creationId xmlns:p14="http://schemas.microsoft.com/office/powerpoint/2010/main" val="122743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9" y="859026"/>
            <a:ext cx="11144518" cy="646331"/>
          </a:xfrm>
          <a:prstGeom prst="rect">
            <a:avLst/>
          </a:prstGeom>
        </p:spPr>
        <p:txBody>
          <a:bodyPr wrap="square">
            <a:spAutoFit/>
          </a:bodyPr>
          <a:lstStyle/>
          <a:p>
            <a:r>
              <a:rPr lang="en-US" dirty="0" smtClean="0">
                <a:solidFill>
                  <a:srgbClr val="000000"/>
                </a:solidFill>
                <a:latin typeface="Liberation Sans"/>
              </a:rPr>
              <a:t>In </a:t>
            </a:r>
            <a:r>
              <a:rPr lang="en-US" dirty="0">
                <a:solidFill>
                  <a:srgbClr val="000000"/>
                </a:solidFill>
                <a:latin typeface="Liberation Sans"/>
              </a:rPr>
              <a:t>the event store, you can find the tables DOMAINEVENTENTRY and SNAPSHOTEVENTENTRY(created by the framework the first time), each of which has the following columns:</a:t>
            </a:r>
            <a:endParaRPr lang="en-US" dirty="0"/>
          </a:p>
        </p:txBody>
      </p:sp>
      <p:pic>
        <p:nvPicPr>
          <p:cNvPr id="3" name="Picture 2"/>
          <p:cNvPicPr>
            <a:picLocks noChangeAspect="1"/>
          </p:cNvPicPr>
          <p:nvPr/>
        </p:nvPicPr>
        <p:blipFill>
          <a:blip r:embed="rId2"/>
          <a:stretch>
            <a:fillRect/>
          </a:stretch>
        </p:blipFill>
        <p:spPr>
          <a:xfrm>
            <a:off x="759222" y="1762841"/>
            <a:ext cx="11050705" cy="2420262"/>
          </a:xfrm>
          <a:prstGeom prst="rect">
            <a:avLst/>
          </a:prstGeom>
        </p:spPr>
      </p:pic>
      <p:pic>
        <p:nvPicPr>
          <p:cNvPr id="4" name="Picture 3"/>
          <p:cNvPicPr>
            <a:picLocks noChangeAspect="1"/>
          </p:cNvPicPr>
          <p:nvPr/>
        </p:nvPicPr>
        <p:blipFill>
          <a:blip r:embed="rId3"/>
          <a:stretch>
            <a:fillRect/>
          </a:stretch>
        </p:blipFill>
        <p:spPr>
          <a:xfrm>
            <a:off x="759222" y="4730620"/>
            <a:ext cx="10915943" cy="1054360"/>
          </a:xfrm>
          <a:prstGeom prst="rect">
            <a:avLst/>
          </a:prstGeom>
        </p:spPr>
      </p:pic>
      <p:sp>
        <p:nvSpPr>
          <p:cNvPr id="5" name="Rectangle 4"/>
          <p:cNvSpPr/>
          <p:nvPr/>
        </p:nvSpPr>
        <p:spPr>
          <a:xfrm>
            <a:off x="759222" y="4361288"/>
            <a:ext cx="6096000" cy="369332"/>
          </a:xfrm>
          <a:prstGeom prst="rect">
            <a:avLst/>
          </a:prstGeom>
        </p:spPr>
        <p:txBody>
          <a:bodyPr>
            <a:spAutoFit/>
          </a:bodyPr>
          <a:lstStyle/>
          <a:p>
            <a:r>
              <a:rPr lang="en-US" b="1" dirty="0" smtClean="0">
                <a:solidFill>
                  <a:srgbClr val="000000"/>
                </a:solidFill>
                <a:latin typeface="Liberation Sans"/>
              </a:rPr>
              <a:t>DOMAINEVENTENTRY </a:t>
            </a:r>
            <a:r>
              <a:rPr lang="en-US" b="1" dirty="0">
                <a:solidFill>
                  <a:srgbClr val="000000"/>
                </a:solidFill>
                <a:latin typeface="Liberation Sans"/>
              </a:rPr>
              <a:t>table content sample</a:t>
            </a:r>
            <a:endParaRPr lang="en-US" dirty="0"/>
          </a:p>
        </p:txBody>
      </p:sp>
    </p:spTree>
    <p:extLst>
      <p:ext uri="{BB962C8B-B14F-4D97-AF65-F5344CB8AC3E}">
        <p14:creationId xmlns:p14="http://schemas.microsoft.com/office/powerpoint/2010/main" val="291379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59" y="590832"/>
            <a:ext cx="10822547" cy="646331"/>
          </a:xfrm>
          <a:prstGeom prst="rect">
            <a:avLst/>
          </a:prstGeom>
        </p:spPr>
        <p:txBody>
          <a:bodyPr wrap="square">
            <a:spAutoFit/>
          </a:bodyPr>
          <a:lstStyle/>
          <a:p>
            <a:r>
              <a:rPr lang="en-US" dirty="0" smtClean="0">
                <a:solidFill>
                  <a:srgbClr val="000000"/>
                </a:solidFill>
                <a:latin typeface="Liberation Sans"/>
              </a:rPr>
              <a:t>The </a:t>
            </a:r>
            <a:r>
              <a:rPr lang="en-US" dirty="0">
                <a:solidFill>
                  <a:srgbClr val="000000"/>
                </a:solidFill>
                <a:latin typeface="Liberation Sans"/>
              </a:rPr>
              <a:t>event bus is the mechanism that dispatches the events to their listeners. Each event can </a:t>
            </a:r>
            <a:r>
              <a:rPr lang="en-US" dirty="0" smtClean="0">
                <a:solidFill>
                  <a:srgbClr val="000000"/>
                </a:solidFill>
                <a:latin typeface="Liberation Sans"/>
              </a:rPr>
              <a:t>have one </a:t>
            </a:r>
            <a:r>
              <a:rPr lang="en-US" dirty="0">
                <a:solidFill>
                  <a:srgbClr val="000000"/>
                </a:solidFill>
                <a:latin typeface="Liberation Sans"/>
              </a:rPr>
              <a:t>or more listeners associated with it. Using the default implementation, you would write:</a:t>
            </a:r>
            <a:endParaRPr lang="en-US" dirty="0"/>
          </a:p>
        </p:txBody>
      </p:sp>
      <p:pic>
        <p:nvPicPr>
          <p:cNvPr id="3" name="Picture 2"/>
          <p:cNvPicPr>
            <a:picLocks noChangeAspect="1"/>
          </p:cNvPicPr>
          <p:nvPr/>
        </p:nvPicPr>
        <p:blipFill>
          <a:blip r:embed="rId2"/>
          <a:stretch>
            <a:fillRect/>
          </a:stretch>
        </p:blipFill>
        <p:spPr>
          <a:xfrm>
            <a:off x="755559" y="1574306"/>
            <a:ext cx="9296400" cy="238125"/>
          </a:xfrm>
          <a:prstGeom prst="rect">
            <a:avLst/>
          </a:prstGeom>
        </p:spPr>
      </p:pic>
      <p:sp>
        <p:nvSpPr>
          <p:cNvPr id="5" name="Rectangle 4"/>
          <p:cNvSpPr/>
          <p:nvPr/>
        </p:nvSpPr>
        <p:spPr>
          <a:xfrm>
            <a:off x="755559" y="2240441"/>
            <a:ext cx="6096000" cy="369332"/>
          </a:xfrm>
          <a:prstGeom prst="rect">
            <a:avLst/>
          </a:prstGeom>
        </p:spPr>
        <p:txBody>
          <a:bodyPr>
            <a:spAutoFit/>
          </a:bodyPr>
          <a:lstStyle/>
          <a:p>
            <a:r>
              <a:rPr lang="en-US" dirty="0" smtClean="0">
                <a:solidFill>
                  <a:srgbClr val="000000"/>
                </a:solidFill>
                <a:latin typeface="Liberation Sans"/>
              </a:rPr>
              <a:t>The </a:t>
            </a:r>
            <a:r>
              <a:rPr lang="en-US" dirty="0">
                <a:solidFill>
                  <a:srgbClr val="000000"/>
                </a:solidFill>
                <a:latin typeface="Liberation Sans"/>
              </a:rPr>
              <a:t>framework makes two implementations available:</a:t>
            </a:r>
            <a:endParaRPr lang="en-US" dirty="0"/>
          </a:p>
        </p:txBody>
      </p:sp>
      <p:sp>
        <p:nvSpPr>
          <p:cNvPr id="7" name="Rectangle 6"/>
          <p:cNvSpPr/>
          <p:nvPr/>
        </p:nvSpPr>
        <p:spPr>
          <a:xfrm>
            <a:off x="755559" y="2609773"/>
            <a:ext cx="10822547" cy="1754326"/>
          </a:xfrm>
          <a:prstGeom prst="rect">
            <a:avLst/>
          </a:prstGeom>
        </p:spPr>
        <p:txBody>
          <a:bodyPr wrap="square">
            <a:spAutoFit/>
          </a:bodyPr>
          <a:lstStyle/>
          <a:p>
            <a:r>
              <a:rPr lang="en-US" dirty="0" smtClean="0">
                <a:solidFill>
                  <a:srgbClr val="000000"/>
                </a:solidFill>
                <a:latin typeface="Liberation Sans"/>
              </a:rPr>
              <a:t>The </a:t>
            </a:r>
            <a:r>
              <a:rPr lang="en-US" sz="1400" dirty="0" err="1">
                <a:solidFill>
                  <a:srgbClr val="000000"/>
                </a:solidFill>
                <a:latin typeface="Liberation"/>
              </a:rPr>
              <a:t>SimpleEventBus</a:t>
            </a:r>
            <a:r>
              <a:rPr lang="en-US" sz="1400" dirty="0">
                <a:solidFill>
                  <a:srgbClr val="000000"/>
                </a:solidFill>
                <a:latin typeface="Liberation"/>
              </a:rPr>
              <a:t> </a:t>
            </a:r>
            <a:r>
              <a:rPr lang="en-US" dirty="0">
                <a:solidFill>
                  <a:srgbClr val="000000"/>
                </a:solidFill>
                <a:latin typeface="Liberation Sans"/>
              </a:rPr>
              <a:t>is applicable in most cases where dispatching is done </a:t>
            </a:r>
            <a:r>
              <a:rPr lang="en-US" dirty="0" smtClean="0">
                <a:solidFill>
                  <a:srgbClr val="000000"/>
                </a:solidFill>
                <a:latin typeface="Liberation Sans"/>
              </a:rPr>
              <a:t>synchronously and </a:t>
            </a:r>
            <a:r>
              <a:rPr lang="en-US" dirty="0">
                <a:solidFill>
                  <a:srgbClr val="000000"/>
                </a:solidFill>
                <a:latin typeface="Liberation Sans"/>
              </a:rPr>
              <a:t>locally (such as in a single </a:t>
            </a:r>
            <a:r>
              <a:rPr lang="en-US" b="1" dirty="0">
                <a:solidFill>
                  <a:srgbClr val="000000"/>
                </a:solidFill>
                <a:latin typeface="Liberation Sans"/>
              </a:rPr>
              <a:t>JVM</a:t>
            </a:r>
            <a:r>
              <a:rPr lang="en-US" dirty="0">
                <a:solidFill>
                  <a:srgbClr val="000000"/>
                </a:solidFill>
                <a:latin typeface="Liberation Sans"/>
              </a:rPr>
              <a:t>).</a:t>
            </a:r>
          </a:p>
          <a:p>
            <a:r>
              <a:rPr lang="en-US" dirty="0" smtClean="0">
                <a:solidFill>
                  <a:srgbClr val="000000"/>
                </a:solidFill>
                <a:latin typeface="Liberation Sans"/>
              </a:rPr>
              <a:t> </a:t>
            </a:r>
            <a:endParaRPr lang="en-US" dirty="0">
              <a:solidFill>
                <a:srgbClr val="000000"/>
              </a:solidFill>
              <a:latin typeface="Liberation Sans"/>
            </a:endParaRPr>
          </a:p>
          <a:p>
            <a:r>
              <a:rPr lang="en-US" dirty="0">
                <a:solidFill>
                  <a:srgbClr val="000000"/>
                </a:solidFill>
                <a:latin typeface="Liberation Sans"/>
              </a:rPr>
              <a:t>The </a:t>
            </a:r>
            <a:r>
              <a:rPr lang="en-US" sz="1400" dirty="0" err="1">
                <a:solidFill>
                  <a:srgbClr val="000000"/>
                </a:solidFill>
                <a:latin typeface="Liberation"/>
              </a:rPr>
              <a:t>ClusteringEventBus</a:t>
            </a:r>
            <a:r>
              <a:rPr lang="en-US" sz="1400" dirty="0">
                <a:solidFill>
                  <a:srgbClr val="000000"/>
                </a:solidFill>
                <a:latin typeface="Liberation"/>
              </a:rPr>
              <a:t> </a:t>
            </a:r>
            <a:r>
              <a:rPr lang="en-US" dirty="0">
                <a:solidFill>
                  <a:srgbClr val="000000"/>
                </a:solidFill>
                <a:latin typeface="Liberation Sans"/>
              </a:rPr>
              <a:t>is suitable when your application requires </a:t>
            </a:r>
            <a:r>
              <a:rPr lang="en-US" sz="1400" dirty="0">
                <a:solidFill>
                  <a:srgbClr val="000000"/>
                </a:solidFill>
                <a:latin typeface="Liberation"/>
              </a:rPr>
              <a:t>Events </a:t>
            </a:r>
            <a:r>
              <a:rPr lang="en-US" dirty="0">
                <a:solidFill>
                  <a:srgbClr val="000000"/>
                </a:solidFill>
                <a:latin typeface="Liberation Sans"/>
              </a:rPr>
              <a:t>to be </a:t>
            </a:r>
            <a:r>
              <a:rPr lang="en-US" dirty="0" smtClean="0">
                <a:solidFill>
                  <a:srgbClr val="000000"/>
                </a:solidFill>
                <a:latin typeface="Liberation Sans"/>
              </a:rPr>
              <a:t>published across </a:t>
            </a:r>
            <a:r>
              <a:rPr lang="en-US" dirty="0">
                <a:solidFill>
                  <a:srgbClr val="000000"/>
                </a:solidFill>
                <a:latin typeface="Liberation Sans"/>
              </a:rPr>
              <a:t>multiple JVMs (that is, in a cloud ecosystem). The dispatching is </a:t>
            </a:r>
            <a:r>
              <a:rPr lang="en-US" dirty="0" smtClean="0">
                <a:solidFill>
                  <a:srgbClr val="000000"/>
                </a:solidFill>
                <a:latin typeface="Liberation Sans"/>
              </a:rPr>
              <a:t>therefore asynchronous </a:t>
            </a:r>
            <a:r>
              <a:rPr lang="en-US" dirty="0">
                <a:solidFill>
                  <a:srgbClr val="000000"/>
                </a:solidFill>
                <a:latin typeface="Liberation Sans"/>
              </a:rPr>
              <a:t>and distributed. Figure 7 illustrates a clustering event bus.</a:t>
            </a:r>
          </a:p>
        </p:txBody>
      </p:sp>
    </p:spTree>
    <p:extLst>
      <p:ext uri="{BB962C8B-B14F-4D97-AF65-F5344CB8AC3E}">
        <p14:creationId xmlns:p14="http://schemas.microsoft.com/office/powerpoint/2010/main" val="153126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6425" y="1403798"/>
            <a:ext cx="9130201" cy="3675755"/>
          </a:xfrm>
          <a:prstGeom prst="rect">
            <a:avLst/>
          </a:prstGeom>
        </p:spPr>
      </p:pic>
    </p:spTree>
    <p:extLst>
      <p:ext uri="{BB962C8B-B14F-4D97-AF65-F5344CB8AC3E}">
        <p14:creationId xmlns:p14="http://schemas.microsoft.com/office/powerpoint/2010/main" val="410764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1667" y="767031"/>
            <a:ext cx="9305925" cy="4448175"/>
          </a:xfrm>
          <a:prstGeom prst="rect">
            <a:avLst/>
          </a:prstGeom>
        </p:spPr>
      </p:pic>
      <p:sp>
        <p:nvSpPr>
          <p:cNvPr id="3" name="Rectangle 2"/>
          <p:cNvSpPr/>
          <p:nvPr/>
        </p:nvSpPr>
        <p:spPr>
          <a:xfrm>
            <a:off x="631667" y="5440737"/>
            <a:ext cx="9305925" cy="646331"/>
          </a:xfrm>
          <a:prstGeom prst="rect">
            <a:avLst/>
          </a:prstGeom>
        </p:spPr>
        <p:txBody>
          <a:bodyPr wrap="square">
            <a:spAutoFit/>
          </a:bodyPr>
          <a:lstStyle/>
          <a:p>
            <a:r>
              <a:rPr lang="en-US" sz="1400" dirty="0" err="1" smtClean="0">
                <a:solidFill>
                  <a:srgbClr val="000000"/>
                </a:solidFill>
                <a:latin typeface="Liberation"/>
              </a:rPr>
              <a:t>ClusteringEventBus</a:t>
            </a:r>
            <a:r>
              <a:rPr lang="en-US" sz="1400" dirty="0" smtClean="0">
                <a:solidFill>
                  <a:srgbClr val="000000"/>
                </a:solidFill>
                <a:latin typeface="Liberation"/>
              </a:rPr>
              <a:t> </a:t>
            </a:r>
            <a:r>
              <a:rPr lang="en-US" dirty="0">
                <a:solidFill>
                  <a:srgbClr val="000000"/>
                </a:solidFill>
                <a:latin typeface="Liberation Sans"/>
              </a:rPr>
              <a:t>can define an </a:t>
            </a:r>
            <a:r>
              <a:rPr lang="en-US" sz="1400" dirty="0" err="1">
                <a:solidFill>
                  <a:srgbClr val="000000"/>
                </a:solidFill>
                <a:latin typeface="Liberation"/>
              </a:rPr>
              <a:t>EventBusTerminal</a:t>
            </a:r>
            <a:r>
              <a:rPr lang="en-US" sz="1400" dirty="0">
                <a:solidFill>
                  <a:srgbClr val="000000"/>
                </a:solidFill>
                <a:latin typeface="Liberation"/>
              </a:rPr>
              <a:t> </a:t>
            </a:r>
            <a:r>
              <a:rPr lang="en-US" dirty="0">
                <a:solidFill>
                  <a:srgbClr val="000000"/>
                </a:solidFill>
                <a:latin typeface="Liberation Sans"/>
              </a:rPr>
              <a:t>as well. That way, you can distribute </a:t>
            </a:r>
            <a:r>
              <a:rPr lang="en-US" dirty="0" smtClean="0">
                <a:solidFill>
                  <a:srgbClr val="000000"/>
                </a:solidFill>
                <a:latin typeface="Liberation Sans"/>
              </a:rPr>
              <a:t>events to </a:t>
            </a:r>
            <a:r>
              <a:rPr lang="en-US" dirty="0">
                <a:solidFill>
                  <a:srgbClr val="000000"/>
                </a:solidFill>
                <a:latin typeface="Liberation Sans"/>
              </a:rPr>
              <a:t>transmit events to an </a:t>
            </a:r>
            <a:r>
              <a:rPr lang="en-US" b="1" dirty="0">
                <a:solidFill>
                  <a:srgbClr val="000000"/>
                </a:solidFill>
                <a:latin typeface="Liberation Sans"/>
              </a:rPr>
              <a:t>AMQP</a:t>
            </a:r>
            <a:r>
              <a:rPr lang="en-US" dirty="0">
                <a:solidFill>
                  <a:srgbClr val="000000"/>
                </a:solidFill>
                <a:latin typeface="Liberation Sans"/>
              </a:rPr>
              <a:t>-compatible message broker, such as Rabbit MQ. </a:t>
            </a:r>
            <a:endParaRPr lang="en-US" dirty="0"/>
          </a:p>
        </p:txBody>
      </p:sp>
    </p:spTree>
    <p:extLst>
      <p:ext uri="{BB962C8B-B14F-4D97-AF65-F5344CB8AC3E}">
        <p14:creationId xmlns:p14="http://schemas.microsoft.com/office/powerpoint/2010/main" val="26476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4349" y="754022"/>
            <a:ext cx="6096000" cy="369332"/>
          </a:xfrm>
          <a:prstGeom prst="rect">
            <a:avLst/>
          </a:prstGeom>
        </p:spPr>
        <p:txBody>
          <a:bodyPr>
            <a:spAutoFit/>
          </a:bodyPr>
          <a:lstStyle/>
          <a:p>
            <a:r>
              <a:rPr lang="en-US" b="1" dirty="0" smtClean="0">
                <a:solidFill>
                  <a:srgbClr val="000000"/>
                </a:solidFill>
                <a:latin typeface="Liberation Sans"/>
              </a:rPr>
              <a:t>Step </a:t>
            </a:r>
            <a:r>
              <a:rPr lang="en-US" b="1" dirty="0">
                <a:solidFill>
                  <a:srgbClr val="000000"/>
                </a:solidFill>
                <a:latin typeface="Liberation Sans"/>
              </a:rPr>
              <a:t>7. Choose event serialization</a:t>
            </a:r>
            <a:endParaRPr lang="en-US" dirty="0"/>
          </a:p>
        </p:txBody>
      </p:sp>
      <p:sp>
        <p:nvSpPr>
          <p:cNvPr id="3" name="Rectangle 2"/>
          <p:cNvSpPr/>
          <p:nvPr/>
        </p:nvSpPr>
        <p:spPr>
          <a:xfrm>
            <a:off x="884348" y="2238918"/>
            <a:ext cx="10320271" cy="461665"/>
          </a:xfrm>
          <a:prstGeom prst="rect">
            <a:avLst/>
          </a:prstGeom>
        </p:spPr>
        <p:txBody>
          <a:bodyPr wrap="square">
            <a:spAutoFit/>
          </a:bodyPr>
          <a:lstStyle/>
          <a:p>
            <a:r>
              <a:rPr lang="en-US" sz="2400" dirty="0" smtClean="0">
                <a:solidFill>
                  <a:srgbClr val="000000"/>
                </a:solidFill>
                <a:latin typeface="Liberation Sans"/>
              </a:rPr>
              <a:t>JSON </a:t>
            </a:r>
            <a:r>
              <a:rPr lang="en-US" sz="2400" dirty="0">
                <a:solidFill>
                  <a:srgbClr val="000000"/>
                </a:solidFill>
                <a:latin typeface="Liberation Sans"/>
              </a:rPr>
              <a:t>format </a:t>
            </a:r>
            <a:r>
              <a:rPr lang="en-US" sz="2400" dirty="0" smtClean="0">
                <a:solidFill>
                  <a:srgbClr val="000000"/>
                </a:solidFill>
                <a:latin typeface="Liberation Sans"/>
              </a:rPr>
              <a:t>using </a:t>
            </a:r>
            <a:r>
              <a:rPr lang="en-US" dirty="0" err="1">
                <a:solidFill>
                  <a:srgbClr val="000000"/>
                </a:solidFill>
                <a:latin typeface="Liberation"/>
              </a:rPr>
              <a:t>org.axonframework.serializer.json.JacksonSerializer</a:t>
            </a:r>
            <a:endParaRPr lang="en-US" dirty="0"/>
          </a:p>
        </p:txBody>
      </p:sp>
      <p:pic>
        <p:nvPicPr>
          <p:cNvPr id="4" name="Picture 3"/>
          <p:cNvPicPr>
            <a:picLocks noChangeAspect="1"/>
          </p:cNvPicPr>
          <p:nvPr/>
        </p:nvPicPr>
        <p:blipFill>
          <a:blip r:embed="rId2"/>
          <a:stretch>
            <a:fillRect/>
          </a:stretch>
        </p:blipFill>
        <p:spPr>
          <a:xfrm>
            <a:off x="884349" y="1669464"/>
            <a:ext cx="9324975" cy="209550"/>
          </a:xfrm>
          <a:prstGeom prst="rect">
            <a:avLst/>
          </a:prstGeom>
        </p:spPr>
      </p:pic>
    </p:spTree>
    <p:extLst>
      <p:ext uri="{BB962C8B-B14F-4D97-AF65-F5344CB8AC3E}">
        <p14:creationId xmlns:p14="http://schemas.microsoft.com/office/powerpoint/2010/main" val="183716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42" y="320295"/>
            <a:ext cx="6096000" cy="369332"/>
          </a:xfrm>
          <a:prstGeom prst="rect">
            <a:avLst/>
          </a:prstGeom>
        </p:spPr>
        <p:txBody>
          <a:bodyPr>
            <a:spAutoFit/>
          </a:bodyPr>
          <a:lstStyle/>
          <a:p>
            <a:r>
              <a:rPr lang="en-US" b="1" dirty="0" smtClean="0">
                <a:solidFill>
                  <a:srgbClr val="000000"/>
                </a:solidFill>
                <a:latin typeface="Liberation Sans"/>
              </a:rPr>
              <a:t>Step </a:t>
            </a:r>
            <a:r>
              <a:rPr lang="en-US" b="1" dirty="0">
                <a:solidFill>
                  <a:srgbClr val="000000"/>
                </a:solidFill>
                <a:latin typeface="Liberation Sans"/>
              </a:rPr>
              <a:t>8. Interact with the application</a:t>
            </a:r>
            <a:endParaRPr lang="en-US" dirty="0"/>
          </a:p>
        </p:txBody>
      </p:sp>
      <p:sp>
        <p:nvSpPr>
          <p:cNvPr id="3" name="Rectangle 2"/>
          <p:cNvSpPr/>
          <p:nvPr/>
        </p:nvSpPr>
        <p:spPr>
          <a:xfrm>
            <a:off x="523742" y="1358135"/>
            <a:ext cx="2788141" cy="2031325"/>
          </a:xfrm>
          <a:prstGeom prst="rect">
            <a:avLst/>
          </a:prstGeom>
        </p:spPr>
        <p:txBody>
          <a:bodyPr wrap="square">
            <a:spAutoFit/>
          </a:bodyPr>
          <a:lstStyle/>
          <a:p>
            <a:r>
              <a:rPr lang="en-US" dirty="0" smtClean="0">
                <a:solidFill>
                  <a:srgbClr val="000000"/>
                </a:solidFill>
                <a:latin typeface="Liberation Sans"/>
              </a:rPr>
              <a:t>To </a:t>
            </a:r>
            <a:r>
              <a:rPr lang="en-US" dirty="0">
                <a:solidFill>
                  <a:srgbClr val="000000"/>
                </a:solidFill>
                <a:latin typeface="Liberation Sans"/>
              </a:rPr>
              <a:t>interact with a service, you can implement REST services, separating the command </a:t>
            </a:r>
            <a:r>
              <a:rPr lang="en-US" dirty="0" smtClean="0">
                <a:solidFill>
                  <a:srgbClr val="000000"/>
                </a:solidFill>
                <a:latin typeface="Liberation Sans"/>
              </a:rPr>
              <a:t>service </a:t>
            </a:r>
          </a:p>
          <a:p>
            <a:r>
              <a:rPr lang="en-US" dirty="0" smtClean="0">
                <a:solidFill>
                  <a:srgbClr val="000000"/>
                </a:solidFill>
                <a:latin typeface="Liberation Sans"/>
              </a:rPr>
              <a:t>(</a:t>
            </a:r>
            <a:r>
              <a:rPr lang="en-US" dirty="0">
                <a:solidFill>
                  <a:srgbClr val="000000"/>
                </a:solidFill>
                <a:latin typeface="Liberation Sans"/>
              </a:rPr>
              <a:t>HTTP Put Request) from the query services (HTTP Get Request). </a:t>
            </a:r>
            <a:endParaRPr lang="en-US" dirty="0"/>
          </a:p>
        </p:txBody>
      </p:sp>
      <p:sp>
        <p:nvSpPr>
          <p:cNvPr id="4" name="Rectangle 3"/>
          <p:cNvSpPr/>
          <p:nvPr/>
        </p:nvSpPr>
        <p:spPr>
          <a:xfrm>
            <a:off x="523742" y="3732864"/>
            <a:ext cx="2788141" cy="1754326"/>
          </a:xfrm>
          <a:prstGeom prst="rect">
            <a:avLst/>
          </a:prstGeom>
        </p:spPr>
        <p:txBody>
          <a:bodyPr wrap="square">
            <a:spAutoFit/>
          </a:bodyPr>
          <a:lstStyle/>
          <a:p>
            <a:r>
              <a:rPr lang="en-US" dirty="0" smtClean="0">
                <a:solidFill>
                  <a:srgbClr val="000000"/>
                </a:solidFill>
                <a:latin typeface="Liberation Sans"/>
              </a:rPr>
              <a:t>The </a:t>
            </a:r>
            <a:r>
              <a:rPr lang="en-US" dirty="0">
                <a:solidFill>
                  <a:srgbClr val="000000"/>
                </a:solidFill>
                <a:latin typeface="Liberation Sans"/>
              </a:rPr>
              <a:t>user interface interacts through a servlet, in which the commands are dispatched by </a:t>
            </a:r>
            <a:r>
              <a:rPr lang="en-US" dirty="0" smtClean="0">
                <a:solidFill>
                  <a:srgbClr val="000000"/>
                </a:solidFill>
                <a:latin typeface="Liberation Sans"/>
              </a:rPr>
              <a:t>a </a:t>
            </a:r>
            <a:r>
              <a:rPr lang="en-US" sz="1400" dirty="0" err="1" smtClean="0">
                <a:solidFill>
                  <a:srgbClr val="000000"/>
                </a:solidFill>
                <a:latin typeface="Liberation"/>
              </a:rPr>
              <a:t>CommandGateway</a:t>
            </a:r>
            <a:r>
              <a:rPr lang="en-US" dirty="0">
                <a:solidFill>
                  <a:srgbClr val="000000"/>
                </a:solidFill>
                <a:latin typeface="Liberation Sans"/>
              </a:rPr>
              <a:t>:</a:t>
            </a:r>
            <a:endParaRPr lang="en-US" dirty="0"/>
          </a:p>
        </p:txBody>
      </p:sp>
      <p:pic>
        <p:nvPicPr>
          <p:cNvPr id="5" name="Picture 4"/>
          <p:cNvPicPr>
            <a:picLocks noChangeAspect="1"/>
          </p:cNvPicPr>
          <p:nvPr/>
        </p:nvPicPr>
        <p:blipFill>
          <a:blip r:embed="rId2"/>
          <a:stretch>
            <a:fillRect/>
          </a:stretch>
        </p:blipFill>
        <p:spPr>
          <a:xfrm>
            <a:off x="4340180" y="820605"/>
            <a:ext cx="7521262" cy="5955497"/>
          </a:xfrm>
          <a:prstGeom prst="rect">
            <a:avLst/>
          </a:prstGeom>
        </p:spPr>
      </p:pic>
    </p:spTree>
    <p:extLst>
      <p:ext uri="{BB962C8B-B14F-4D97-AF65-F5344CB8AC3E}">
        <p14:creationId xmlns:p14="http://schemas.microsoft.com/office/powerpoint/2010/main" val="2837191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9408" y="489671"/>
            <a:ext cx="7381919" cy="5815469"/>
          </a:xfrm>
          <a:prstGeom prst="rect">
            <a:avLst/>
          </a:prstGeom>
        </p:spPr>
      </p:pic>
    </p:spTree>
    <p:extLst>
      <p:ext uri="{BB962C8B-B14F-4D97-AF65-F5344CB8AC3E}">
        <p14:creationId xmlns:p14="http://schemas.microsoft.com/office/powerpoint/2010/main" val="401063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740" y="422011"/>
            <a:ext cx="6096000" cy="369332"/>
          </a:xfrm>
          <a:prstGeom prst="rect">
            <a:avLst/>
          </a:prstGeom>
        </p:spPr>
        <p:txBody>
          <a:bodyPr>
            <a:spAutoFit/>
          </a:bodyPr>
          <a:lstStyle/>
          <a:p>
            <a:r>
              <a:rPr lang="en-US" b="1" dirty="0" smtClean="0">
                <a:solidFill>
                  <a:srgbClr val="000000"/>
                </a:solidFill>
                <a:latin typeface="Liberation Sans"/>
              </a:rPr>
              <a:t>Step </a:t>
            </a:r>
            <a:r>
              <a:rPr lang="en-US" b="1" dirty="0">
                <a:solidFill>
                  <a:srgbClr val="000000"/>
                </a:solidFill>
                <a:latin typeface="Liberation Sans"/>
              </a:rPr>
              <a:t>9. The deployment</a:t>
            </a:r>
            <a:endParaRPr lang="en-US" dirty="0"/>
          </a:p>
        </p:txBody>
      </p:sp>
      <p:sp>
        <p:nvSpPr>
          <p:cNvPr id="4" name="Rectangle 3"/>
          <p:cNvSpPr/>
          <p:nvPr/>
        </p:nvSpPr>
        <p:spPr>
          <a:xfrm>
            <a:off x="523740" y="1157291"/>
            <a:ext cx="3288406" cy="307777"/>
          </a:xfrm>
          <a:prstGeom prst="rect">
            <a:avLst/>
          </a:prstGeom>
        </p:spPr>
        <p:txBody>
          <a:bodyPr wrap="square">
            <a:spAutoFit/>
          </a:bodyPr>
          <a:lstStyle/>
          <a:p>
            <a:r>
              <a:rPr lang="en-US" sz="1400" b="1" dirty="0" smtClean="0">
                <a:solidFill>
                  <a:srgbClr val="000000"/>
                </a:solidFill>
                <a:latin typeface="Liberation Sans"/>
              </a:rPr>
              <a:t>Bluemix </a:t>
            </a:r>
            <a:r>
              <a:rPr lang="en-US" sz="1400" b="1" dirty="0">
                <a:solidFill>
                  <a:srgbClr val="000000"/>
                </a:solidFill>
                <a:latin typeface="Liberation Sans"/>
              </a:rPr>
              <a:t>PaaS deployment</a:t>
            </a:r>
            <a:endParaRPr lang="en-US" sz="1400" b="1" dirty="0"/>
          </a:p>
        </p:txBody>
      </p:sp>
      <p:sp>
        <p:nvSpPr>
          <p:cNvPr id="5" name="Rectangle 4"/>
          <p:cNvSpPr/>
          <p:nvPr/>
        </p:nvSpPr>
        <p:spPr>
          <a:xfrm>
            <a:off x="523740" y="1604738"/>
            <a:ext cx="4614930" cy="4616648"/>
          </a:xfrm>
          <a:prstGeom prst="rect">
            <a:avLst/>
          </a:prstGeom>
        </p:spPr>
        <p:txBody>
          <a:bodyPr wrap="square">
            <a:spAutoFit/>
          </a:bodyPr>
          <a:lstStyle/>
          <a:p>
            <a:endParaRPr lang="en-US" sz="2000" dirty="0">
              <a:solidFill>
                <a:srgbClr val="000000"/>
              </a:solidFill>
              <a:latin typeface="Liberation Sans"/>
            </a:endParaRPr>
          </a:p>
          <a:p>
            <a:r>
              <a:rPr lang="en-US" dirty="0">
                <a:solidFill>
                  <a:srgbClr val="000000"/>
                </a:solidFill>
                <a:latin typeface="Liberation Sans"/>
              </a:rPr>
              <a:t>In deploying my application on Bluemix, the packaging consists of:</a:t>
            </a:r>
          </a:p>
          <a:p>
            <a:endParaRPr lang="en-US" dirty="0">
              <a:solidFill>
                <a:srgbClr val="000000"/>
              </a:solidFill>
              <a:latin typeface="Liberation Sans"/>
            </a:endParaRPr>
          </a:p>
          <a:p>
            <a:pPr marL="285750" indent="-285750">
              <a:buFont typeface="Arial" panose="020B0604020202020204" pitchFamily="34" charset="0"/>
              <a:buChar char="•"/>
            </a:pPr>
            <a:r>
              <a:rPr lang="en-US" sz="1600" dirty="0">
                <a:solidFill>
                  <a:srgbClr val="000000"/>
                </a:solidFill>
                <a:latin typeface="Liberation Sans"/>
              </a:rPr>
              <a:t>A component for command handling—update requests (HTTP POSTs).</a:t>
            </a:r>
          </a:p>
          <a:p>
            <a:pPr marL="285750" indent="-285750">
              <a:buFont typeface="Arial" panose="020B0604020202020204" pitchFamily="34" charset="0"/>
              <a:buChar char="•"/>
            </a:pPr>
            <a:endParaRPr lang="en-US" sz="1600" dirty="0">
              <a:solidFill>
                <a:srgbClr val="000000"/>
              </a:solidFill>
              <a:latin typeface="Liberation Sans"/>
            </a:endParaRPr>
          </a:p>
          <a:p>
            <a:pPr marL="285750" indent="-285750">
              <a:buFont typeface="Arial" panose="020B0604020202020204" pitchFamily="34" charset="0"/>
              <a:buChar char="•"/>
            </a:pPr>
            <a:r>
              <a:rPr lang="en-US" sz="1600" dirty="0">
                <a:solidFill>
                  <a:srgbClr val="000000"/>
                </a:solidFill>
                <a:latin typeface="Liberation Sans"/>
              </a:rPr>
              <a:t>A component for query handling—view requests, separate from command services (HTTPGETs).</a:t>
            </a:r>
          </a:p>
          <a:p>
            <a:pPr marL="285750" indent="-285750">
              <a:buFont typeface="Arial" panose="020B0604020202020204" pitchFamily="34" charset="0"/>
              <a:buChar char="•"/>
            </a:pPr>
            <a:endParaRPr lang="en-US" sz="1600" dirty="0">
              <a:solidFill>
                <a:srgbClr val="000000"/>
              </a:solidFill>
              <a:latin typeface="Liberation Sans"/>
            </a:endParaRPr>
          </a:p>
          <a:p>
            <a:pPr marL="285750" indent="-285750">
              <a:buFont typeface="Arial" panose="020B0604020202020204" pitchFamily="34" charset="0"/>
              <a:buChar char="•"/>
            </a:pPr>
            <a:r>
              <a:rPr lang="en-US" sz="1600" dirty="0">
                <a:solidFill>
                  <a:srgbClr val="000000"/>
                </a:solidFill>
                <a:latin typeface="Liberation Sans"/>
              </a:rPr>
              <a:t>A component for event handling—contains the event listeners.</a:t>
            </a:r>
          </a:p>
          <a:p>
            <a:endParaRPr lang="en-US" dirty="0">
              <a:solidFill>
                <a:srgbClr val="000000"/>
              </a:solidFill>
              <a:latin typeface="Liberation Sans"/>
            </a:endParaRPr>
          </a:p>
          <a:p>
            <a:r>
              <a:rPr lang="en-US" dirty="0">
                <a:solidFill>
                  <a:srgbClr val="000000"/>
                </a:solidFill>
                <a:latin typeface="Liberation Sans"/>
              </a:rPr>
              <a:t>The application binds two Bluemix services (DB2 and </a:t>
            </a:r>
            <a:r>
              <a:rPr lang="en-US" dirty="0" err="1">
                <a:solidFill>
                  <a:srgbClr val="000000"/>
                </a:solidFill>
                <a:latin typeface="Liberation Sans"/>
              </a:rPr>
              <a:t>MongoDB</a:t>
            </a:r>
            <a:r>
              <a:rPr lang="en-US" dirty="0">
                <a:solidFill>
                  <a:srgbClr val="000000"/>
                </a:solidFill>
                <a:latin typeface="Liberation Sans"/>
              </a:rPr>
              <a:t>) for persistence of command </a:t>
            </a:r>
            <a:r>
              <a:rPr lang="en-US" dirty="0" err="1">
                <a:solidFill>
                  <a:srgbClr val="000000"/>
                </a:solidFill>
                <a:latin typeface="Liberation Sans"/>
              </a:rPr>
              <a:t>dataand</a:t>
            </a:r>
            <a:r>
              <a:rPr lang="en-US" dirty="0">
                <a:solidFill>
                  <a:srgbClr val="000000"/>
                </a:solidFill>
                <a:latin typeface="Liberation Sans"/>
              </a:rPr>
              <a:t> event sourcing.</a:t>
            </a:r>
            <a:endParaRPr lang="en-US" dirty="0"/>
          </a:p>
        </p:txBody>
      </p:sp>
      <p:pic>
        <p:nvPicPr>
          <p:cNvPr id="6" name="Picture 5"/>
          <p:cNvPicPr>
            <a:picLocks noChangeAspect="1"/>
          </p:cNvPicPr>
          <p:nvPr/>
        </p:nvPicPr>
        <p:blipFill>
          <a:blip r:embed="rId2"/>
          <a:stretch>
            <a:fillRect/>
          </a:stretch>
        </p:blipFill>
        <p:spPr>
          <a:xfrm>
            <a:off x="5499278" y="1491245"/>
            <a:ext cx="6536140" cy="4089034"/>
          </a:xfrm>
          <a:prstGeom prst="rect">
            <a:avLst/>
          </a:prstGeom>
        </p:spPr>
      </p:pic>
      <p:sp>
        <p:nvSpPr>
          <p:cNvPr id="7" name="Rectangle 6"/>
          <p:cNvSpPr/>
          <p:nvPr/>
        </p:nvSpPr>
        <p:spPr>
          <a:xfrm>
            <a:off x="5499278" y="1154071"/>
            <a:ext cx="6096000" cy="307777"/>
          </a:xfrm>
          <a:prstGeom prst="rect">
            <a:avLst/>
          </a:prstGeom>
        </p:spPr>
        <p:txBody>
          <a:bodyPr wrap="square">
            <a:spAutoFit/>
          </a:bodyPr>
          <a:lstStyle/>
          <a:p>
            <a:r>
              <a:rPr lang="en-US" sz="1400" b="1" dirty="0">
                <a:solidFill>
                  <a:srgbClr val="000000"/>
                </a:solidFill>
                <a:latin typeface="Liberation Sans"/>
              </a:rPr>
              <a:t>Deployment as a single macro component</a:t>
            </a:r>
          </a:p>
        </p:txBody>
      </p:sp>
    </p:spTree>
    <p:extLst>
      <p:ext uri="{BB962C8B-B14F-4D97-AF65-F5344CB8AC3E}">
        <p14:creationId xmlns:p14="http://schemas.microsoft.com/office/powerpoint/2010/main" val="3746318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99867" y="896227"/>
            <a:ext cx="8600480" cy="5638245"/>
          </a:xfrm>
          <a:prstGeom prst="rect">
            <a:avLst/>
          </a:prstGeom>
        </p:spPr>
      </p:pic>
      <p:sp>
        <p:nvSpPr>
          <p:cNvPr id="3" name="Rectangle 2"/>
          <p:cNvSpPr/>
          <p:nvPr/>
        </p:nvSpPr>
        <p:spPr>
          <a:xfrm>
            <a:off x="441277" y="390418"/>
            <a:ext cx="6096000" cy="369332"/>
          </a:xfrm>
          <a:prstGeom prst="rect">
            <a:avLst/>
          </a:prstGeom>
        </p:spPr>
        <p:txBody>
          <a:bodyPr>
            <a:spAutoFit/>
          </a:bodyPr>
          <a:lstStyle/>
          <a:p>
            <a:r>
              <a:rPr lang="en-US" b="1" dirty="0" smtClean="0">
                <a:solidFill>
                  <a:srgbClr val="000000"/>
                </a:solidFill>
                <a:latin typeface="Liberation Sans"/>
              </a:rPr>
              <a:t>Deployment </a:t>
            </a:r>
            <a:r>
              <a:rPr lang="en-US" b="1" dirty="0">
                <a:solidFill>
                  <a:srgbClr val="000000"/>
                </a:solidFill>
                <a:latin typeface="Liberation Sans"/>
              </a:rPr>
              <a:t>in macro components</a:t>
            </a:r>
            <a:endParaRPr lang="en-US" dirty="0"/>
          </a:p>
        </p:txBody>
      </p:sp>
    </p:spTree>
    <p:extLst>
      <p:ext uri="{BB962C8B-B14F-4D97-AF65-F5344CB8AC3E}">
        <p14:creationId xmlns:p14="http://schemas.microsoft.com/office/powerpoint/2010/main" val="397973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0148" y="1234976"/>
            <a:ext cx="10822772" cy="5043141"/>
          </a:xfrm>
          <a:prstGeom prst="rect">
            <a:avLst/>
          </a:prstGeom>
        </p:spPr>
      </p:pic>
      <p:sp>
        <p:nvSpPr>
          <p:cNvPr id="3" name="Rectangle 2"/>
          <p:cNvSpPr/>
          <p:nvPr/>
        </p:nvSpPr>
        <p:spPr>
          <a:xfrm>
            <a:off x="780148" y="664627"/>
            <a:ext cx="6096000" cy="369332"/>
          </a:xfrm>
          <a:prstGeom prst="rect">
            <a:avLst/>
          </a:prstGeom>
        </p:spPr>
        <p:txBody>
          <a:bodyPr>
            <a:spAutoFit/>
          </a:bodyPr>
          <a:lstStyle/>
          <a:p>
            <a:r>
              <a:rPr lang="en-US" b="1" dirty="0" smtClean="0">
                <a:solidFill>
                  <a:srgbClr val="000000"/>
                </a:solidFill>
                <a:latin typeface="Liberation Sans"/>
              </a:rPr>
              <a:t>Deployment </a:t>
            </a:r>
            <a:r>
              <a:rPr lang="en-US" b="1" dirty="0">
                <a:solidFill>
                  <a:srgbClr val="000000"/>
                </a:solidFill>
                <a:latin typeface="Liberation Sans"/>
              </a:rPr>
              <a:t>with Bluemix containers</a:t>
            </a:r>
            <a:endParaRPr lang="en-US" dirty="0"/>
          </a:p>
        </p:txBody>
      </p:sp>
    </p:spTree>
    <p:extLst>
      <p:ext uri="{BB962C8B-B14F-4D97-AF65-F5344CB8AC3E}">
        <p14:creationId xmlns:p14="http://schemas.microsoft.com/office/powerpoint/2010/main" val="155408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16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5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22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130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14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1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552" y="2408350"/>
            <a:ext cx="10560676" cy="1785104"/>
          </a:xfrm>
          <a:prstGeom prst="rect">
            <a:avLst/>
          </a:prstGeom>
        </p:spPr>
        <p:txBody>
          <a:bodyPr wrap="square">
            <a:spAutoFit/>
          </a:bodyPr>
          <a:lstStyle/>
          <a:p>
            <a:endParaRPr lang="en-US" sz="2000" b="0" i="0" u="none" strike="noStrike" baseline="0" dirty="0" smtClean="0">
              <a:solidFill>
                <a:srgbClr val="000000"/>
              </a:solidFill>
              <a:latin typeface="Liberation Sans"/>
            </a:endParaRPr>
          </a:p>
          <a:p>
            <a:r>
              <a:rPr lang="en-US" b="0" i="0" u="none" strike="noStrike" baseline="0" dirty="0" smtClean="0">
                <a:solidFill>
                  <a:srgbClr val="000000"/>
                </a:solidFill>
                <a:latin typeface="Liberation Sans"/>
              </a:rPr>
              <a:t>This framework provides a simple programming model for implementing even complex applications, which frees up the developer to focus on the business logic (such as the definition of the commands and the events to generate and their handlers). With a strong framework configuration, you can define the types of command-bus, event-bus, and event-repository, as well as the transactional aspect between various components and the type of serialization for data communication. </a:t>
            </a:r>
            <a:endParaRPr lang="en-US" dirty="0"/>
          </a:p>
        </p:txBody>
      </p:sp>
    </p:spTree>
    <p:extLst>
      <p:ext uri="{BB962C8B-B14F-4D97-AF65-F5344CB8AC3E}">
        <p14:creationId xmlns:p14="http://schemas.microsoft.com/office/powerpoint/2010/main" val="2425760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984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991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83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643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162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45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534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517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082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31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255" y="276896"/>
            <a:ext cx="5954333" cy="584775"/>
          </a:xfrm>
          <a:prstGeom prst="rect">
            <a:avLst/>
          </a:prstGeom>
        </p:spPr>
        <p:txBody>
          <a:bodyPr wrap="square">
            <a:spAutoFit/>
          </a:bodyPr>
          <a:lstStyle/>
          <a:p>
            <a:endParaRPr lang="en-US" sz="1400" b="0" i="0" u="none" strike="noStrike" baseline="0" dirty="0" smtClean="0">
              <a:solidFill>
                <a:srgbClr val="000000"/>
              </a:solidFill>
              <a:latin typeface="Liberation Sans"/>
            </a:endParaRPr>
          </a:p>
          <a:p>
            <a:r>
              <a:rPr lang="en-US" b="1" i="0" u="none" strike="noStrike" baseline="0" dirty="0" smtClean="0">
                <a:solidFill>
                  <a:srgbClr val="000000"/>
                </a:solidFill>
                <a:latin typeface="Liberation Sans"/>
              </a:rPr>
              <a:t>Step 1. Select the application context</a:t>
            </a:r>
            <a:endParaRPr lang="en-US" dirty="0"/>
          </a:p>
        </p:txBody>
      </p:sp>
      <p:pic>
        <p:nvPicPr>
          <p:cNvPr id="3" name="Picture 2"/>
          <p:cNvPicPr>
            <a:picLocks noChangeAspect="1"/>
          </p:cNvPicPr>
          <p:nvPr/>
        </p:nvPicPr>
        <p:blipFill>
          <a:blip r:embed="rId2"/>
          <a:stretch>
            <a:fillRect/>
          </a:stretch>
        </p:blipFill>
        <p:spPr>
          <a:xfrm>
            <a:off x="4778062" y="1779970"/>
            <a:ext cx="7132099" cy="4400937"/>
          </a:xfrm>
          <a:prstGeom prst="rect">
            <a:avLst/>
          </a:prstGeom>
        </p:spPr>
      </p:pic>
      <p:sp>
        <p:nvSpPr>
          <p:cNvPr id="4" name="Rectangle 3"/>
          <p:cNvSpPr/>
          <p:nvPr/>
        </p:nvSpPr>
        <p:spPr>
          <a:xfrm>
            <a:off x="575256" y="1779970"/>
            <a:ext cx="4202806" cy="1231106"/>
          </a:xfrm>
          <a:prstGeom prst="rect">
            <a:avLst/>
          </a:prstGeom>
        </p:spPr>
        <p:txBody>
          <a:bodyPr wrap="square">
            <a:spAutoFit/>
          </a:bodyPr>
          <a:lstStyle/>
          <a:p>
            <a:endParaRPr lang="en-US" sz="2000" b="0" i="0" u="none" strike="noStrike" baseline="0" dirty="0" smtClean="0">
              <a:solidFill>
                <a:srgbClr val="000000"/>
              </a:solidFill>
              <a:latin typeface="Liberation Sans"/>
            </a:endParaRPr>
          </a:p>
          <a:p>
            <a:r>
              <a:rPr lang="en-US" dirty="0">
                <a:solidFill>
                  <a:srgbClr val="000000"/>
                </a:solidFill>
                <a:latin typeface="Liberation Sans"/>
              </a:rPr>
              <a:t>D</a:t>
            </a:r>
            <a:r>
              <a:rPr lang="en-US" b="0" i="0" u="none" strike="noStrike" baseline="0" dirty="0" smtClean="0">
                <a:solidFill>
                  <a:srgbClr val="000000"/>
                </a:solidFill>
                <a:latin typeface="Liberation Sans"/>
              </a:rPr>
              <a:t>efine the bounded context and its </a:t>
            </a:r>
          </a:p>
          <a:p>
            <a:r>
              <a:rPr lang="en-US" b="0" i="0" u="none" strike="noStrike" baseline="0" dirty="0" smtClean="0">
                <a:solidFill>
                  <a:srgbClr val="000000"/>
                </a:solidFill>
                <a:latin typeface="Liberation Sans"/>
              </a:rPr>
              <a:t>domain entities. In that way, you will </a:t>
            </a:r>
          </a:p>
          <a:p>
            <a:r>
              <a:rPr lang="en-US" b="0" i="0" u="none" strike="noStrike" baseline="0" dirty="0" smtClean="0">
                <a:solidFill>
                  <a:srgbClr val="000000"/>
                </a:solidFill>
                <a:latin typeface="Liberation Sans"/>
              </a:rPr>
              <a:t>define your </a:t>
            </a:r>
            <a:r>
              <a:rPr lang="en-US" sz="1400" b="0" i="0" u="none" strike="noStrike" baseline="0" dirty="0" smtClean="0">
                <a:solidFill>
                  <a:srgbClr val="000000"/>
                </a:solidFill>
                <a:latin typeface="Liberation"/>
              </a:rPr>
              <a:t>AggregateRoot</a:t>
            </a:r>
            <a:endParaRPr lang="en-US" dirty="0"/>
          </a:p>
        </p:txBody>
      </p:sp>
      <p:sp>
        <p:nvSpPr>
          <p:cNvPr id="5" name="Rectangle 4"/>
          <p:cNvSpPr/>
          <p:nvPr/>
        </p:nvSpPr>
        <p:spPr>
          <a:xfrm>
            <a:off x="575256" y="3929375"/>
            <a:ext cx="4202806" cy="2062103"/>
          </a:xfrm>
          <a:prstGeom prst="rect">
            <a:avLst/>
          </a:prstGeom>
        </p:spPr>
        <p:txBody>
          <a:bodyPr wrap="square">
            <a:spAutoFit/>
          </a:bodyPr>
          <a:lstStyle/>
          <a:p>
            <a:endParaRPr lang="en-US" sz="2000" b="0" i="0" u="none" strike="noStrike" baseline="0" dirty="0" smtClean="0">
              <a:solidFill>
                <a:srgbClr val="000000"/>
              </a:solidFill>
              <a:latin typeface="Liberation Sans"/>
            </a:endParaRPr>
          </a:p>
          <a:p>
            <a:r>
              <a:rPr lang="en-US" dirty="0">
                <a:solidFill>
                  <a:srgbClr val="000000"/>
                </a:solidFill>
                <a:latin typeface="Liberation Sans"/>
              </a:rPr>
              <a:t>A</a:t>
            </a:r>
            <a:r>
              <a:rPr lang="en-US" b="0" i="0" u="none" strike="noStrike" baseline="0" dirty="0" smtClean="0">
                <a:solidFill>
                  <a:srgbClr val="000000"/>
                </a:solidFill>
                <a:latin typeface="Liberation Sans"/>
              </a:rPr>
              <a:t>n aggregate is "an entity or group of entities that is always kept in a consistent state. The aggregate root is the object on top of the aggregate tree that is responsible for maintaining this consistent state."</a:t>
            </a:r>
            <a:endParaRPr lang="en-US" dirty="0"/>
          </a:p>
        </p:txBody>
      </p:sp>
    </p:spTree>
    <p:extLst>
      <p:ext uri="{BB962C8B-B14F-4D97-AF65-F5344CB8AC3E}">
        <p14:creationId xmlns:p14="http://schemas.microsoft.com/office/powerpoint/2010/main" val="30769759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65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12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187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985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912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971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870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70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77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25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462" y="1423987"/>
            <a:ext cx="9363075" cy="4010025"/>
          </a:xfrm>
          <a:prstGeom prst="rect">
            <a:avLst/>
          </a:prstGeom>
        </p:spPr>
      </p:pic>
    </p:spTree>
    <p:extLst>
      <p:ext uri="{BB962C8B-B14F-4D97-AF65-F5344CB8AC3E}">
        <p14:creationId xmlns:p14="http://schemas.microsoft.com/office/powerpoint/2010/main" val="26358626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357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925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653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8005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391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311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239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456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482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6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439" y="470686"/>
            <a:ext cx="6096000" cy="584775"/>
          </a:xfrm>
          <a:prstGeom prst="rect">
            <a:avLst/>
          </a:prstGeom>
        </p:spPr>
        <p:txBody>
          <a:bodyPr>
            <a:spAutoFit/>
          </a:bodyPr>
          <a:lstStyle/>
          <a:p>
            <a:endParaRPr lang="en-US" sz="1400" b="0" i="0" u="none" strike="noStrike" baseline="0" dirty="0" smtClean="0">
              <a:solidFill>
                <a:srgbClr val="000000"/>
              </a:solidFill>
              <a:latin typeface="Liberation Sans"/>
            </a:endParaRPr>
          </a:p>
          <a:p>
            <a:r>
              <a:rPr lang="en-US" b="1" i="0" u="none" strike="noStrike" baseline="0" dirty="0" smtClean="0">
                <a:solidFill>
                  <a:srgbClr val="000000"/>
                </a:solidFill>
                <a:latin typeface="Liberation Sans"/>
              </a:rPr>
              <a:t>Step 2. Design commands and their handlers</a:t>
            </a:r>
            <a:endParaRPr lang="en-US" dirty="0"/>
          </a:p>
        </p:txBody>
      </p:sp>
      <p:sp>
        <p:nvSpPr>
          <p:cNvPr id="3" name="Rectangle 2"/>
          <p:cNvSpPr/>
          <p:nvPr/>
        </p:nvSpPr>
        <p:spPr>
          <a:xfrm>
            <a:off x="768439" y="1426150"/>
            <a:ext cx="5576821" cy="2308324"/>
          </a:xfrm>
          <a:prstGeom prst="rect">
            <a:avLst/>
          </a:prstGeom>
        </p:spPr>
        <p:txBody>
          <a:bodyPr wrap="square">
            <a:spAutoFit/>
          </a:bodyPr>
          <a:lstStyle/>
          <a:p>
            <a:r>
              <a:rPr lang="en-US" sz="1400" b="1" i="0" u="none" strike="noStrike" baseline="0" dirty="0" err="1" smtClean="0">
                <a:solidFill>
                  <a:srgbClr val="000000"/>
                </a:solidFill>
                <a:latin typeface="Liberation"/>
              </a:rPr>
              <a:t>AddItemCommand</a:t>
            </a:r>
            <a:r>
              <a:rPr lang="en-US" b="0" i="0" u="none" strike="noStrike" baseline="0" dirty="0" smtClean="0">
                <a:solidFill>
                  <a:srgbClr val="000000"/>
                </a:solidFill>
                <a:latin typeface="Liberation Sans"/>
              </a:rPr>
              <a:t>—adds a certain number of an item (in this case, a plant) to the shopping cart. It is dispatched asynchronously.</a:t>
            </a:r>
          </a:p>
          <a:p>
            <a:endParaRPr lang="en-US" b="0" i="0" u="none" strike="noStrike" baseline="0" dirty="0" smtClean="0">
              <a:solidFill>
                <a:srgbClr val="000000"/>
              </a:solidFill>
              <a:latin typeface="Liberation Sans"/>
            </a:endParaRPr>
          </a:p>
          <a:p>
            <a:r>
              <a:rPr lang="en-US" sz="1400" b="1" i="0" u="none" strike="noStrike" baseline="0" dirty="0" err="1" smtClean="0">
                <a:solidFill>
                  <a:srgbClr val="000000"/>
                </a:solidFill>
                <a:latin typeface="Liberation"/>
              </a:rPr>
              <a:t>RemoveItemCommand</a:t>
            </a:r>
            <a:r>
              <a:rPr lang="en-US" b="0" i="0" u="none" strike="noStrike" baseline="0" dirty="0" smtClean="0">
                <a:solidFill>
                  <a:srgbClr val="000000"/>
                </a:solidFill>
                <a:latin typeface="Liberation Sans"/>
              </a:rPr>
              <a:t>—removes an object already in the cart, changing its availability in stock. It is dispatched asynchronously, because the system doesn't need to return any response to the user.</a:t>
            </a:r>
          </a:p>
        </p:txBody>
      </p:sp>
      <p:pic>
        <p:nvPicPr>
          <p:cNvPr id="5" name="Picture 4"/>
          <p:cNvPicPr>
            <a:picLocks noChangeAspect="1"/>
          </p:cNvPicPr>
          <p:nvPr/>
        </p:nvPicPr>
        <p:blipFill>
          <a:blip r:embed="rId2"/>
          <a:stretch>
            <a:fillRect/>
          </a:stretch>
        </p:blipFill>
        <p:spPr>
          <a:xfrm>
            <a:off x="6654353" y="1055461"/>
            <a:ext cx="5219700" cy="2524125"/>
          </a:xfrm>
          <a:prstGeom prst="rect">
            <a:avLst/>
          </a:prstGeom>
        </p:spPr>
      </p:pic>
      <p:sp>
        <p:nvSpPr>
          <p:cNvPr id="4" name="Rectangle 3"/>
          <p:cNvSpPr/>
          <p:nvPr/>
        </p:nvSpPr>
        <p:spPr>
          <a:xfrm>
            <a:off x="768439" y="4105163"/>
            <a:ext cx="5885914" cy="1077218"/>
          </a:xfrm>
          <a:prstGeom prst="rect">
            <a:avLst/>
          </a:prstGeom>
        </p:spPr>
        <p:txBody>
          <a:bodyPr wrap="square">
            <a:spAutoFit/>
          </a:bodyPr>
          <a:lstStyle/>
          <a:p>
            <a:r>
              <a:rPr lang="en-US" sz="1400" b="1" dirty="0">
                <a:solidFill>
                  <a:srgbClr val="000000"/>
                </a:solidFill>
                <a:latin typeface="Liberation"/>
              </a:rPr>
              <a:t>Cross cutting </a:t>
            </a:r>
            <a:r>
              <a:rPr lang="en-US" sz="1400" b="1" dirty="0" smtClean="0">
                <a:solidFill>
                  <a:srgbClr val="000000"/>
                </a:solidFill>
                <a:latin typeface="Liberation"/>
              </a:rPr>
              <a:t>concerns </a:t>
            </a:r>
            <a:r>
              <a:rPr lang="en-US" sz="2800" dirty="0" smtClean="0">
                <a:solidFill>
                  <a:srgbClr val="000000"/>
                </a:solidFill>
                <a:latin typeface="Liberation Sans"/>
              </a:rPr>
              <a:t>– </a:t>
            </a:r>
            <a:r>
              <a:rPr lang="en-US" dirty="0">
                <a:solidFill>
                  <a:srgbClr val="000000"/>
                </a:solidFill>
                <a:latin typeface="Liberation Sans"/>
              </a:rPr>
              <a:t>such as validation, logging, or authorization . The interceptor must implement the </a:t>
            </a:r>
            <a:r>
              <a:rPr lang="en-US" dirty="0" smtClean="0">
                <a:solidFill>
                  <a:srgbClr val="000000"/>
                </a:solidFill>
                <a:latin typeface="Liberation Sans"/>
              </a:rPr>
              <a:t>interface </a:t>
            </a:r>
            <a:r>
              <a:rPr lang="en-US" dirty="0" err="1" smtClean="0">
                <a:solidFill>
                  <a:srgbClr val="000000"/>
                </a:solidFill>
                <a:latin typeface="Liberation Sans"/>
              </a:rPr>
              <a:t>o</a:t>
            </a:r>
            <a:r>
              <a:rPr lang="en-US" sz="1200" dirty="0" err="1" smtClean="0">
                <a:solidFill>
                  <a:srgbClr val="000000"/>
                </a:solidFill>
                <a:latin typeface="Liberation Sans"/>
              </a:rPr>
              <a:t>rg.axonframework.commandhandling.CommandHandlerInterceptor</a:t>
            </a:r>
            <a:endParaRPr lang="en-US" sz="1200" dirty="0">
              <a:solidFill>
                <a:srgbClr val="000000"/>
              </a:solidFill>
              <a:latin typeface="Liberation Sans"/>
            </a:endParaRPr>
          </a:p>
        </p:txBody>
      </p:sp>
    </p:spTree>
    <p:extLst>
      <p:ext uri="{BB962C8B-B14F-4D97-AF65-F5344CB8AC3E}">
        <p14:creationId xmlns:p14="http://schemas.microsoft.com/office/powerpoint/2010/main" val="1894655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287" y="625233"/>
            <a:ext cx="6096000" cy="584775"/>
          </a:xfrm>
          <a:prstGeom prst="rect">
            <a:avLst/>
          </a:prstGeom>
        </p:spPr>
        <p:txBody>
          <a:bodyPr>
            <a:spAutoFit/>
          </a:bodyPr>
          <a:lstStyle/>
          <a:p>
            <a:endParaRPr lang="en-US" sz="1400" dirty="0">
              <a:solidFill>
                <a:srgbClr val="000000"/>
              </a:solidFill>
              <a:latin typeface="Liberation Sans"/>
            </a:endParaRPr>
          </a:p>
          <a:p>
            <a:r>
              <a:rPr lang="en-US" b="1" dirty="0">
                <a:solidFill>
                  <a:srgbClr val="000000"/>
                </a:solidFill>
                <a:latin typeface="Liberation Sans"/>
              </a:rPr>
              <a:t>Step 3. Identify events and their listeners</a:t>
            </a:r>
            <a:endParaRPr lang="en-US" dirty="0"/>
          </a:p>
        </p:txBody>
      </p:sp>
      <p:pic>
        <p:nvPicPr>
          <p:cNvPr id="3" name="Picture 2"/>
          <p:cNvPicPr>
            <a:picLocks noChangeAspect="1"/>
          </p:cNvPicPr>
          <p:nvPr/>
        </p:nvPicPr>
        <p:blipFill>
          <a:blip r:embed="rId2"/>
          <a:stretch>
            <a:fillRect/>
          </a:stretch>
        </p:blipFill>
        <p:spPr>
          <a:xfrm>
            <a:off x="678287" y="1945179"/>
            <a:ext cx="9267825" cy="2581275"/>
          </a:xfrm>
          <a:prstGeom prst="rect">
            <a:avLst/>
          </a:prstGeom>
        </p:spPr>
      </p:pic>
      <p:sp>
        <p:nvSpPr>
          <p:cNvPr id="4" name="Rectangle 3"/>
          <p:cNvSpPr/>
          <p:nvPr/>
        </p:nvSpPr>
        <p:spPr>
          <a:xfrm>
            <a:off x="575256" y="4526454"/>
            <a:ext cx="9370856" cy="1231106"/>
          </a:xfrm>
          <a:prstGeom prst="rect">
            <a:avLst/>
          </a:prstGeom>
        </p:spPr>
        <p:txBody>
          <a:bodyPr wrap="square">
            <a:spAutoFit/>
          </a:bodyPr>
          <a:lstStyle/>
          <a:p>
            <a:endParaRPr lang="en-US" sz="2000" dirty="0">
              <a:solidFill>
                <a:srgbClr val="000000"/>
              </a:solidFill>
              <a:latin typeface="Liberation Sans"/>
            </a:endParaRPr>
          </a:p>
          <a:p>
            <a:r>
              <a:rPr lang="en-US" dirty="0">
                <a:solidFill>
                  <a:srgbClr val="000000"/>
                </a:solidFill>
                <a:latin typeface="Liberation Sans"/>
              </a:rPr>
              <a:t>Depending on the purpose of the listener, it is possible that the persistence of data is done </a:t>
            </a:r>
            <a:r>
              <a:rPr lang="en-US" dirty="0" smtClean="0">
                <a:solidFill>
                  <a:srgbClr val="000000"/>
                </a:solidFill>
                <a:latin typeface="Liberation Sans"/>
              </a:rPr>
              <a:t>on more </a:t>
            </a:r>
            <a:r>
              <a:rPr lang="en-US" dirty="0">
                <a:solidFill>
                  <a:srgbClr val="000000"/>
                </a:solidFill>
                <a:latin typeface="Liberation Sans"/>
              </a:rPr>
              <a:t>than one database. Each database could have not only a separate model for queries, </a:t>
            </a:r>
            <a:r>
              <a:rPr lang="en-US" dirty="0" smtClean="0">
                <a:solidFill>
                  <a:srgbClr val="000000"/>
                </a:solidFill>
                <a:latin typeface="Liberation Sans"/>
              </a:rPr>
              <a:t>but also </a:t>
            </a:r>
            <a:r>
              <a:rPr lang="en-US" dirty="0">
                <a:solidFill>
                  <a:srgbClr val="000000"/>
                </a:solidFill>
                <a:latin typeface="Liberation Sans"/>
              </a:rPr>
              <a:t>use a different technology (such as SQL DB, NoSQL DB, and so on).</a:t>
            </a:r>
            <a:endParaRPr lang="en-US" dirty="0"/>
          </a:p>
        </p:txBody>
      </p:sp>
    </p:spTree>
    <p:extLst>
      <p:ext uri="{BB962C8B-B14F-4D97-AF65-F5344CB8AC3E}">
        <p14:creationId xmlns:p14="http://schemas.microsoft.com/office/powerpoint/2010/main" val="1817993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78" y="406292"/>
            <a:ext cx="6096000" cy="584775"/>
          </a:xfrm>
          <a:prstGeom prst="rect">
            <a:avLst/>
          </a:prstGeom>
        </p:spPr>
        <p:txBody>
          <a:bodyPr>
            <a:spAutoFit/>
          </a:bodyPr>
          <a:lstStyle/>
          <a:p>
            <a:endParaRPr lang="en-US" sz="1400" dirty="0">
              <a:solidFill>
                <a:srgbClr val="000000"/>
              </a:solidFill>
              <a:latin typeface="Liberation Sans"/>
            </a:endParaRPr>
          </a:p>
          <a:p>
            <a:r>
              <a:rPr lang="en-US" b="1" dirty="0">
                <a:solidFill>
                  <a:srgbClr val="000000"/>
                </a:solidFill>
                <a:latin typeface="Liberation Sans"/>
              </a:rPr>
              <a:t>Step 4. Configure the command handling</a:t>
            </a:r>
            <a:endParaRPr lang="en-US" dirty="0"/>
          </a:p>
        </p:txBody>
      </p:sp>
      <p:sp>
        <p:nvSpPr>
          <p:cNvPr id="3" name="Rectangle 2"/>
          <p:cNvSpPr/>
          <p:nvPr/>
        </p:nvSpPr>
        <p:spPr>
          <a:xfrm>
            <a:off x="562378" y="1345255"/>
            <a:ext cx="10886940" cy="954107"/>
          </a:xfrm>
          <a:prstGeom prst="rect">
            <a:avLst/>
          </a:prstGeom>
        </p:spPr>
        <p:txBody>
          <a:bodyPr wrap="square">
            <a:spAutoFit/>
          </a:bodyPr>
          <a:lstStyle/>
          <a:p>
            <a:endParaRPr lang="en-US" sz="2000" dirty="0">
              <a:solidFill>
                <a:srgbClr val="000000"/>
              </a:solidFill>
              <a:latin typeface="Liberation Sans"/>
            </a:endParaRPr>
          </a:p>
          <a:p>
            <a:r>
              <a:rPr lang="en-US" dirty="0">
                <a:solidFill>
                  <a:srgbClr val="000000"/>
                </a:solidFill>
                <a:latin typeface="Liberation Sans"/>
              </a:rPr>
              <a:t>Through the command bus, each command is dispatched to its respective handler. The </a:t>
            </a:r>
            <a:r>
              <a:rPr lang="en-US" dirty="0" smtClean="0">
                <a:solidFill>
                  <a:srgbClr val="000000"/>
                </a:solidFill>
                <a:latin typeface="Liberation Sans"/>
              </a:rPr>
              <a:t>command bus </a:t>
            </a:r>
            <a:r>
              <a:rPr lang="en-US" dirty="0">
                <a:solidFill>
                  <a:srgbClr val="000000"/>
                </a:solidFill>
                <a:latin typeface="Liberation Sans"/>
              </a:rPr>
              <a:t>definition is inserted into the configuration Spring file. </a:t>
            </a:r>
            <a:endParaRPr lang="en-US" dirty="0"/>
          </a:p>
        </p:txBody>
      </p:sp>
      <p:pic>
        <p:nvPicPr>
          <p:cNvPr id="4" name="Picture 3"/>
          <p:cNvPicPr>
            <a:picLocks noChangeAspect="1"/>
          </p:cNvPicPr>
          <p:nvPr/>
        </p:nvPicPr>
        <p:blipFill>
          <a:blip r:embed="rId2"/>
          <a:stretch>
            <a:fillRect/>
          </a:stretch>
        </p:blipFill>
        <p:spPr>
          <a:xfrm>
            <a:off x="653536" y="2416916"/>
            <a:ext cx="9210675" cy="409575"/>
          </a:xfrm>
          <a:prstGeom prst="rect">
            <a:avLst/>
          </a:prstGeom>
        </p:spPr>
      </p:pic>
      <p:pic>
        <p:nvPicPr>
          <p:cNvPr id="5" name="Picture 4"/>
          <p:cNvPicPr>
            <a:picLocks noChangeAspect="1"/>
          </p:cNvPicPr>
          <p:nvPr/>
        </p:nvPicPr>
        <p:blipFill>
          <a:blip r:embed="rId3"/>
          <a:stretch>
            <a:fillRect/>
          </a:stretch>
        </p:blipFill>
        <p:spPr>
          <a:xfrm>
            <a:off x="558286" y="3832148"/>
            <a:ext cx="9305925" cy="790575"/>
          </a:xfrm>
          <a:prstGeom prst="rect">
            <a:avLst/>
          </a:prstGeom>
        </p:spPr>
      </p:pic>
      <p:sp>
        <p:nvSpPr>
          <p:cNvPr id="6" name="Rectangle 5"/>
          <p:cNvSpPr/>
          <p:nvPr/>
        </p:nvSpPr>
        <p:spPr>
          <a:xfrm>
            <a:off x="653536" y="3006154"/>
            <a:ext cx="10795782" cy="646331"/>
          </a:xfrm>
          <a:prstGeom prst="rect">
            <a:avLst/>
          </a:prstGeom>
        </p:spPr>
        <p:txBody>
          <a:bodyPr wrap="square">
            <a:spAutoFit/>
          </a:bodyPr>
          <a:lstStyle/>
          <a:p>
            <a:r>
              <a:rPr lang="en-US" dirty="0" smtClean="0">
                <a:solidFill>
                  <a:srgbClr val="000000"/>
                </a:solidFill>
                <a:latin typeface="Liberation Sans"/>
              </a:rPr>
              <a:t>In </a:t>
            </a:r>
            <a:r>
              <a:rPr lang="en-US" dirty="0">
                <a:solidFill>
                  <a:srgbClr val="000000"/>
                </a:solidFill>
                <a:latin typeface="Liberation Sans"/>
              </a:rPr>
              <a:t>the </a:t>
            </a:r>
            <a:r>
              <a:rPr lang="en-US" sz="1400" dirty="0" err="1">
                <a:solidFill>
                  <a:srgbClr val="000000"/>
                </a:solidFill>
                <a:latin typeface="Liberation"/>
              </a:rPr>
              <a:t>commandBus</a:t>
            </a:r>
            <a:r>
              <a:rPr lang="en-US" sz="1400" dirty="0">
                <a:solidFill>
                  <a:srgbClr val="000000"/>
                </a:solidFill>
                <a:latin typeface="Liberation"/>
              </a:rPr>
              <a:t> </a:t>
            </a:r>
            <a:r>
              <a:rPr lang="en-US" dirty="0">
                <a:solidFill>
                  <a:srgbClr val="000000"/>
                </a:solidFill>
                <a:latin typeface="Liberation Sans"/>
              </a:rPr>
              <a:t>definition, you'll see the transaction manager reference; it is used to manage </a:t>
            </a:r>
            <a:r>
              <a:rPr lang="en-US" dirty="0" smtClean="0">
                <a:solidFill>
                  <a:srgbClr val="000000"/>
                </a:solidFill>
                <a:latin typeface="Liberation Sans"/>
              </a:rPr>
              <a:t>the transaction </a:t>
            </a:r>
            <a:r>
              <a:rPr lang="en-US" dirty="0">
                <a:solidFill>
                  <a:srgbClr val="000000"/>
                </a:solidFill>
                <a:latin typeface="Liberation Sans"/>
              </a:rPr>
              <a:t>during command handling. </a:t>
            </a:r>
            <a:endParaRPr lang="en-US" dirty="0"/>
          </a:p>
        </p:txBody>
      </p:sp>
      <p:sp>
        <p:nvSpPr>
          <p:cNvPr id="7" name="Rectangle 6"/>
          <p:cNvSpPr/>
          <p:nvPr/>
        </p:nvSpPr>
        <p:spPr>
          <a:xfrm>
            <a:off x="489397" y="4802386"/>
            <a:ext cx="10959921" cy="1754326"/>
          </a:xfrm>
          <a:prstGeom prst="rect">
            <a:avLst/>
          </a:prstGeom>
        </p:spPr>
        <p:txBody>
          <a:bodyPr wrap="square">
            <a:spAutoFit/>
          </a:bodyPr>
          <a:lstStyle/>
          <a:p>
            <a:r>
              <a:rPr lang="en-US" dirty="0" smtClean="0">
                <a:solidFill>
                  <a:srgbClr val="000000"/>
                </a:solidFill>
                <a:latin typeface="Liberation Sans"/>
              </a:rPr>
              <a:t>In </a:t>
            </a:r>
            <a:r>
              <a:rPr lang="en-US" dirty="0">
                <a:solidFill>
                  <a:srgbClr val="000000"/>
                </a:solidFill>
                <a:latin typeface="Liberation Sans"/>
              </a:rPr>
              <a:t>adopting the CQRS pattern for use in your application development, consider this </a:t>
            </a:r>
            <a:r>
              <a:rPr lang="en-US" i="1" dirty="0" smtClean="0">
                <a:solidFill>
                  <a:srgbClr val="000000"/>
                </a:solidFill>
                <a:latin typeface="Liberation Sans"/>
              </a:rPr>
              <a:t>transactional </a:t>
            </a:r>
            <a:r>
              <a:rPr lang="en-US" dirty="0" smtClean="0">
                <a:solidFill>
                  <a:srgbClr val="000000"/>
                </a:solidFill>
                <a:latin typeface="Liberation Sans"/>
              </a:rPr>
              <a:t>aspect </a:t>
            </a:r>
            <a:r>
              <a:rPr lang="en-US" dirty="0">
                <a:solidFill>
                  <a:srgbClr val="000000"/>
                </a:solidFill>
                <a:latin typeface="Liberation Sans"/>
              </a:rPr>
              <a:t>of CQRS. Commands cannot be lost. You need a transaction manager (to handle </a:t>
            </a:r>
            <a:r>
              <a:rPr lang="en-US" b="1" dirty="0" smtClean="0">
                <a:solidFill>
                  <a:srgbClr val="000000"/>
                </a:solidFill>
                <a:latin typeface="Liberation Sans"/>
              </a:rPr>
              <a:t>ACID </a:t>
            </a:r>
            <a:r>
              <a:rPr lang="en-US" dirty="0" smtClean="0">
                <a:solidFill>
                  <a:srgbClr val="000000"/>
                </a:solidFill>
                <a:latin typeface="Liberation Sans"/>
              </a:rPr>
              <a:t>transactions</a:t>
            </a:r>
            <a:r>
              <a:rPr lang="en-US" dirty="0">
                <a:solidFill>
                  <a:srgbClr val="000000"/>
                </a:solidFill>
                <a:latin typeface="Liberation Sans"/>
              </a:rPr>
              <a:t>) to ensure that every command is processed and that the events are generated </a:t>
            </a:r>
            <a:r>
              <a:rPr lang="en-US" dirty="0" smtClean="0">
                <a:solidFill>
                  <a:srgbClr val="000000"/>
                </a:solidFill>
                <a:latin typeface="Liberation Sans"/>
              </a:rPr>
              <a:t>and made </a:t>
            </a:r>
            <a:r>
              <a:rPr lang="en-US" dirty="0">
                <a:solidFill>
                  <a:srgbClr val="000000"/>
                </a:solidFill>
                <a:latin typeface="Liberation Sans"/>
              </a:rPr>
              <a:t>persistent in the event store. This holds true for command handling, but if you consider </a:t>
            </a:r>
            <a:r>
              <a:rPr lang="en-US" dirty="0" smtClean="0">
                <a:solidFill>
                  <a:srgbClr val="000000"/>
                </a:solidFill>
                <a:latin typeface="Liberation Sans"/>
              </a:rPr>
              <a:t>the entire </a:t>
            </a:r>
            <a:r>
              <a:rPr lang="en-US" dirty="0">
                <a:solidFill>
                  <a:srgbClr val="000000"/>
                </a:solidFill>
                <a:latin typeface="Liberation Sans"/>
              </a:rPr>
              <a:t>transaction (from running the command to the event listener execution) in regard to </a:t>
            </a:r>
            <a:r>
              <a:rPr lang="en-US" dirty="0" smtClean="0">
                <a:solidFill>
                  <a:srgbClr val="000000"/>
                </a:solidFill>
                <a:latin typeface="Liberation Sans"/>
              </a:rPr>
              <a:t>the asynchronous </a:t>
            </a:r>
            <a:r>
              <a:rPr lang="en-US" dirty="0">
                <a:solidFill>
                  <a:srgbClr val="000000"/>
                </a:solidFill>
                <a:latin typeface="Liberation Sans"/>
              </a:rPr>
              <a:t>characteristics of flow, it is a </a:t>
            </a:r>
            <a:r>
              <a:rPr lang="en-US" b="1" dirty="0">
                <a:solidFill>
                  <a:srgbClr val="000000"/>
                </a:solidFill>
                <a:latin typeface="Liberation Sans"/>
              </a:rPr>
              <a:t>BASE </a:t>
            </a:r>
            <a:r>
              <a:rPr lang="en-US" dirty="0">
                <a:solidFill>
                  <a:srgbClr val="000000"/>
                </a:solidFill>
                <a:latin typeface="Liberation Sans"/>
              </a:rPr>
              <a:t>transaction. BASE is an acronym for </a:t>
            </a:r>
            <a:r>
              <a:rPr lang="en-US" b="1" dirty="0" smtClean="0">
                <a:solidFill>
                  <a:srgbClr val="000000"/>
                </a:solidFill>
                <a:latin typeface="Liberation Sans"/>
              </a:rPr>
              <a:t>B</a:t>
            </a:r>
            <a:r>
              <a:rPr lang="en-US" dirty="0" smtClean="0">
                <a:solidFill>
                  <a:srgbClr val="000000"/>
                </a:solidFill>
                <a:latin typeface="Liberation Sans"/>
              </a:rPr>
              <a:t>asic </a:t>
            </a:r>
            <a:r>
              <a:rPr lang="en-US" b="1" dirty="0" smtClean="0">
                <a:solidFill>
                  <a:srgbClr val="000000"/>
                </a:solidFill>
                <a:latin typeface="Liberation Sans"/>
              </a:rPr>
              <a:t>A</a:t>
            </a:r>
            <a:r>
              <a:rPr lang="en-US" dirty="0" smtClean="0">
                <a:solidFill>
                  <a:srgbClr val="000000"/>
                </a:solidFill>
                <a:latin typeface="Liberation Sans"/>
              </a:rPr>
              <a:t>vailable</a:t>
            </a:r>
            <a:r>
              <a:rPr lang="en-US" dirty="0">
                <a:solidFill>
                  <a:srgbClr val="000000"/>
                </a:solidFill>
                <a:latin typeface="Liberation Sans"/>
              </a:rPr>
              <a:t>, </a:t>
            </a:r>
            <a:r>
              <a:rPr lang="en-US" b="1" dirty="0">
                <a:solidFill>
                  <a:srgbClr val="000000"/>
                </a:solidFill>
                <a:latin typeface="Liberation Sans"/>
              </a:rPr>
              <a:t>S</a:t>
            </a:r>
            <a:r>
              <a:rPr lang="en-US" dirty="0">
                <a:solidFill>
                  <a:srgbClr val="000000"/>
                </a:solidFill>
                <a:latin typeface="Liberation Sans"/>
              </a:rPr>
              <a:t>oft state, </a:t>
            </a:r>
            <a:r>
              <a:rPr lang="en-US" b="1" dirty="0">
                <a:solidFill>
                  <a:srgbClr val="000000"/>
                </a:solidFill>
                <a:latin typeface="Liberation Sans"/>
              </a:rPr>
              <a:t>E</a:t>
            </a:r>
            <a:r>
              <a:rPr lang="en-US" dirty="0">
                <a:solidFill>
                  <a:srgbClr val="000000"/>
                </a:solidFill>
                <a:latin typeface="Liberation Sans"/>
              </a:rPr>
              <a:t>ventually consistent.</a:t>
            </a:r>
            <a:endParaRPr lang="en-US" dirty="0"/>
          </a:p>
        </p:txBody>
      </p:sp>
    </p:spTree>
    <p:extLst>
      <p:ext uri="{BB962C8B-B14F-4D97-AF65-F5344CB8AC3E}">
        <p14:creationId xmlns:p14="http://schemas.microsoft.com/office/powerpoint/2010/main" val="419699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741" y="1193263"/>
            <a:ext cx="4653566" cy="5355312"/>
          </a:xfrm>
          <a:prstGeom prst="rect">
            <a:avLst/>
          </a:prstGeom>
        </p:spPr>
        <p:txBody>
          <a:bodyPr wrap="square">
            <a:spAutoFit/>
          </a:bodyPr>
          <a:lstStyle/>
          <a:p>
            <a:pPr algn="just"/>
            <a:r>
              <a:rPr lang="en-US" dirty="0" smtClean="0">
                <a:solidFill>
                  <a:srgbClr val="000000"/>
                </a:solidFill>
                <a:latin typeface="Liberation Sans"/>
              </a:rPr>
              <a:t>One </a:t>
            </a:r>
            <a:r>
              <a:rPr lang="en-US" dirty="0">
                <a:solidFill>
                  <a:srgbClr val="000000"/>
                </a:solidFill>
                <a:latin typeface="Liberation Sans"/>
              </a:rPr>
              <a:t>result of this is the need to rethink the transaction rollback. In the BASE model, </a:t>
            </a:r>
            <a:r>
              <a:rPr lang="en-US" dirty="0" smtClean="0">
                <a:solidFill>
                  <a:srgbClr val="000000"/>
                </a:solidFill>
                <a:latin typeface="Liberation Sans"/>
              </a:rPr>
              <a:t>the transaction </a:t>
            </a:r>
            <a:r>
              <a:rPr lang="en-US" dirty="0">
                <a:solidFill>
                  <a:srgbClr val="000000"/>
                </a:solidFill>
                <a:latin typeface="Liberation Sans"/>
              </a:rPr>
              <a:t>rollback is not automatic; you must design appropriate compensation actions for it</a:t>
            </a:r>
            <a:r>
              <a:rPr lang="en-US" dirty="0" smtClean="0">
                <a:solidFill>
                  <a:srgbClr val="000000"/>
                </a:solidFill>
                <a:latin typeface="Liberation Sans"/>
              </a:rPr>
              <a:t>. For </a:t>
            </a:r>
            <a:r>
              <a:rPr lang="en-US" dirty="0">
                <a:solidFill>
                  <a:srgbClr val="000000"/>
                </a:solidFill>
                <a:latin typeface="Liberation Sans"/>
              </a:rPr>
              <a:t>example, if a user confirms his cart and buys the items, the application executes the </a:t>
            </a:r>
            <a:r>
              <a:rPr lang="en-US" dirty="0" smtClean="0">
                <a:solidFill>
                  <a:srgbClr val="000000"/>
                </a:solidFill>
                <a:latin typeface="Liberation Sans"/>
              </a:rPr>
              <a:t>related purchase </a:t>
            </a:r>
            <a:r>
              <a:rPr lang="en-US" dirty="0">
                <a:solidFill>
                  <a:srgbClr val="000000"/>
                </a:solidFill>
                <a:latin typeface="Liberation Sans"/>
              </a:rPr>
              <a:t>command. If it is committed (as an ACID transaction), you can no longer act on it</a:t>
            </a:r>
            <a:r>
              <a:rPr lang="en-US" dirty="0" smtClean="0">
                <a:solidFill>
                  <a:srgbClr val="000000"/>
                </a:solidFill>
                <a:latin typeface="Liberation Sans"/>
              </a:rPr>
              <a:t>.  Everything </a:t>
            </a:r>
            <a:r>
              <a:rPr lang="en-US" dirty="0">
                <a:solidFill>
                  <a:srgbClr val="000000"/>
                </a:solidFill>
                <a:latin typeface="Liberation Sans"/>
              </a:rPr>
              <a:t>that happens next is asynchronous with respect to this command execution. Now</a:t>
            </a:r>
            <a:r>
              <a:rPr lang="en-US" dirty="0" smtClean="0">
                <a:solidFill>
                  <a:srgbClr val="000000"/>
                </a:solidFill>
                <a:latin typeface="Liberation Sans"/>
              </a:rPr>
              <a:t>, imagine </a:t>
            </a:r>
            <a:r>
              <a:rPr lang="en-US" dirty="0">
                <a:solidFill>
                  <a:srgbClr val="000000"/>
                </a:solidFill>
                <a:latin typeface="Liberation Sans"/>
              </a:rPr>
              <a:t>that the listener of the purchase event has the purpose of starting the payment process</a:t>
            </a:r>
            <a:r>
              <a:rPr lang="en-US" dirty="0" smtClean="0">
                <a:solidFill>
                  <a:srgbClr val="000000"/>
                </a:solidFill>
                <a:latin typeface="Liberation Sans"/>
              </a:rPr>
              <a:t>. If </a:t>
            </a:r>
            <a:r>
              <a:rPr lang="en-US" dirty="0">
                <a:solidFill>
                  <a:srgbClr val="000000"/>
                </a:solidFill>
                <a:latin typeface="Liberation Sans"/>
              </a:rPr>
              <a:t>the payment is not successful, the purchase command cannot be rolled back. Instead, </a:t>
            </a:r>
            <a:r>
              <a:rPr lang="en-US" dirty="0" smtClean="0">
                <a:solidFill>
                  <a:srgbClr val="000000"/>
                </a:solidFill>
                <a:latin typeface="Liberation Sans"/>
              </a:rPr>
              <a:t>the purchase </a:t>
            </a:r>
            <a:r>
              <a:rPr lang="en-US" dirty="0">
                <a:solidFill>
                  <a:srgbClr val="000000"/>
                </a:solidFill>
                <a:latin typeface="Liberation Sans"/>
              </a:rPr>
              <a:t>must be canceled and the user notified. Figure </a:t>
            </a:r>
            <a:r>
              <a:rPr lang="en-US" dirty="0" smtClean="0">
                <a:solidFill>
                  <a:srgbClr val="000000"/>
                </a:solidFill>
                <a:latin typeface="Liberation Sans"/>
              </a:rPr>
              <a:t>illustrates </a:t>
            </a:r>
            <a:r>
              <a:rPr lang="en-US" dirty="0">
                <a:solidFill>
                  <a:srgbClr val="000000"/>
                </a:solidFill>
                <a:latin typeface="Liberation Sans"/>
              </a:rPr>
              <a:t>this business process.</a:t>
            </a:r>
            <a:endParaRPr lang="en-US" dirty="0"/>
          </a:p>
        </p:txBody>
      </p:sp>
      <p:pic>
        <p:nvPicPr>
          <p:cNvPr id="3" name="Picture 2"/>
          <p:cNvPicPr>
            <a:picLocks noChangeAspect="1"/>
          </p:cNvPicPr>
          <p:nvPr/>
        </p:nvPicPr>
        <p:blipFill>
          <a:blip r:embed="rId2"/>
          <a:stretch>
            <a:fillRect/>
          </a:stretch>
        </p:blipFill>
        <p:spPr>
          <a:xfrm>
            <a:off x="5449798" y="2333143"/>
            <a:ext cx="6626293" cy="4215432"/>
          </a:xfrm>
          <a:prstGeom prst="rect">
            <a:avLst/>
          </a:prstGeom>
        </p:spPr>
      </p:pic>
      <p:sp>
        <p:nvSpPr>
          <p:cNvPr id="4" name="Rectangle 3"/>
          <p:cNvSpPr/>
          <p:nvPr/>
        </p:nvSpPr>
        <p:spPr>
          <a:xfrm>
            <a:off x="562378" y="406292"/>
            <a:ext cx="6096000" cy="584775"/>
          </a:xfrm>
          <a:prstGeom prst="rect">
            <a:avLst/>
          </a:prstGeom>
        </p:spPr>
        <p:txBody>
          <a:bodyPr>
            <a:spAutoFit/>
          </a:bodyPr>
          <a:lstStyle/>
          <a:p>
            <a:endParaRPr lang="en-US" sz="1400" dirty="0">
              <a:solidFill>
                <a:srgbClr val="000000"/>
              </a:solidFill>
              <a:latin typeface="Liberation Sans"/>
            </a:endParaRPr>
          </a:p>
          <a:p>
            <a:r>
              <a:rPr lang="en-US" b="1" dirty="0">
                <a:solidFill>
                  <a:srgbClr val="000000"/>
                </a:solidFill>
                <a:latin typeface="Liberation Sans"/>
              </a:rPr>
              <a:t>Step 4. Configure the command </a:t>
            </a:r>
            <a:r>
              <a:rPr lang="en-US" b="1" dirty="0" smtClean="0">
                <a:solidFill>
                  <a:srgbClr val="000000"/>
                </a:solidFill>
                <a:latin typeface="Liberation Sans"/>
              </a:rPr>
              <a:t>handling – Contd.</a:t>
            </a:r>
            <a:endParaRPr lang="en-US" dirty="0"/>
          </a:p>
        </p:txBody>
      </p:sp>
    </p:spTree>
    <p:extLst>
      <p:ext uri="{BB962C8B-B14F-4D97-AF65-F5344CB8AC3E}">
        <p14:creationId xmlns:p14="http://schemas.microsoft.com/office/powerpoint/2010/main" val="4256928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1168</Words>
  <Application>Microsoft Office PowerPoint</Application>
  <PresentationFormat>Widescreen</PresentationFormat>
  <Paragraphs>72</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Liberation</vt:lpstr>
      <vt:lpstr>Liberation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Suresh (Cognizant)</dc:creator>
  <cp:lastModifiedBy>Selvaraj, Suresh (Cognizant)</cp:lastModifiedBy>
  <cp:revision>29</cp:revision>
  <dcterms:created xsi:type="dcterms:W3CDTF">2017-11-27T15:01:39Z</dcterms:created>
  <dcterms:modified xsi:type="dcterms:W3CDTF">2017-11-29T10:02:21Z</dcterms:modified>
</cp:coreProperties>
</file>