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8" r:id="rId3"/>
    <p:sldId id="367" r:id="rId4"/>
    <p:sldId id="351" r:id="rId5"/>
    <p:sldId id="353" r:id="rId6"/>
    <p:sldId id="354" r:id="rId7"/>
    <p:sldId id="368" r:id="rId8"/>
    <p:sldId id="355" r:id="rId9"/>
    <p:sldId id="356" r:id="rId10"/>
    <p:sldId id="269" r:id="rId11"/>
    <p:sldId id="363" r:id="rId12"/>
    <p:sldId id="364" r:id="rId13"/>
    <p:sldId id="378" r:id="rId14"/>
    <p:sldId id="379" r:id="rId15"/>
    <p:sldId id="370" r:id="rId16"/>
    <p:sldId id="371" r:id="rId17"/>
    <p:sldId id="372" r:id="rId18"/>
    <p:sldId id="373" r:id="rId19"/>
    <p:sldId id="374" r:id="rId20"/>
    <p:sldId id="375" r:id="rId21"/>
    <p:sldId id="376" r:id="rId22"/>
    <p:sldId id="377" r:id="rId23"/>
    <p:sldId id="380" r:id="rId24"/>
    <p:sldId id="386" r:id="rId25"/>
    <p:sldId id="382" r:id="rId26"/>
    <p:sldId id="383" r:id="rId27"/>
    <p:sldId id="388" r:id="rId28"/>
    <p:sldId id="385" r:id="rId29"/>
    <p:sldId id="272" r:id="rId30"/>
    <p:sldId id="390" r:id="rId31"/>
    <p:sldId id="25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6AE0A-374D-4B44-AE71-2D0CF35F0CF5}"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DAD55-1A12-433D-A4F4-899091977D7C}" type="slidenum">
              <a:rPr lang="en-US" smtClean="0"/>
              <a:t>‹#›</a:t>
            </a:fld>
            <a:endParaRPr lang="en-US"/>
          </a:p>
        </p:txBody>
      </p:sp>
    </p:spTree>
    <p:extLst>
      <p:ext uri="{BB962C8B-B14F-4D97-AF65-F5344CB8AC3E}">
        <p14:creationId xmlns:p14="http://schemas.microsoft.com/office/powerpoint/2010/main" val="217112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3DAD55-1A12-433D-A4F4-899091977D7C}" type="slidenum">
              <a:rPr lang="en-US" smtClean="0"/>
              <a:t>28</a:t>
            </a:fld>
            <a:endParaRPr lang="en-US"/>
          </a:p>
        </p:txBody>
      </p:sp>
    </p:spTree>
    <p:extLst>
      <p:ext uri="{BB962C8B-B14F-4D97-AF65-F5344CB8AC3E}">
        <p14:creationId xmlns:p14="http://schemas.microsoft.com/office/powerpoint/2010/main" val="29808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D55E9F-F386-4E3F-90D1-B3915EB92C6E}"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122748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55E9F-F386-4E3F-90D1-B3915EB92C6E}"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345661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55E9F-F386-4E3F-90D1-B3915EB92C6E}"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304379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55E9F-F386-4E3F-90D1-B3915EB92C6E}"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40309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55E9F-F386-4E3F-90D1-B3915EB92C6E}"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4214688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D55E9F-F386-4E3F-90D1-B3915EB92C6E}"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64264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D55E9F-F386-4E3F-90D1-B3915EB92C6E}"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329077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D55E9F-F386-4E3F-90D1-B3915EB92C6E}"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14090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55E9F-F386-4E3F-90D1-B3915EB92C6E}"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26682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55E9F-F386-4E3F-90D1-B3915EB92C6E}"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1537982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55E9F-F386-4E3F-90D1-B3915EB92C6E}"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5A1800-F937-4466-93A4-C42C5B4BF386}" type="slidenum">
              <a:rPr lang="en-US" smtClean="0"/>
              <a:t>‹#›</a:t>
            </a:fld>
            <a:endParaRPr lang="en-US"/>
          </a:p>
        </p:txBody>
      </p:sp>
    </p:spTree>
    <p:extLst>
      <p:ext uri="{BB962C8B-B14F-4D97-AF65-F5344CB8AC3E}">
        <p14:creationId xmlns:p14="http://schemas.microsoft.com/office/powerpoint/2010/main" val="389596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55E9F-F386-4E3F-90D1-B3915EB92C6E}" type="datetimeFigureOut">
              <a:rPr lang="en-US" smtClean="0"/>
              <a:t>11/29/2017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A1800-F937-4466-93A4-C42C5B4BF386}" type="slidenum">
              <a:rPr lang="en-US" smtClean="0"/>
              <a:t>‹#›</a:t>
            </a:fld>
            <a:endParaRPr lang="en-US"/>
          </a:p>
        </p:txBody>
      </p:sp>
    </p:spTree>
    <p:extLst>
      <p:ext uri="{BB962C8B-B14F-4D97-AF65-F5344CB8AC3E}">
        <p14:creationId xmlns:p14="http://schemas.microsoft.com/office/powerpoint/2010/main" val="212897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0" y="52022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4400" u="sng" dirty="0" smtClean="0"/>
              <a:t>Suresh Selvaraj </a:t>
            </a:r>
            <a:endParaRPr lang="en-US" sz="4400" u="sng" dirty="0"/>
          </a:p>
        </p:txBody>
      </p:sp>
      <p:sp>
        <p:nvSpPr>
          <p:cNvPr id="6" name="Title 5"/>
          <p:cNvSpPr>
            <a:spLocks noGrp="1"/>
          </p:cNvSpPr>
          <p:nvPr>
            <p:ph type="ctrTitle"/>
          </p:nvPr>
        </p:nvSpPr>
        <p:spPr>
          <a:xfrm>
            <a:off x="6503545" y="991365"/>
            <a:ext cx="5341452" cy="2387600"/>
          </a:xfrm>
        </p:spPr>
        <p:txBody>
          <a:bodyPr>
            <a:normAutofit fontScale="90000"/>
          </a:bodyPr>
          <a:lstStyle/>
          <a:p>
            <a:r>
              <a:rPr lang="en-US" dirty="0" smtClean="0">
                <a:solidFill>
                  <a:schemeClr val="tx2"/>
                </a:solidFill>
                <a:effectLst>
                  <a:outerShdw blurRad="38100" dist="38100" dir="2700000" algn="tl">
                    <a:srgbClr val="000000">
                      <a:alpha val="43137"/>
                    </a:srgbClr>
                  </a:outerShdw>
                </a:effectLst>
              </a:rPr>
              <a:t>Micro Service Architecture</a:t>
            </a:r>
            <a:br>
              <a:rPr lang="en-US" dirty="0" smtClean="0">
                <a:solidFill>
                  <a:schemeClr val="tx2"/>
                </a:solidFill>
                <a:effectLst>
                  <a:outerShdw blurRad="38100" dist="38100" dir="2700000" algn="tl">
                    <a:srgbClr val="000000">
                      <a:alpha val="43137"/>
                    </a:srgbClr>
                  </a:outerShdw>
                </a:effectLst>
              </a:rPr>
            </a:br>
            <a:r>
              <a:rPr lang="en-US" dirty="0" smtClean="0">
                <a:solidFill>
                  <a:schemeClr val="tx2"/>
                </a:solidFill>
                <a:effectLst>
                  <a:outerShdw blurRad="38100" dist="38100" dir="2700000" algn="tl">
                    <a:srgbClr val="000000">
                      <a:alpha val="43137"/>
                    </a:srgbClr>
                  </a:outerShdw>
                </a:effectLst>
              </a:rPr>
              <a:t>Introduction</a:t>
            </a:r>
            <a:endParaRPr lang="en-US" dirty="0"/>
          </a:p>
        </p:txBody>
      </p:sp>
      <p:pic>
        <p:nvPicPr>
          <p:cNvPr id="2" name="Picture 1"/>
          <p:cNvPicPr>
            <a:picLocks noChangeAspect="1"/>
          </p:cNvPicPr>
          <p:nvPr/>
        </p:nvPicPr>
        <p:blipFill>
          <a:blip r:embed="rId2"/>
          <a:stretch>
            <a:fillRect/>
          </a:stretch>
        </p:blipFill>
        <p:spPr>
          <a:xfrm>
            <a:off x="1154387" y="991365"/>
            <a:ext cx="4800100" cy="4800100"/>
          </a:xfrm>
          <a:prstGeom prst="rect">
            <a:avLst/>
          </a:prstGeom>
        </p:spPr>
      </p:pic>
    </p:spTree>
    <p:extLst>
      <p:ext uri="{BB962C8B-B14F-4D97-AF65-F5344CB8AC3E}">
        <p14:creationId xmlns:p14="http://schemas.microsoft.com/office/powerpoint/2010/main" val="1929360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exagon 8"/>
          <p:cNvSpPr/>
          <p:nvPr/>
        </p:nvSpPr>
        <p:spPr>
          <a:xfrm>
            <a:off x="4598304" y="48781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Hexagon 9"/>
          <p:cNvSpPr/>
          <p:nvPr/>
        </p:nvSpPr>
        <p:spPr>
          <a:xfrm>
            <a:off x="5750850" y="1419566"/>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6055845" y="2673650"/>
            <a:ext cx="4704129" cy="1692771"/>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Scalability Issue  </a:t>
            </a:r>
          </a:p>
          <a:p>
            <a:pPr algn="ctr"/>
            <a:r>
              <a:rPr lang="en-US" sz="3200" dirty="0">
                <a:solidFill>
                  <a:srgbClr val="002060"/>
                </a:solidFill>
              </a:rPr>
              <a:t>CPU vs Memory Intensive application deployment</a:t>
            </a:r>
          </a:p>
        </p:txBody>
      </p:sp>
      <p:pic>
        <p:nvPicPr>
          <p:cNvPr id="12" name="Picture 11"/>
          <p:cNvPicPr>
            <a:picLocks noChangeAspect="1"/>
          </p:cNvPicPr>
          <p:nvPr/>
        </p:nvPicPr>
        <p:blipFill>
          <a:blip r:embed="rId2"/>
          <a:stretch>
            <a:fillRect/>
          </a:stretch>
        </p:blipFill>
        <p:spPr>
          <a:xfrm>
            <a:off x="1" y="3296508"/>
            <a:ext cx="4293306" cy="773935"/>
          </a:xfrm>
          <a:prstGeom prst="rect">
            <a:avLst/>
          </a:prstGeom>
        </p:spPr>
      </p:pic>
    </p:spTree>
    <p:extLst>
      <p:ext uri="{BB962C8B-B14F-4D97-AF65-F5344CB8AC3E}">
        <p14:creationId xmlns:p14="http://schemas.microsoft.com/office/powerpoint/2010/main" val="2603576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4420884" y="528755"/>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Hexagon 2"/>
          <p:cNvSpPr/>
          <p:nvPr/>
        </p:nvSpPr>
        <p:spPr>
          <a:xfrm>
            <a:off x="5573430" y="1460510"/>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878425" y="2435436"/>
            <a:ext cx="4704129" cy="2308324"/>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Obstacle to Scaling </a:t>
            </a:r>
            <a:r>
              <a:rPr lang="en-US" sz="4000" dirty="0" smtClean="0">
                <a:solidFill>
                  <a:schemeClr val="tx2"/>
                </a:solidFill>
                <a:effectLst>
                  <a:outerShdw blurRad="38100" dist="38100" dir="2700000" algn="tl">
                    <a:srgbClr val="000000">
                      <a:alpha val="43137"/>
                    </a:srgbClr>
                  </a:outerShdw>
                </a:effectLst>
              </a:rPr>
              <a:t>development</a:t>
            </a:r>
          </a:p>
          <a:p>
            <a:pPr algn="ctr"/>
            <a:r>
              <a:rPr lang="en-US" sz="3200" dirty="0" smtClean="0">
                <a:solidFill>
                  <a:srgbClr val="002060"/>
                </a:solidFill>
              </a:rPr>
              <a:t>Prevents the teams from working independently</a:t>
            </a:r>
            <a:endParaRPr lang="en-US" sz="4000" dirty="0">
              <a:solidFill>
                <a:srgbClr val="002060"/>
              </a:solidFill>
            </a:endParaRPr>
          </a:p>
        </p:txBody>
      </p:sp>
      <p:pic>
        <p:nvPicPr>
          <p:cNvPr id="9" name="Picture 8"/>
          <p:cNvPicPr>
            <a:picLocks noChangeAspect="1"/>
          </p:cNvPicPr>
          <p:nvPr/>
        </p:nvPicPr>
        <p:blipFill>
          <a:blip r:embed="rId2"/>
          <a:stretch>
            <a:fillRect/>
          </a:stretch>
        </p:blipFill>
        <p:spPr>
          <a:xfrm>
            <a:off x="494563" y="2017172"/>
            <a:ext cx="3773823" cy="3144852"/>
          </a:xfrm>
          <a:prstGeom prst="rect">
            <a:avLst/>
          </a:prstGeom>
        </p:spPr>
      </p:pic>
    </p:spTree>
    <p:extLst>
      <p:ext uri="{BB962C8B-B14F-4D97-AF65-F5344CB8AC3E}">
        <p14:creationId xmlns:p14="http://schemas.microsoft.com/office/powerpoint/2010/main" val="140737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exagon 8"/>
          <p:cNvSpPr/>
          <p:nvPr/>
        </p:nvSpPr>
        <p:spPr>
          <a:xfrm>
            <a:off x="4420884" y="528755"/>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Hexagon 9"/>
          <p:cNvSpPr/>
          <p:nvPr/>
        </p:nvSpPr>
        <p:spPr>
          <a:xfrm>
            <a:off x="5573430" y="1460510"/>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5878425" y="2435436"/>
            <a:ext cx="4704129" cy="1938992"/>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Requires a long-term commitment to a technology stack</a:t>
            </a:r>
            <a:endParaRPr lang="en-US" sz="4000" dirty="0">
              <a:solidFill>
                <a:srgbClr val="002060"/>
              </a:solidFill>
            </a:endParaRPr>
          </a:p>
        </p:txBody>
      </p:sp>
      <p:pic>
        <p:nvPicPr>
          <p:cNvPr id="12" name="Picture 11"/>
          <p:cNvPicPr>
            <a:picLocks noChangeAspect="1"/>
          </p:cNvPicPr>
          <p:nvPr/>
        </p:nvPicPr>
        <p:blipFill>
          <a:blip r:embed="rId2"/>
          <a:stretch>
            <a:fillRect/>
          </a:stretch>
        </p:blipFill>
        <p:spPr>
          <a:xfrm>
            <a:off x="601349" y="1689336"/>
            <a:ext cx="3514538" cy="3437125"/>
          </a:xfrm>
          <a:prstGeom prst="rect">
            <a:avLst/>
          </a:prstGeom>
        </p:spPr>
      </p:pic>
    </p:spTree>
    <p:extLst>
      <p:ext uri="{BB962C8B-B14F-4D97-AF65-F5344CB8AC3E}">
        <p14:creationId xmlns:p14="http://schemas.microsoft.com/office/powerpoint/2010/main" val="326371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027273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95534" y="2893325"/>
            <a:ext cx="5045016" cy="3835021"/>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2" name="Hexagon 11"/>
          <p:cNvSpPr/>
          <p:nvPr/>
        </p:nvSpPr>
        <p:spPr>
          <a:xfrm>
            <a:off x="809180" y="3477355"/>
            <a:ext cx="3617723" cy="2786288"/>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5" name="Rectangle 4"/>
          <p:cNvSpPr/>
          <p:nvPr/>
        </p:nvSpPr>
        <p:spPr>
          <a:xfrm>
            <a:off x="1146412" y="4047652"/>
            <a:ext cx="2906973" cy="1661993"/>
          </a:xfrm>
          <a:prstGeom prst="rect">
            <a:avLst/>
          </a:prstGeom>
          <a:noFill/>
        </p:spPr>
        <p:txBody>
          <a:bodyPr wrap="square" rtlCol="0">
            <a:spAutoFit/>
          </a:bodyPr>
          <a:lstStyle/>
          <a:p>
            <a:pPr algn="ctr"/>
            <a:r>
              <a:rPr lang="en-US" sz="2000" dirty="0" smtClean="0">
                <a:solidFill>
                  <a:schemeClr val="tx2"/>
                </a:solidFill>
                <a:effectLst>
                  <a:outerShdw blurRad="38100" dist="38100" dir="2700000" algn="tl">
                    <a:srgbClr val="000000">
                      <a:alpha val="43137"/>
                    </a:srgbClr>
                  </a:outerShdw>
                </a:effectLst>
              </a:rPr>
              <a:t>Large Codebase difficult to understand and modify</a:t>
            </a:r>
          </a:p>
          <a:p>
            <a:pPr algn="ctr"/>
            <a:r>
              <a:rPr lang="en-US" sz="2000" dirty="0" smtClean="0">
                <a:solidFill>
                  <a:schemeClr val="tx2"/>
                </a:solidFill>
                <a:effectLst>
                  <a:outerShdw blurRad="38100" dist="38100" dir="2700000" algn="tl">
                    <a:srgbClr val="000000">
                      <a:alpha val="43137"/>
                    </a:srgbClr>
                  </a:outerShdw>
                </a:effectLst>
              </a:rPr>
              <a:t> </a:t>
            </a:r>
          </a:p>
          <a:p>
            <a:pPr algn="ctr"/>
            <a:r>
              <a:rPr lang="en-US" sz="1100" dirty="0">
                <a:solidFill>
                  <a:srgbClr val="002060"/>
                </a:solidFill>
              </a:rPr>
              <a:t>– Quality declines </a:t>
            </a:r>
            <a:r>
              <a:rPr lang="en-US" sz="1100" dirty="0" smtClean="0">
                <a:solidFill>
                  <a:srgbClr val="002060"/>
                </a:solidFill>
              </a:rPr>
              <a:t>over time</a:t>
            </a:r>
          </a:p>
          <a:p>
            <a:pPr algn="ctr"/>
            <a:r>
              <a:rPr lang="en-US" sz="1100" dirty="0" smtClean="0">
                <a:solidFill>
                  <a:srgbClr val="002060"/>
                </a:solidFill>
              </a:rPr>
              <a:t>      – Development </a:t>
            </a:r>
            <a:r>
              <a:rPr lang="en-US" sz="1100" dirty="0">
                <a:solidFill>
                  <a:srgbClr val="002060"/>
                </a:solidFill>
              </a:rPr>
              <a:t>slows down</a:t>
            </a:r>
            <a:endParaRPr lang="en-US" sz="1600" dirty="0">
              <a:solidFill>
                <a:srgbClr val="002060"/>
              </a:solidFill>
            </a:endParaRPr>
          </a:p>
          <a:p>
            <a:pPr algn="ctr"/>
            <a:endParaRPr lang="en-US" sz="1600" dirty="0">
              <a:solidFill>
                <a:srgbClr val="002060"/>
              </a:solidFill>
            </a:endParaRPr>
          </a:p>
        </p:txBody>
      </p:sp>
      <p:pic>
        <p:nvPicPr>
          <p:cNvPr id="1026" name="Picture 2" descr="Image result for difficult to unders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759" y="158554"/>
            <a:ext cx="3409487" cy="2402633"/>
          </a:xfrm>
          <a:prstGeom prst="rect">
            <a:avLst/>
          </a:prstGeom>
          <a:noFill/>
          <a:extLst>
            <a:ext uri="{909E8E84-426E-40DD-AFC4-6F175D3DCCD1}">
              <a14:hiddenFill xmlns:a14="http://schemas.microsoft.com/office/drawing/2010/main">
                <a:solidFill>
                  <a:srgbClr val="FFFFFF"/>
                </a:solidFill>
              </a14:hiddenFill>
            </a:ext>
          </a:extLst>
        </p:spPr>
      </p:pic>
      <p:sp>
        <p:nvSpPr>
          <p:cNvPr id="6" name="Hexagon 5"/>
          <p:cNvSpPr/>
          <p:nvPr/>
        </p:nvSpPr>
        <p:spPr>
          <a:xfrm>
            <a:off x="6635086" y="2893325"/>
            <a:ext cx="5045016" cy="3835021"/>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7" name="Hexagon 6"/>
          <p:cNvSpPr/>
          <p:nvPr/>
        </p:nvSpPr>
        <p:spPr>
          <a:xfrm>
            <a:off x="7348732" y="3477355"/>
            <a:ext cx="3617723" cy="2786288"/>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8" name="Rectangle 7"/>
          <p:cNvSpPr/>
          <p:nvPr/>
        </p:nvSpPr>
        <p:spPr>
          <a:xfrm>
            <a:off x="7685964" y="4047652"/>
            <a:ext cx="2906973" cy="1600438"/>
          </a:xfrm>
          <a:prstGeom prst="rect">
            <a:avLst/>
          </a:prstGeom>
          <a:noFill/>
        </p:spPr>
        <p:txBody>
          <a:bodyPr wrap="square" rtlCol="0">
            <a:spAutoFit/>
          </a:bodyPr>
          <a:lstStyle/>
          <a:p>
            <a:pPr algn="ctr"/>
            <a:r>
              <a:rPr lang="en-US" sz="2000" dirty="0" smtClean="0">
                <a:solidFill>
                  <a:schemeClr val="tx2"/>
                </a:solidFill>
                <a:effectLst>
                  <a:outerShdw blurRad="38100" dist="38100" dir="2700000" algn="tl">
                    <a:srgbClr val="000000">
                      <a:alpha val="43137"/>
                    </a:srgbClr>
                  </a:outerShdw>
                </a:effectLst>
              </a:rPr>
              <a:t>Small Codebase easy to understand and modify</a:t>
            </a:r>
          </a:p>
          <a:p>
            <a:pPr algn="ctr"/>
            <a:r>
              <a:rPr lang="en-US" sz="2000" dirty="0" smtClean="0">
                <a:solidFill>
                  <a:schemeClr val="tx2"/>
                </a:solidFill>
                <a:effectLst>
                  <a:outerShdw blurRad="38100" dist="38100" dir="2700000" algn="tl">
                    <a:srgbClr val="000000">
                      <a:alpha val="43137"/>
                    </a:srgbClr>
                  </a:outerShdw>
                </a:effectLst>
              </a:rPr>
              <a:t> </a:t>
            </a:r>
          </a:p>
          <a:p>
            <a:pPr algn="ctr"/>
            <a:r>
              <a:rPr lang="en-US" sz="1100" dirty="0">
                <a:solidFill>
                  <a:srgbClr val="002060"/>
                </a:solidFill>
              </a:rPr>
              <a:t>– Quality </a:t>
            </a:r>
            <a:r>
              <a:rPr lang="en-US" sz="1100" dirty="0" smtClean="0">
                <a:solidFill>
                  <a:srgbClr val="002060"/>
                </a:solidFill>
              </a:rPr>
              <a:t>not decline over time</a:t>
            </a:r>
          </a:p>
          <a:p>
            <a:pPr algn="ctr"/>
            <a:r>
              <a:rPr lang="en-US" sz="1100" dirty="0" smtClean="0">
                <a:solidFill>
                  <a:srgbClr val="002060"/>
                </a:solidFill>
              </a:rPr>
              <a:t>      – Development speed up</a:t>
            </a:r>
            <a:endParaRPr lang="en-US" sz="1600" dirty="0">
              <a:solidFill>
                <a:srgbClr val="002060"/>
              </a:solidFill>
            </a:endParaRPr>
          </a:p>
          <a:p>
            <a:pPr algn="ctr"/>
            <a:endParaRPr lang="en-US" sz="1600" dirty="0">
              <a:solidFill>
                <a:srgbClr val="002060"/>
              </a:solidFill>
            </a:endParaRPr>
          </a:p>
        </p:txBody>
      </p:sp>
      <p:pic>
        <p:nvPicPr>
          <p:cNvPr id="4" name="Picture 3"/>
          <p:cNvPicPr>
            <a:picLocks noChangeAspect="1"/>
          </p:cNvPicPr>
          <p:nvPr/>
        </p:nvPicPr>
        <p:blipFill>
          <a:blip r:embed="rId3"/>
          <a:stretch>
            <a:fillRect/>
          </a:stretch>
        </p:blipFill>
        <p:spPr>
          <a:xfrm>
            <a:off x="7405723" y="102601"/>
            <a:ext cx="3430599" cy="2704786"/>
          </a:xfrm>
          <a:prstGeom prst="rect">
            <a:avLst/>
          </a:prstGeom>
        </p:spPr>
      </p:pic>
    </p:spTree>
    <p:extLst>
      <p:ext uri="{BB962C8B-B14F-4D97-AF65-F5344CB8AC3E}">
        <p14:creationId xmlns:p14="http://schemas.microsoft.com/office/powerpoint/2010/main" val="3930484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341194" y="3556767"/>
            <a:ext cx="4326322" cy="3189875"/>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Hexagon 11"/>
          <p:cNvSpPr/>
          <p:nvPr/>
        </p:nvSpPr>
        <p:spPr>
          <a:xfrm>
            <a:off x="952606" y="4047784"/>
            <a:ext cx="3103497" cy="22078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1097855" y="4551539"/>
            <a:ext cx="2812998" cy="1200329"/>
          </a:xfrm>
          <a:prstGeom prst="rect">
            <a:avLst/>
          </a:prstGeom>
          <a:noFill/>
        </p:spPr>
        <p:txBody>
          <a:bodyPr wrap="square" rtlCol="0">
            <a:spAutoFit/>
          </a:bodyPr>
          <a:lstStyle/>
          <a:p>
            <a:pPr algn="ctr"/>
            <a:r>
              <a:rPr lang="en-US" sz="2400" dirty="0">
                <a:solidFill>
                  <a:schemeClr val="tx2"/>
                </a:solidFill>
                <a:effectLst>
                  <a:outerShdw blurRad="38100" dist="38100" dir="2700000" algn="tl">
                    <a:srgbClr val="000000">
                      <a:alpha val="43137"/>
                    </a:srgbClr>
                  </a:outerShdw>
                </a:effectLst>
              </a:rPr>
              <a:t>No Module Boundaries </a:t>
            </a:r>
            <a:endParaRPr lang="en-US" sz="2400" dirty="0" smtClean="0">
              <a:solidFill>
                <a:schemeClr val="tx2"/>
              </a:solidFill>
              <a:effectLst>
                <a:outerShdw blurRad="38100" dist="38100" dir="2700000" algn="tl">
                  <a:srgbClr val="000000">
                    <a:alpha val="43137"/>
                  </a:srgbClr>
                </a:outerShdw>
              </a:effectLst>
            </a:endParaRPr>
          </a:p>
          <a:p>
            <a:pPr algn="ctr"/>
            <a:r>
              <a:rPr lang="en-US" sz="1200" dirty="0">
                <a:solidFill>
                  <a:srgbClr val="002060"/>
                </a:solidFill>
              </a:rPr>
              <a:t>– No bounded context; </a:t>
            </a:r>
            <a:r>
              <a:rPr lang="en-US" sz="1200" dirty="0" smtClean="0">
                <a:solidFill>
                  <a:srgbClr val="002060"/>
                </a:solidFill>
              </a:rPr>
              <a:t>Modularity </a:t>
            </a:r>
            <a:r>
              <a:rPr lang="en-US" sz="1200" dirty="0">
                <a:solidFill>
                  <a:srgbClr val="002060"/>
                </a:solidFill>
              </a:rPr>
              <a:t>breaks down</a:t>
            </a:r>
          </a:p>
        </p:txBody>
      </p:sp>
      <p:pic>
        <p:nvPicPr>
          <p:cNvPr id="2050" name="Picture 2" descr="Image result for uber microservic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367" y="0"/>
            <a:ext cx="3109486" cy="3283812"/>
          </a:xfrm>
          <a:prstGeom prst="rect">
            <a:avLst/>
          </a:prstGeom>
          <a:noFill/>
          <a:extLst>
            <a:ext uri="{909E8E84-426E-40DD-AFC4-6F175D3DCCD1}">
              <a14:hiddenFill xmlns:a14="http://schemas.microsoft.com/office/drawing/2010/main">
                <a:solidFill>
                  <a:srgbClr val="FFFFFF"/>
                </a:solidFill>
              </a14:hiddenFill>
            </a:ext>
          </a:extLst>
        </p:spPr>
      </p:pic>
      <p:sp>
        <p:nvSpPr>
          <p:cNvPr id="7" name="Hexagon 6"/>
          <p:cNvSpPr/>
          <p:nvPr/>
        </p:nvSpPr>
        <p:spPr>
          <a:xfrm>
            <a:off x="6648734" y="3556767"/>
            <a:ext cx="4326322" cy="3189875"/>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Hexagon 7"/>
          <p:cNvSpPr/>
          <p:nvPr/>
        </p:nvSpPr>
        <p:spPr>
          <a:xfrm>
            <a:off x="7260146" y="4047784"/>
            <a:ext cx="3103497" cy="22078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7405395" y="4551539"/>
            <a:ext cx="2812998" cy="1200329"/>
          </a:xfrm>
          <a:prstGeom prst="rect">
            <a:avLst/>
          </a:prstGeom>
          <a:noFill/>
        </p:spPr>
        <p:txBody>
          <a:bodyPr wrap="square" rtlCol="0">
            <a:spAutoFit/>
          </a:bodyPr>
          <a:lstStyle/>
          <a:p>
            <a:pPr algn="ctr"/>
            <a:r>
              <a:rPr lang="en-US" sz="2400" dirty="0" smtClean="0">
                <a:solidFill>
                  <a:schemeClr val="tx2"/>
                </a:solidFill>
                <a:effectLst>
                  <a:outerShdw blurRad="38100" dist="38100" dir="2700000" algn="tl">
                    <a:srgbClr val="000000">
                      <a:alpha val="43137"/>
                    </a:srgbClr>
                  </a:outerShdw>
                </a:effectLst>
              </a:rPr>
              <a:t>Domain Driven Design </a:t>
            </a:r>
          </a:p>
          <a:p>
            <a:pPr algn="ctr"/>
            <a:r>
              <a:rPr lang="en-US" sz="1200" dirty="0">
                <a:solidFill>
                  <a:srgbClr val="002060"/>
                </a:solidFill>
              </a:rPr>
              <a:t>– </a:t>
            </a:r>
            <a:r>
              <a:rPr lang="en-US" sz="1200" dirty="0" smtClean="0">
                <a:solidFill>
                  <a:srgbClr val="002060"/>
                </a:solidFill>
              </a:rPr>
              <a:t>bounded </a:t>
            </a:r>
            <a:r>
              <a:rPr lang="en-US" sz="1200" dirty="0">
                <a:solidFill>
                  <a:srgbClr val="002060"/>
                </a:solidFill>
              </a:rPr>
              <a:t>context; </a:t>
            </a:r>
            <a:r>
              <a:rPr lang="en-US" sz="1200" dirty="0" smtClean="0">
                <a:solidFill>
                  <a:srgbClr val="002060"/>
                </a:solidFill>
              </a:rPr>
              <a:t>Modularity maintained </a:t>
            </a:r>
            <a:endParaRPr lang="en-US" sz="1200" dirty="0">
              <a:solidFill>
                <a:srgbClr val="002060"/>
              </a:solidFill>
            </a:endParaRPr>
          </a:p>
        </p:txBody>
      </p:sp>
      <p:pic>
        <p:nvPicPr>
          <p:cNvPr id="3" name="Picture 2"/>
          <p:cNvPicPr>
            <a:picLocks noChangeAspect="1"/>
          </p:cNvPicPr>
          <p:nvPr/>
        </p:nvPicPr>
        <p:blipFill>
          <a:blip r:embed="rId3"/>
          <a:stretch>
            <a:fillRect/>
          </a:stretch>
        </p:blipFill>
        <p:spPr>
          <a:xfrm>
            <a:off x="6872873" y="437672"/>
            <a:ext cx="3878042" cy="2408468"/>
          </a:xfrm>
          <a:prstGeom prst="rect">
            <a:avLst/>
          </a:prstGeom>
        </p:spPr>
      </p:pic>
    </p:spTree>
    <p:extLst>
      <p:ext uri="{BB962C8B-B14F-4D97-AF65-F5344CB8AC3E}">
        <p14:creationId xmlns:p14="http://schemas.microsoft.com/office/powerpoint/2010/main" val="4081287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18218" y="566493"/>
            <a:ext cx="59757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 </a:t>
            </a:r>
          </a:p>
          <a:p>
            <a:pPr algn="ctr"/>
            <a:r>
              <a:rPr lang="en-US" sz="4000" dirty="0" smtClean="0">
                <a:solidFill>
                  <a:schemeClr val="tx2"/>
                </a:solidFill>
                <a:effectLst>
                  <a:outerShdw blurRad="38100" dist="38100" dir="2700000" algn="tl">
                    <a:srgbClr val="000000">
                      <a:alpha val="43137"/>
                    </a:srgbClr>
                  </a:outerShdw>
                </a:effectLst>
              </a:rPr>
              <a:t>– </a:t>
            </a:r>
            <a:r>
              <a:rPr lang="en-US" sz="4000" dirty="0">
                <a:solidFill>
                  <a:schemeClr val="tx2"/>
                </a:solidFill>
                <a:effectLst>
                  <a:outerShdw blurRad="38100" dist="38100" dir="2700000" algn="tl">
                    <a:srgbClr val="000000">
                      <a:alpha val="43137"/>
                    </a:srgbClr>
                  </a:outerShdw>
                </a:effectLst>
              </a:rPr>
              <a:t>slower </a:t>
            </a:r>
            <a:r>
              <a:rPr lang="en-US" sz="4000" dirty="0" smtClean="0">
                <a:solidFill>
                  <a:schemeClr val="tx2"/>
                </a:solidFill>
                <a:effectLst>
                  <a:outerShdw blurRad="38100" dist="38100" dir="2700000" algn="tl">
                    <a:srgbClr val="000000">
                      <a:alpha val="43137"/>
                    </a:srgbClr>
                  </a:outerShdw>
                </a:effectLst>
              </a:rPr>
              <a:t>startup</a:t>
            </a:r>
            <a:endParaRPr lang="en-US" sz="4000" dirty="0">
              <a:solidFill>
                <a:schemeClr val="tx2"/>
              </a:solidFill>
              <a:effectLst>
                <a:outerShdw blurRad="38100" dist="38100" dir="2700000" algn="tl">
                  <a:srgbClr val="000000">
                    <a:alpha val="43137"/>
                  </a:srgbClr>
                </a:outerShdw>
              </a:effectLst>
            </a:endParaRPr>
          </a:p>
        </p:txBody>
      </p:sp>
      <p:pic>
        <p:nvPicPr>
          <p:cNvPr id="12" name="Picture 2" descr="Image result for server slow star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31" y="1915928"/>
            <a:ext cx="4621632" cy="36338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155" y="2469443"/>
            <a:ext cx="1252568" cy="776377"/>
          </a:xfrm>
          <a:prstGeom prst="rect">
            <a:avLst/>
          </a:prstGeom>
        </p:spPr>
      </p:pic>
      <p:sp>
        <p:nvSpPr>
          <p:cNvPr id="16" name="Rectangle 15"/>
          <p:cNvSpPr/>
          <p:nvPr/>
        </p:nvSpPr>
        <p:spPr>
          <a:xfrm>
            <a:off x="5267459" y="3581326"/>
            <a:ext cx="4520485" cy="707886"/>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Overloaded </a:t>
            </a:r>
            <a:r>
              <a:rPr lang="en-US" sz="4000" dirty="0" smtClean="0">
                <a:solidFill>
                  <a:schemeClr val="tx2"/>
                </a:solidFill>
                <a:effectLst>
                  <a:outerShdw blurRad="38100" dist="38100" dir="2700000" algn="tl">
                    <a:srgbClr val="000000">
                      <a:alpha val="43137"/>
                    </a:srgbClr>
                  </a:outerShdw>
                </a:effectLst>
              </a:rPr>
              <a:t>IDE</a:t>
            </a:r>
          </a:p>
        </p:txBody>
      </p:sp>
      <p:sp>
        <p:nvSpPr>
          <p:cNvPr id="17" name="Hexagon 16"/>
          <p:cNvSpPr/>
          <p:nvPr/>
        </p:nvSpPr>
        <p:spPr>
          <a:xfrm>
            <a:off x="4670285" y="40419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Hexagon 17"/>
          <p:cNvSpPr/>
          <p:nvPr/>
        </p:nvSpPr>
        <p:spPr>
          <a:xfrm>
            <a:off x="5732678" y="1348825"/>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5953200" y="2787575"/>
            <a:ext cx="48166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Overloaded Web Container</a:t>
            </a:r>
            <a:endParaRPr lang="en-US" sz="2000" dirty="0">
              <a:solidFill>
                <a:srgbClr val="002060"/>
              </a:solidFill>
            </a:endParaRPr>
          </a:p>
        </p:txBody>
      </p:sp>
    </p:spTree>
    <p:extLst>
      <p:ext uri="{BB962C8B-B14F-4D97-AF65-F5344CB8AC3E}">
        <p14:creationId xmlns:p14="http://schemas.microsoft.com/office/powerpoint/2010/main" val="426753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379400" y="1918904"/>
            <a:ext cx="4140405" cy="3630861"/>
          </a:xfrm>
          <a:prstGeom prst="rect">
            <a:avLst/>
          </a:prstGeom>
        </p:spPr>
      </p:pic>
      <p:sp>
        <p:nvSpPr>
          <p:cNvPr id="17" name="Rectangle 16"/>
          <p:cNvSpPr/>
          <p:nvPr/>
        </p:nvSpPr>
        <p:spPr>
          <a:xfrm>
            <a:off x="5718218" y="566493"/>
            <a:ext cx="59757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 </a:t>
            </a:r>
          </a:p>
          <a:p>
            <a:pPr algn="ctr"/>
            <a:r>
              <a:rPr lang="en-US" sz="4000" dirty="0" smtClean="0">
                <a:solidFill>
                  <a:schemeClr val="tx2"/>
                </a:solidFill>
                <a:effectLst>
                  <a:outerShdw blurRad="38100" dist="38100" dir="2700000" algn="tl">
                    <a:srgbClr val="000000">
                      <a:alpha val="43137"/>
                    </a:srgbClr>
                  </a:outerShdw>
                </a:effectLst>
              </a:rPr>
              <a:t>– </a:t>
            </a:r>
            <a:r>
              <a:rPr lang="en-US" sz="4000" dirty="0">
                <a:solidFill>
                  <a:schemeClr val="tx2"/>
                </a:solidFill>
                <a:effectLst>
                  <a:outerShdw blurRad="38100" dist="38100" dir="2700000" algn="tl">
                    <a:srgbClr val="000000">
                      <a:alpha val="43137"/>
                    </a:srgbClr>
                  </a:outerShdw>
                </a:effectLst>
              </a:rPr>
              <a:t>slower </a:t>
            </a:r>
            <a:r>
              <a:rPr lang="en-US" sz="4000" dirty="0" smtClean="0">
                <a:solidFill>
                  <a:schemeClr val="tx2"/>
                </a:solidFill>
                <a:effectLst>
                  <a:outerShdw blurRad="38100" dist="38100" dir="2700000" algn="tl">
                    <a:srgbClr val="000000">
                      <a:alpha val="43137"/>
                    </a:srgbClr>
                  </a:outerShdw>
                </a:effectLst>
              </a:rPr>
              <a:t>startup</a:t>
            </a:r>
            <a:endParaRPr lang="en-US" sz="4000" dirty="0">
              <a:solidFill>
                <a:schemeClr val="tx2"/>
              </a:solidFill>
              <a:effectLst>
                <a:outerShdw blurRad="38100" dist="38100" dir="2700000" algn="tl">
                  <a:srgbClr val="000000">
                    <a:alpha val="43137"/>
                  </a:srgbClr>
                </a:outerShdw>
              </a:effectLst>
            </a:endParaRPr>
          </a:p>
        </p:txBody>
      </p:sp>
      <p:sp>
        <p:nvSpPr>
          <p:cNvPr id="18" name="Rectangle 17"/>
          <p:cNvSpPr/>
          <p:nvPr/>
        </p:nvSpPr>
        <p:spPr>
          <a:xfrm>
            <a:off x="5267459" y="3581326"/>
            <a:ext cx="4520485" cy="707886"/>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Overloaded </a:t>
            </a:r>
            <a:r>
              <a:rPr lang="en-US" sz="4000" dirty="0" smtClean="0">
                <a:solidFill>
                  <a:schemeClr val="tx2"/>
                </a:solidFill>
                <a:effectLst>
                  <a:outerShdw blurRad="38100" dist="38100" dir="2700000" algn="tl">
                    <a:srgbClr val="000000">
                      <a:alpha val="43137"/>
                    </a:srgbClr>
                  </a:outerShdw>
                </a:effectLst>
              </a:rPr>
              <a:t>IDE</a:t>
            </a:r>
          </a:p>
        </p:txBody>
      </p:sp>
      <p:sp>
        <p:nvSpPr>
          <p:cNvPr id="19" name="Hexagon 18"/>
          <p:cNvSpPr/>
          <p:nvPr/>
        </p:nvSpPr>
        <p:spPr>
          <a:xfrm>
            <a:off x="4670285" y="40419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Hexagon 19"/>
          <p:cNvSpPr/>
          <p:nvPr/>
        </p:nvSpPr>
        <p:spPr>
          <a:xfrm>
            <a:off x="5732678" y="1348825"/>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6033638" y="3119980"/>
            <a:ext cx="4816699" cy="707886"/>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Overloaded IDE</a:t>
            </a:r>
            <a:endParaRPr lang="en-US" sz="2000" dirty="0">
              <a:solidFill>
                <a:srgbClr val="002060"/>
              </a:solidFill>
            </a:endParaRPr>
          </a:p>
        </p:txBody>
      </p:sp>
    </p:spTree>
    <p:extLst>
      <p:ext uri="{BB962C8B-B14F-4D97-AF65-F5344CB8AC3E}">
        <p14:creationId xmlns:p14="http://schemas.microsoft.com/office/powerpoint/2010/main" val="2157225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26111" y="2079490"/>
            <a:ext cx="4282208" cy="2875643"/>
          </a:xfrm>
          <a:prstGeom prst="rect">
            <a:avLst/>
          </a:prstGeom>
        </p:spPr>
      </p:pic>
      <p:sp>
        <p:nvSpPr>
          <p:cNvPr id="14" name="Hexagon 13"/>
          <p:cNvSpPr/>
          <p:nvPr/>
        </p:nvSpPr>
        <p:spPr>
          <a:xfrm>
            <a:off x="4408319" y="389677"/>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Hexagon 14"/>
          <p:cNvSpPr/>
          <p:nvPr/>
        </p:nvSpPr>
        <p:spPr>
          <a:xfrm>
            <a:off x="5560865" y="1321432"/>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6037944" y="2393928"/>
            <a:ext cx="4630057" cy="2246769"/>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Difficult Continuous </a:t>
            </a:r>
            <a:r>
              <a:rPr lang="en-US" sz="4000" dirty="0" smtClean="0">
                <a:solidFill>
                  <a:schemeClr val="tx2"/>
                </a:solidFill>
                <a:effectLst>
                  <a:outerShdw blurRad="38100" dist="38100" dir="2700000" algn="tl">
                    <a:srgbClr val="000000">
                      <a:alpha val="43137"/>
                    </a:srgbClr>
                  </a:outerShdw>
                </a:effectLst>
              </a:rPr>
              <a:t>Deployment</a:t>
            </a:r>
          </a:p>
          <a:p>
            <a:pPr algn="ctr"/>
            <a:endParaRPr lang="en-US" sz="4000" dirty="0" smtClean="0">
              <a:solidFill>
                <a:schemeClr val="tx2"/>
              </a:solidFill>
              <a:effectLst>
                <a:outerShdw blurRad="38100" dist="38100" dir="2700000" algn="tl">
                  <a:srgbClr val="000000">
                    <a:alpha val="43137"/>
                  </a:srgbClr>
                </a:outerShdw>
              </a:effectLst>
            </a:endParaRPr>
          </a:p>
          <a:p>
            <a:pPr algn="ctr"/>
            <a:r>
              <a:rPr lang="en-US" sz="2000" dirty="0" smtClean="0">
                <a:solidFill>
                  <a:schemeClr val="tx2"/>
                </a:solidFill>
              </a:rPr>
              <a:t>Need to redeploy </a:t>
            </a:r>
            <a:r>
              <a:rPr lang="en-US" sz="2000" dirty="0">
                <a:solidFill>
                  <a:schemeClr val="tx2"/>
                </a:solidFill>
              </a:rPr>
              <a:t>entire </a:t>
            </a:r>
            <a:r>
              <a:rPr lang="en-US" sz="2000" dirty="0" smtClean="0">
                <a:solidFill>
                  <a:schemeClr val="tx2"/>
                </a:solidFill>
              </a:rPr>
              <a:t>application</a:t>
            </a:r>
            <a:endParaRPr lang="en-US" sz="4000" dirty="0">
              <a:solidFill>
                <a:schemeClr val="tx2"/>
              </a:solidFill>
            </a:endParaRPr>
          </a:p>
        </p:txBody>
      </p:sp>
    </p:spTree>
    <p:extLst>
      <p:ext uri="{BB962C8B-B14F-4D97-AF65-F5344CB8AC3E}">
        <p14:creationId xmlns:p14="http://schemas.microsoft.com/office/powerpoint/2010/main" val="409785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4408319" y="389677"/>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Hexagon 11"/>
          <p:cNvSpPr/>
          <p:nvPr/>
        </p:nvSpPr>
        <p:spPr>
          <a:xfrm>
            <a:off x="5560865" y="1321432"/>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5704114" y="2660498"/>
            <a:ext cx="5021944" cy="1631216"/>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No Fault Isolation</a:t>
            </a:r>
          </a:p>
          <a:p>
            <a:pPr algn="ctr"/>
            <a:r>
              <a:rPr lang="en-US" sz="4000" dirty="0" smtClean="0">
                <a:solidFill>
                  <a:schemeClr val="tx2"/>
                </a:solidFill>
                <a:effectLst>
                  <a:outerShdw blurRad="38100" dist="38100" dir="2700000" algn="tl">
                    <a:srgbClr val="000000">
                      <a:alpha val="43137"/>
                    </a:srgbClr>
                  </a:outerShdw>
                </a:effectLst>
              </a:rPr>
              <a:t> </a:t>
            </a:r>
          </a:p>
          <a:p>
            <a:pPr algn="ctr"/>
            <a:r>
              <a:rPr lang="en-US" sz="2000" dirty="0" smtClean="0">
                <a:solidFill>
                  <a:schemeClr val="tx2"/>
                </a:solidFill>
              </a:rPr>
              <a:t>One </a:t>
            </a:r>
            <a:r>
              <a:rPr lang="en-US" sz="2000" dirty="0">
                <a:solidFill>
                  <a:schemeClr val="tx2"/>
                </a:solidFill>
              </a:rPr>
              <a:t>component </a:t>
            </a:r>
            <a:r>
              <a:rPr lang="en-US" sz="2000" dirty="0" smtClean="0">
                <a:solidFill>
                  <a:schemeClr val="tx2"/>
                </a:solidFill>
              </a:rPr>
              <a:t>fails, </a:t>
            </a:r>
            <a:r>
              <a:rPr lang="en-US" sz="2000" dirty="0">
                <a:solidFill>
                  <a:schemeClr val="tx2"/>
                </a:solidFill>
              </a:rPr>
              <a:t>entire application fails</a:t>
            </a:r>
            <a:endParaRPr lang="en-US" sz="4000" dirty="0">
              <a:solidFill>
                <a:schemeClr val="tx2"/>
              </a:solidFill>
            </a:endParaRPr>
          </a:p>
        </p:txBody>
      </p:sp>
      <p:pic>
        <p:nvPicPr>
          <p:cNvPr id="16" name="Picture 15"/>
          <p:cNvPicPr>
            <a:picLocks noChangeAspect="1"/>
          </p:cNvPicPr>
          <p:nvPr/>
        </p:nvPicPr>
        <p:blipFill>
          <a:blip r:embed="rId2"/>
          <a:stretch>
            <a:fillRect/>
          </a:stretch>
        </p:blipFill>
        <p:spPr>
          <a:xfrm>
            <a:off x="116846" y="1994012"/>
            <a:ext cx="4291473" cy="2855780"/>
          </a:xfrm>
          <a:prstGeom prst="rect">
            <a:avLst/>
          </a:prstGeom>
        </p:spPr>
      </p:pic>
    </p:spTree>
    <p:extLst>
      <p:ext uri="{BB962C8B-B14F-4D97-AF65-F5344CB8AC3E}">
        <p14:creationId xmlns:p14="http://schemas.microsoft.com/office/powerpoint/2010/main" val="3991333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936379"/>
            <a:ext cx="12192000" cy="74697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5400" dirty="0" smtClean="0">
                <a:solidFill>
                  <a:schemeClr val="tx2"/>
                </a:solidFill>
                <a:effectLst>
                  <a:outerShdw blurRad="38100" dist="38100" dir="2700000" algn="tl">
                    <a:srgbClr val="000000">
                      <a:alpha val="43137"/>
                    </a:srgbClr>
                  </a:outerShdw>
                </a:effectLst>
              </a:rPr>
              <a:t>Monolithic Drawbacks</a:t>
            </a:r>
            <a:endParaRPr lang="en-US" sz="5400"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1993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exagon 8"/>
          <p:cNvSpPr/>
          <p:nvPr/>
        </p:nvSpPr>
        <p:spPr>
          <a:xfrm>
            <a:off x="4598304" y="48781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Hexagon 9"/>
          <p:cNvSpPr/>
          <p:nvPr/>
        </p:nvSpPr>
        <p:spPr>
          <a:xfrm>
            <a:off x="5750850" y="1419566"/>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6055845" y="2673650"/>
            <a:ext cx="4704129" cy="1692771"/>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Scalability Issue  </a:t>
            </a:r>
          </a:p>
          <a:p>
            <a:pPr algn="ctr"/>
            <a:r>
              <a:rPr lang="en-US" sz="3200" dirty="0">
                <a:solidFill>
                  <a:srgbClr val="002060"/>
                </a:solidFill>
              </a:rPr>
              <a:t>CPU vs Memory Intensive application deployment</a:t>
            </a:r>
          </a:p>
        </p:txBody>
      </p:sp>
      <p:pic>
        <p:nvPicPr>
          <p:cNvPr id="12" name="Picture 11"/>
          <p:cNvPicPr>
            <a:picLocks noChangeAspect="1"/>
          </p:cNvPicPr>
          <p:nvPr/>
        </p:nvPicPr>
        <p:blipFill>
          <a:blip r:embed="rId2"/>
          <a:stretch>
            <a:fillRect/>
          </a:stretch>
        </p:blipFill>
        <p:spPr>
          <a:xfrm>
            <a:off x="1" y="3296508"/>
            <a:ext cx="4293306" cy="773935"/>
          </a:xfrm>
          <a:prstGeom prst="rect">
            <a:avLst/>
          </a:prstGeom>
        </p:spPr>
      </p:pic>
    </p:spTree>
    <p:extLst>
      <p:ext uri="{BB962C8B-B14F-4D97-AF65-F5344CB8AC3E}">
        <p14:creationId xmlns:p14="http://schemas.microsoft.com/office/powerpoint/2010/main" val="2442097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p:cNvSpPr/>
          <p:nvPr/>
        </p:nvSpPr>
        <p:spPr>
          <a:xfrm>
            <a:off x="4420884" y="528755"/>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Hexagon 2"/>
          <p:cNvSpPr/>
          <p:nvPr/>
        </p:nvSpPr>
        <p:spPr>
          <a:xfrm>
            <a:off x="5573430" y="1460510"/>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878425" y="2435436"/>
            <a:ext cx="4704129" cy="2308324"/>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Obstacle to Scaling </a:t>
            </a:r>
            <a:r>
              <a:rPr lang="en-US" sz="4000" dirty="0" smtClean="0">
                <a:solidFill>
                  <a:schemeClr val="tx2"/>
                </a:solidFill>
                <a:effectLst>
                  <a:outerShdw blurRad="38100" dist="38100" dir="2700000" algn="tl">
                    <a:srgbClr val="000000">
                      <a:alpha val="43137"/>
                    </a:srgbClr>
                  </a:outerShdw>
                </a:effectLst>
              </a:rPr>
              <a:t>development</a:t>
            </a:r>
          </a:p>
          <a:p>
            <a:pPr algn="ctr"/>
            <a:r>
              <a:rPr lang="en-US" sz="3200" dirty="0" smtClean="0">
                <a:solidFill>
                  <a:srgbClr val="002060"/>
                </a:solidFill>
              </a:rPr>
              <a:t>Prevents the teams from working independently</a:t>
            </a:r>
            <a:endParaRPr lang="en-US" sz="4000" dirty="0">
              <a:solidFill>
                <a:srgbClr val="002060"/>
              </a:solidFill>
            </a:endParaRPr>
          </a:p>
        </p:txBody>
      </p:sp>
      <p:pic>
        <p:nvPicPr>
          <p:cNvPr id="9" name="Picture 8"/>
          <p:cNvPicPr>
            <a:picLocks noChangeAspect="1"/>
          </p:cNvPicPr>
          <p:nvPr/>
        </p:nvPicPr>
        <p:blipFill>
          <a:blip r:embed="rId2"/>
          <a:stretch>
            <a:fillRect/>
          </a:stretch>
        </p:blipFill>
        <p:spPr>
          <a:xfrm>
            <a:off x="494563" y="2017172"/>
            <a:ext cx="3773823" cy="3144852"/>
          </a:xfrm>
          <a:prstGeom prst="rect">
            <a:avLst/>
          </a:prstGeom>
        </p:spPr>
      </p:pic>
    </p:spTree>
    <p:extLst>
      <p:ext uri="{BB962C8B-B14F-4D97-AF65-F5344CB8AC3E}">
        <p14:creationId xmlns:p14="http://schemas.microsoft.com/office/powerpoint/2010/main" val="814311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exagon 8"/>
          <p:cNvSpPr/>
          <p:nvPr/>
        </p:nvSpPr>
        <p:spPr>
          <a:xfrm>
            <a:off x="4420884" y="528755"/>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Hexagon 9"/>
          <p:cNvSpPr/>
          <p:nvPr/>
        </p:nvSpPr>
        <p:spPr>
          <a:xfrm>
            <a:off x="5573430" y="1460510"/>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5878425" y="2435436"/>
            <a:ext cx="4704129" cy="1938992"/>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Requires a long-term commitment to a technology stack</a:t>
            </a:r>
            <a:endParaRPr lang="en-US" sz="4000" dirty="0">
              <a:solidFill>
                <a:srgbClr val="002060"/>
              </a:solidFill>
            </a:endParaRPr>
          </a:p>
        </p:txBody>
      </p:sp>
      <p:pic>
        <p:nvPicPr>
          <p:cNvPr id="12" name="Picture 11"/>
          <p:cNvPicPr>
            <a:picLocks noChangeAspect="1"/>
          </p:cNvPicPr>
          <p:nvPr/>
        </p:nvPicPr>
        <p:blipFill>
          <a:blip r:embed="rId2"/>
          <a:stretch>
            <a:fillRect/>
          </a:stretch>
        </p:blipFill>
        <p:spPr>
          <a:xfrm>
            <a:off x="601349" y="1689336"/>
            <a:ext cx="3514538" cy="3437125"/>
          </a:xfrm>
          <a:prstGeom prst="rect">
            <a:avLst/>
          </a:prstGeom>
        </p:spPr>
      </p:pic>
    </p:spTree>
    <p:extLst>
      <p:ext uri="{BB962C8B-B14F-4D97-AF65-F5344CB8AC3E}">
        <p14:creationId xmlns:p14="http://schemas.microsoft.com/office/powerpoint/2010/main" val="1218373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micro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ounded Rectangle 5"/>
          <p:cNvSpPr/>
          <p:nvPr/>
        </p:nvSpPr>
        <p:spPr>
          <a:xfrm>
            <a:off x="1772530" y="1519311"/>
            <a:ext cx="9101796" cy="40514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smtClean="0"/>
              <a:t>Scalability Issue -  both development and deployment</a:t>
            </a:r>
          </a:p>
          <a:p>
            <a:pPr marL="457200" indent="-457200">
              <a:buFont typeface="Arial" panose="020B0604020202020204" pitchFamily="34" charset="0"/>
              <a:buChar char="•"/>
            </a:pPr>
            <a:r>
              <a:rPr lang="en-US" sz="2800" dirty="0" smtClean="0"/>
              <a:t>No Bounded Context</a:t>
            </a:r>
          </a:p>
          <a:p>
            <a:pPr marL="457200" indent="-457200">
              <a:buFont typeface="Arial" panose="020B0604020202020204" pitchFamily="34" charset="0"/>
              <a:buChar char="•"/>
            </a:pPr>
            <a:r>
              <a:rPr lang="en-US" sz="2800" dirty="0" smtClean="0"/>
              <a:t>Large code base </a:t>
            </a:r>
          </a:p>
          <a:p>
            <a:pPr marL="457200" indent="-457200">
              <a:buFont typeface="Arial" panose="020B0604020202020204" pitchFamily="34" charset="0"/>
              <a:buChar char="•"/>
            </a:pPr>
            <a:r>
              <a:rPr lang="en-US" sz="2800" dirty="0" smtClean="0"/>
              <a:t>Tight coupling with technology</a:t>
            </a:r>
          </a:p>
          <a:p>
            <a:pPr marL="457200" indent="-457200">
              <a:buFont typeface="Arial" panose="020B0604020202020204" pitchFamily="34" charset="0"/>
              <a:buChar char="•"/>
            </a:pPr>
            <a:endParaRPr lang="en-US" sz="2800" dirty="0"/>
          </a:p>
        </p:txBody>
      </p:sp>
      <p:sp>
        <p:nvSpPr>
          <p:cNvPr id="7" name="TextBox 6"/>
          <p:cNvSpPr txBox="1"/>
          <p:nvPr/>
        </p:nvSpPr>
        <p:spPr>
          <a:xfrm>
            <a:off x="5120641" y="586342"/>
            <a:ext cx="3840480" cy="707886"/>
          </a:xfrm>
          <a:prstGeom prst="rect">
            <a:avLst/>
          </a:prstGeom>
          <a:noFill/>
        </p:spPr>
        <p:txBody>
          <a:bodyPr wrap="square" rtlCol="0">
            <a:spAutoFit/>
          </a:bodyPr>
          <a:lstStyle/>
          <a:p>
            <a:r>
              <a:rPr lang="en-US" sz="4000" dirty="0" smtClean="0">
                <a:effectLst>
                  <a:outerShdw blurRad="38100" dist="38100" dir="2700000" algn="tl">
                    <a:srgbClr val="000000">
                      <a:alpha val="43137"/>
                    </a:srgbClr>
                  </a:outerShdw>
                </a:effectLst>
              </a:rPr>
              <a:t>SUMMARY</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0576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54241" y="2566207"/>
            <a:ext cx="8853089" cy="3452458"/>
          </a:xfrm>
          <a:prstGeom prst="rect">
            <a:avLst/>
          </a:prstGeom>
        </p:spPr>
      </p:pic>
      <p:pic>
        <p:nvPicPr>
          <p:cNvPr id="4" name="Picture 3"/>
          <p:cNvPicPr>
            <a:picLocks noChangeAspect="1"/>
          </p:cNvPicPr>
          <p:nvPr/>
        </p:nvPicPr>
        <p:blipFill>
          <a:blip r:embed="rId3"/>
          <a:stretch>
            <a:fillRect/>
          </a:stretch>
        </p:blipFill>
        <p:spPr>
          <a:xfrm>
            <a:off x="8929759" y="770807"/>
            <a:ext cx="2143125" cy="2143125"/>
          </a:xfrm>
          <a:prstGeom prst="rect">
            <a:avLst/>
          </a:prstGeom>
        </p:spPr>
      </p:pic>
      <p:sp>
        <p:nvSpPr>
          <p:cNvPr id="13" name="Rectangle 12"/>
          <p:cNvSpPr/>
          <p:nvPr/>
        </p:nvSpPr>
        <p:spPr>
          <a:xfrm>
            <a:off x="6646457" y="872874"/>
            <a:ext cx="2565781" cy="1938992"/>
          </a:xfrm>
          <a:prstGeom prst="rect">
            <a:avLst/>
          </a:prstGeom>
          <a:noFill/>
        </p:spPr>
        <p:txBody>
          <a:bodyPr wrap="square" rtlCol="0">
            <a:spAutoFit/>
          </a:bodyPr>
          <a:lstStyle/>
          <a:p>
            <a:pPr algn="ctr"/>
            <a:r>
              <a:rPr lang="en-US" sz="4000" dirty="0" smtClean="0">
                <a:solidFill>
                  <a:srgbClr val="002060"/>
                </a:solidFill>
              </a:rPr>
              <a:t>Addressing scalability issue</a:t>
            </a:r>
            <a:endParaRPr lang="en-US" sz="4000" dirty="0">
              <a:solidFill>
                <a:srgbClr val="002060"/>
              </a:solidFill>
            </a:endParaRPr>
          </a:p>
        </p:txBody>
      </p:sp>
      <p:sp>
        <p:nvSpPr>
          <p:cNvPr id="5" name="AutoShape 2" descr="Image result for microservi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2061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6443" y="2209167"/>
            <a:ext cx="4895557" cy="2554545"/>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Microservices is more about the </a:t>
            </a:r>
          </a:p>
          <a:p>
            <a:pPr algn="ctr"/>
            <a:r>
              <a:rPr lang="en-US" sz="4000" dirty="0" smtClean="0">
                <a:solidFill>
                  <a:schemeClr val="tx2"/>
                </a:solidFill>
                <a:effectLst>
                  <a:outerShdw blurRad="38100" dist="38100" dir="2700000" algn="tl">
                    <a:srgbClr val="000000">
                      <a:alpha val="43137"/>
                    </a:srgbClr>
                  </a:outerShdw>
                </a:effectLst>
              </a:rPr>
              <a:t>Functional Decompositio</a:t>
            </a:r>
            <a:r>
              <a:rPr lang="en-US" sz="4000" dirty="0">
                <a:solidFill>
                  <a:schemeClr val="tx2"/>
                </a:solidFill>
                <a:effectLst>
                  <a:outerShdw blurRad="38100" dist="38100" dir="2700000" algn="tl">
                    <a:srgbClr val="000000">
                      <a:alpha val="43137"/>
                    </a:srgbClr>
                  </a:outerShdw>
                </a:effectLst>
              </a:rPr>
              <a:t>n</a:t>
            </a:r>
          </a:p>
        </p:txBody>
      </p:sp>
      <p:pic>
        <p:nvPicPr>
          <p:cNvPr id="6" name="Picture 2" descr="http://microservices.io/i/DecomposingApplications.0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51" y="914690"/>
            <a:ext cx="6858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37625" y="1674055"/>
            <a:ext cx="2152357" cy="3545059"/>
          </a:xfrm>
          <a:prstGeom prst="rect">
            <a:avLst/>
          </a:prstGeom>
          <a:solidFill>
            <a:schemeClr val="accent3">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7201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662" y="1264081"/>
            <a:ext cx="7214276" cy="4053506"/>
          </a:xfrm>
          <a:prstGeom prst="rect">
            <a:avLst/>
          </a:prstGeom>
        </p:spPr>
      </p:pic>
      <p:sp>
        <p:nvSpPr>
          <p:cNvPr id="5" name="TextBox 4"/>
          <p:cNvSpPr txBox="1"/>
          <p:nvPr/>
        </p:nvSpPr>
        <p:spPr>
          <a:xfrm>
            <a:off x="6865034" y="2209169"/>
            <a:ext cx="4895557" cy="1938992"/>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Microservices is more about the </a:t>
            </a:r>
          </a:p>
          <a:p>
            <a:pPr algn="ctr"/>
            <a:r>
              <a:rPr lang="en-US" sz="4000" dirty="0" smtClean="0">
                <a:solidFill>
                  <a:schemeClr val="tx2"/>
                </a:solidFill>
                <a:effectLst>
                  <a:outerShdw blurRad="38100" dist="38100" dir="2700000" algn="tl">
                    <a:srgbClr val="000000">
                      <a:alpha val="43137"/>
                    </a:srgbClr>
                  </a:outerShdw>
                </a:effectLst>
              </a:rPr>
              <a:t>Business Capabilities</a:t>
            </a:r>
            <a:endParaRPr lang="en-US" sz="4000"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6957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9" y="2498501"/>
            <a:ext cx="4777678" cy="1938992"/>
          </a:xfrm>
          <a:prstGeom prst="rect">
            <a:avLst/>
          </a:prstGeom>
          <a:noFill/>
        </p:spPr>
        <p:txBody>
          <a:bodyPr wrap="square" rtlCol="0">
            <a:spAutoFit/>
          </a:bodyPr>
          <a:lstStyle/>
          <a:p>
            <a:r>
              <a:rPr lang="en-US" sz="4000" dirty="0" smtClean="0">
                <a:solidFill>
                  <a:schemeClr val="tx2"/>
                </a:solidFill>
                <a:effectLst>
                  <a:outerShdw blurRad="38100" dist="38100" dir="2700000" algn="tl">
                    <a:srgbClr val="000000">
                      <a:alpha val="43137"/>
                    </a:srgbClr>
                  </a:outerShdw>
                </a:effectLst>
              </a:rPr>
              <a:t>Microservices tackles complexity through the modularity</a:t>
            </a:r>
          </a:p>
        </p:txBody>
      </p:sp>
      <p:sp>
        <p:nvSpPr>
          <p:cNvPr id="3" name="Right Arrow 2"/>
          <p:cNvSpPr/>
          <p:nvPr/>
        </p:nvSpPr>
        <p:spPr>
          <a:xfrm>
            <a:off x="1159098" y="1707075"/>
            <a:ext cx="1698951" cy="689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Bounded Context</a:t>
            </a:r>
            <a:endParaRPr lang="en-US" sz="1400" dirty="0"/>
          </a:p>
        </p:txBody>
      </p:sp>
      <p:pic>
        <p:nvPicPr>
          <p:cNvPr id="4" name="Picture 3"/>
          <p:cNvPicPr>
            <a:picLocks noChangeAspect="1"/>
          </p:cNvPicPr>
          <p:nvPr/>
        </p:nvPicPr>
        <p:blipFill>
          <a:blip r:embed="rId2"/>
          <a:stretch>
            <a:fillRect/>
          </a:stretch>
        </p:blipFill>
        <p:spPr>
          <a:xfrm>
            <a:off x="1159098" y="283818"/>
            <a:ext cx="1698951" cy="1345085"/>
          </a:xfrm>
          <a:prstGeom prst="rect">
            <a:avLst/>
          </a:prstGeom>
        </p:spPr>
      </p:pic>
      <p:sp>
        <p:nvSpPr>
          <p:cNvPr id="6" name="TextBox 5"/>
          <p:cNvSpPr txBox="1"/>
          <p:nvPr/>
        </p:nvSpPr>
        <p:spPr>
          <a:xfrm>
            <a:off x="5936777" y="3924049"/>
            <a:ext cx="4636778"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Service boundaries enforce modularity</a:t>
            </a:r>
          </a:p>
        </p:txBody>
      </p:sp>
    </p:spTree>
    <p:extLst>
      <p:ext uri="{BB962C8B-B14F-4D97-AF65-F5344CB8AC3E}">
        <p14:creationId xmlns:p14="http://schemas.microsoft.com/office/powerpoint/2010/main" val="32078229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microservices.io/i/DecomposingApplications.0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396" y="167607"/>
            <a:ext cx="1878896" cy="14091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277246" y="331664"/>
            <a:ext cx="1578309" cy="1304462"/>
          </a:xfrm>
          <a:prstGeom prst="rect">
            <a:avLst/>
          </a:prstGeom>
          <a:scene3d>
            <a:camera prst="orthographicFront">
              <a:rot lat="0" lon="600000" rev="0"/>
            </a:camera>
            <a:lightRig rig="threePt" dir="t"/>
          </a:scene3d>
        </p:spPr>
      </p:pic>
      <p:pic>
        <p:nvPicPr>
          <p:cNvPr id="5" name="Picture 4"/>
          <p:cNvPicPr>
            <a:picLocks noChangeAspect="1"/>
          </p:cNvPicPr>
          <p:nvPr/>
        </p:nvPicPr>
        <p:blipFill>
          <a:blip r:embed="rId5"/>
          <a:stretch>
            <a:fillRect/>
          </a:stretch>
        </p:blipFill>
        <p:spPr>
          <a:xfrm>
            <a:off x="6410799" y="159027"/>
            <a:ext cx="2128290" cy="1336061"/>
          </a:xfrm>
          <a:prstGeom prst="rect">
            <a:avLst/>
          </a:prstGeom>
        </p:spPr>
      </p:pic>
      <p:sp>
        <p:nvSpPr>
          <p:cNvPr id="6" name="Right Arrow 5"/>
          <p:cNvSpPr/>
          <p:nvPr/>
        </p:nvSpPr>
        <p:spPr>
          <a:xfrm>
            <a:off x="267334" y="1453029"/>
            <a:ext cx="1869532" cy="6893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Scalability</a:t>
            </a:r>
            <a:endParaRPr lang="en-US" sz="1400" dirty="0"/>
          </a:p>
        </p:txBody>
      </p:sp>
      <p:sp>
        <p:nvSpPr>
          <p:cNvPr id="7" name="Right Arrow 6"/>
          <p:cNvSpPr/>
          <p:nvPr/>
        </p:nvSpPr>
        <p:spPr>
          <a:xfrm>
            <a:off x="4328397" y="1464177"/>
            <a:ext cx="1878896" cy="83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 Dimensional Scaling</a:t>
            </a:r>
            <a:endParaRPr lang="en-US" sz="1400" dirty="0"/>
          </a:p>
        </p:txBody>
      </p:sp>
      <p:sp>
        <p:nvSpPr>
          <p:cNvPr id="8" name="Right Arrow 7"/>
          <p:cNvSpPr/>
          <p:nvPr/>
        </p:nvSpPr>
        <p:spPr>
          <a:xfrm>
            <a:off x="6451150" y="1448983"/>
            <a:ext cx="2087938" cy="814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Functional Decomposition</a:t>
            </a:r>
            <a:endParaRPr lang="en-US" sz="1400" dirty="0"/>
          </a:p>
        </p:txBody>
      </p:sp>
      <p:sp>
        <p:nvSpPr>
          <p:cNvPr id="10" name="Right Arrow 9"/>
          <p:cNvSpPr/>
          <p:nvPr/>
        </p:nvSpPr>
        <p:spPr>
          <a:xfrm>
            <a:off x="6623201" y="4668639"/>
            <a:ext cx="1698951" cy="689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Bounded Context</a:t>
            </a:r>
            <a:endParaRPr lang="en-US" sz="1400" dirty="0"/>
          </a:p>
        </p:txBody>
      </p:sp>
      <p:pic>
        <p:nvPicPr>
          <p:cNvPr id="12" name="Picture 11"/>
          <p:cNvPicPr>
            <a:picLocks noChangeAspect="1"/>
          </p:cNvPicPr>
          <p:nvPr/>
        </p:nvPicPr>
        <p:blipFill>
          <a:blip r:embed="rId6"/>
          <a:stretch>
            <a:fillRect/>
          </a:stretch>
        </p:blipFill>
        <p:spPr>
          <a:xfrm>
            <a:off x="8620805" y="3276949"/>
            <a:ext cx="1991431" cy="1600200"/>
          </a:xfrm>
          <a:prstGeom prst="rect">
            <a:avLst/>
          </a:prstGeom>
        </p:spPr>
      </p:pic>
      <p:sp>
        <p:nvSpPr>
          <p:cNvPr id="15" name="Right Arrow 14"/>
          <p:cNvSpPr/>
          <p:nvPr/>
        </p:nvSpPr>
        <p:spPr>
          <a:xfrm>
            <a:off x="8696355" y="4699462"/>
            <a:ext cx="1915881" cy="689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Business Capability</a:t>
            </a:r>
            <a:endParaRPr lang="en-US" sz="1400" dirty="0"/>
          </a:p>
        </p:txBody>
      </p:sp>
      <p:pic>
        <p:nvPicPr>
          <p:cNvPr id="16" name="Picture 2" descr="Image result for uber microservic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5138" y="2495521"/>
            <a:ext cx="1474781" cy="1237690"/>
          </a:xfrm>
          <a:prstGeom prst="rect">
            <a:avLst/>
          </a:prstGeom>
          <a:noFill/>
          <a:extLst>
            <a:ext uri="{909E8E84-426E-40DD-AFC4-6F175D3DCCD1}">
              <a14:hiddenFill xmlns:a14="http://schemas.microsoft.com/office/drawing/2010/main">
                <a:solidFill>
                  <a:srgbClr val="FFFFFF"/>
                </a:solidFill>
              </a14:hiddenFill>
            </a:ext>
          </a:extLst>
        </p:spPr>
      </p:pic>
      <p:sp>
        <p:nvSpPr>
          <p:cNvPr id="17" name="Right Arrow 16"/>
          <p:cNvSpPr/>
          <p:nvPr/>
        </p:nvSpPr>
        <p:spPr>
          <a:xfrm>
            <a:off x="2481157" y="3737659"/>
            <a:ext cx="1869532" cy="6893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Bounded Context</a:t>
            </a:r>
            <a:endParaRPr lang="en-US" sz="1400" dirty="0"/>
          </a:p>
        </p:txBody>
      </p:sp>
      <p:pic>
        <p:nvPicPr>
          <p:cNvPr id="18" name="Picture 2" descr="Image result for difficult to understa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156" y="4742298"/>
            <a:ext cx="1946100" cy="1371398"/>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p:cNvSpPr/>
          <p:nvPr/>
        </p:nvSpPr>
        <p:spPr>
          <a:xfrm>
            <a:off x="2423463" y="5980086"/>
            <a:ext cx="1869532" cy="6893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Large Codebase</a:t>
            </a:r>
            <a:endParaRPr lang="en-US" sz="1400" dirty="0"/>
          </a:p>
        </p:txBody>
      </p:sp>
      <p:pic>
        <p:nvPicPr>
          <p:cNvPr id="14" name="Picture 13"/>
          <p:cNvPicPr>
            <a:picLocks noChangeAspect="1"/>
          </p:cNvPicPr>
          <p:nvPr/>
        </p:nvPicPr>
        <p:blipFill>
          <a:blip r:embed="rId9"/>
          <a:stretch>
            <a:fillRect/>
          </a:stretch>
        </p:blipFill>
        <p:spPr>
          <a:xfrm>
            <a:off x="6623201" y="3245382"/>
            <a:ext cx="1698951" cy="1345085"/>
          </a:xfrm>
          <a:prstGeom prst="rect">
            <a:avLst/>
          </a:prstGeom>
        </p:spPr>
      </p:pic>
      <p:pic>
        <p:nvPicPr>
          <p:cNvPr id="21" name="Picture 20"/>
          <p:cNvPicPr>
            <a:picLocks noChangeAspect="1"/>
          </p:cNvPicPr>
          <p:nvPr/>
        </p:nvPicPr>
        <p:blipFill>
          <a:blip r:embed="rId10"/>
          <a:stretch>
            <a:fillRect/>
          </a:stretch>
        </p:blipFill>
        <p:spPr>
          <a:xfrm>
            <a:off x="10687786" y="5133569"/>
            <a:ext cx="1377736" cy="1198281"/>
          </a:xfrm>
          <a:prstGeom prst="rect">
            <a:avLst/>
          </a:prstGeom>
        </p:spPr>
      </p:pic>
      <p:pic>
        <p:nvPicPr>
          <p:cNvPr id="23" name="Picture 22"/>
          <p:cNvPicPr>
            <a:picLocks noChangeAspect="1"/>
          </p:cNvPicPr>
          <p:nvPr/>
        </p:nvPicPr>
        <p:blipFill>
          <a:blip r:embed="rId4"/>
          <a:stretch>
            <a:fillRect/>
          </a:stretch>
        </p:blipFill>
        <p:spPr>
          <a:xfrm>
            <a:off x="218731" y="3578097"/>
            <a:ext cx="1578309" cy="1304462"/>
          </a:xfrm>
          <a:prstGeom prst="rect">
            <a:avLst/>
          </a:prstGeom>
          <a:scene3d>
            <a:camera prst="orthographicFront">
              <a:rot lat="0" lon="600000" rev="0"/>
            </a:camera>
            <a:lightRig rig="threePt" dir="t"/>
          </a:scene3d>
        </p:spPr>
      </p:pic>
      <p:sp>
        <p:nvSpPr>
          <p:cNvPr id="24" name="Right Arrow 23"/>
          <p:cNvSpPr/>
          <p:nvPr/>
        </p:nvSpPr>
        <p:spPr>
          <a:xfrm>
            <a:off x="208819" y="4699462"/>
            <a:ext cx="1869532" cy="6893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Modularity</a:t>
            </a:r>
            <a:endParaRPr lang="en-US" sz="1400" dirty="0"/>
          </a:p>
        </p:txBody>
      </p:sp>
    </p:spTree>
    <p:extLst>
      <p:ext uri="{BB962C8B-B14F-4D97-AF65-F5344CB8AC3E}">
        <p14:creationId xmlns:p14="http://schemas.microsoft.com/office/powerpoint/2010/main" val="673069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15846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3472318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488" y="489397"/>
            <a:ext cx="3760631" cy="74697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5400" u="sng" dirty="0" smtClean="0">
                <a:solidFill>
                  <a:schemeClr val="tx2"/>
                </a:solidFill>
                <a:effectLst>
                  <a:outerShdw blurRad="38100" dist="38100" dir="2700000" algn="tl">
                    <a:srgbClr val="000000">
                      <a:alpha val="43137"/>
                    </a:srgbClr>
                  </a:outerShdw>
                </a:effectLst>
              </a:rPr>
              <a:t>What?</a:t>
            </a:r>
            <a:endParaRPr lang="en-US" sz="5400" u="sng" dirty="0">
              <a:solidFill>
                <a:schemeClr val="tx2"/>
              </a:solidFill>
              <a:effectLst>
                <a:outerShdw blurRad="38100" dist="38100" dir="2700000" algn="tl">
                  <a:srgbClr val="000000">
                    <a:alpha val="43137"/>
                  </a:srgbClr>
                </a:outerShdw>
              </a:effectLst>
            </a:endParaRPr>
          </a:p>
        </p:txBody>
      </p:sp>
      <p:sp>
        <p:nvSpPr>
          <p:cNvPr id="6" name="Rectangle 5"/>
          <p:cNvSpPr/>
          <p:nvPr/>
        </p:nvSpPr>
        <p:spPr>
          <a:xfrm>
            <a:off x="1152170" y="2366909"/>
            <a:ext cx="4630755" cy="307777"/>
          </a:xfrm>
          <a:prstGeom prst="rect">
            <a:avLst/>
          </a:prstGeom>
          <a:solidFill>
            <a:schemeClr val="tx2">
              <a:lumMod val="40000"/>
              <a:lumOff val="60000"/>
            </a:schemeClr>
          </a:solidFill>
        </p:spPr>
        <p:txBody>
          <a:bodyPr wrap="square">
            <a:spAutoFit/>
          </a:bodyPr>
          <a:lstStyle/>
          <a:p>
            <a:r>
              <a:rPr lang="en-US" sz="1400" b="0" i="0" dirty="0" smtClean="0">
                <a:solidFill>
                  <a:srgbClr val="333333"/>
                </a:solidFill>
                <a:effectLst/>
                <a:latin typeface="Helvetica Neue"/>
              </a:rPr>
              <a:t>architectural style</a:t>
            </a:r>
            <a:endParaRPr lang="en-US" sz="1400" dirty="0"/>
          </a:p>
        </p:txBody>
      </p:sp>
      <p:sp>
        <p:nvSpPr>
          <p:cNvPr id="7" name="Rectangle 6"/>
          <p:cNvSpPr/>
          <p:nvPr/>
        </p:nvSpPr>
        <p:spPr>
          <a:xfrm>
            <a:off x="1152169" y="2947223"/>
            <a:ext cx="4660250"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Collection of loosely </a:t>
            </a:r>
            <a:r>
              <a:rPr lang="en-US" sz="1400" dirty="0" smtClean="0">
                <a:solidFill>
                  <a:srgbClr val="333333"/>
                </a:solidFill>
                <a:latin typeface="Helvetica Neue"/>
              </a:rPr>
              <a:t>coupled and </a:t>
            </a:r>
            <a:r>
              <a:rPr lang="en-US" sz="1400" dirty="0">
                <a:solidFill>
                  <a:srgbClr val="333333"/>
                </a:solidFill>
                <a:latin typeface="Helvetica Neue"/>
              </a:rPr>
              <a:t>collaborating services</a:t>
            </a:r>
            <a:endParaRPr lang="en-US" sz="1400" dirty="0">
              <a:solidFill>
                <a:srgbClr val="333333"/>
              </a:solidFill>
              <a:latin typeface="Helvetica Neue"/>
            </a:endParaRPr>
          </a:p>
        </p:txBody>
      </p:sp>
      <p:sp>
        <p:nvSpPr>
          <p:cNvPr id="8" name="Rectangle 7"/>
          <p:cNvSpPr/>
          <p:nvPr/>
        </p:nvSpPr>
        <p:spPr>
          <a:xfrm>
            <a:off x="1152169" y="3509349"/>
            <a:ext cx="4630755"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Business capabilities</a:t>
            </a:r>
          </a:p>
        </p:txBody>
      </p:sp>
      <p:sp>
        <p:nvSpPr>
          <p:cNvPr id="2" name="Rectangle 1"/>
          <p:cNvSpPr/>
          <p:nvPr/>
        </p:nvSpPr>
        <p:spPr>
          <a:xfrm>
            <a:off x="6096000" y="1007245"/>
            <a:ext cx="6096000" cy="3139321"/>
          </a:xfrm>
          <a:prstGeom prst="rect">
            <a:avLst/>
          </a:prstGeom>
        </p:spPr>
        <p:txBody>
          <a:bodyPr>
            <a:spAutoFit/>
          </a:bodyPr>
          <a:lstStyle/>
          <a:p>
            <a:pPr algn="just"/>
            <a:r>
              <a:rPr lang="en-US" i="1" dirty="0">
                <a:solidFill>
                  <a:srgbClr val="303633"/>
                </a:solidFill>
                <a:latin typeface="OpenSans"/>
              </a:rPr>
              <a:t>The term "</a:t>
            </a:r>
            <a:r>
              <a:rPr lang="en-US" i="1" dirty="0" err="1">
                <a:solidFill>
                  <a:srgbClr val="303633"/>
                </a:solidFill>
                <a:latin typeface="OpenSans"/>
              </a:rPr>
              <a:t>Microservice</a:t>
            </a:r>
            <a:r>
              <a:rPr lang="en-US" i="1" dirty="0">
                <a:solidFill>
                  <a:srgbClr val="303633"/>
                </a:solidFill>
                <a:latin typeface="OpenSans"/>
              </a:rPr>
              <a:t>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a:t>
            </a:r>
            <a:r>
              <a:rPr lang="en-US" i="1" dirty="0" smtClean="0">
                <a:solidFill>
                  <a:srgbClr val="303633"/>
                </a:solidFill>
                <a:latin typeface="OpenSans"/>
              </a:rPr>
              <a:t>data</a:t>
            </a:r>
          </a:p>
          <a:p>
            <a:pPr algn="just"/>
            <a:endParaRPr lang="en-US" i="1" dirty="0">
              <a:solidFill>
                <a:srgbClr val="303633"/>
              </a:solidFill>
              <a:latin typeface="OpenSans"/>
            </a:endParaRPr>
          </a:p>
          <a:p>
            <a:pPr algn="just"/>
            <a:r>
              <a:rPr lang="en-US" i="1" dirty="0" smtClean="0">
                <a:solidFill>
                  <a:srgbClr val="303633"/>
                </a:solidFill>
                <a:latin typeface="OpenSans"/>
              </a:rPr>
              <a:t>~ Martin Fowler</a:t>
            </a:r>
            <a:endParaRPr lang="en-US" dirty="0"/>
          </a:p>
        </p:txBody>
      </p:sp>
      <p:sp>
        <p:nvSpPr>
          <p:cNvPr id="9" name="Rectangle 8"/>
          <p:cNvSpPr/>
          <p:nvPr/>
        </p:nvSpPr>
        <p:spPr>
          <a:xfrm>
            <a:off x="1152170" y="4120513"/>
            <a:ext cx="4630754"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Independently deployable services</a:t>
            </a:r>
            <a:endParaRPr lang="en-US" sz="1400" dirty="0">
              <a:solidFill>
                <a:srgbClr val="333333"/>
              </a:solidFill>
              <a:latin typeface="Helvetica Neue"/>
            </a:endParaRPr>
          </a:p>
        </p:txBody>
      </p:sp>
      <p:sp>
        <p:nvSpPr>
          <p:cNvPr id="10" name="Rectangle 9"/>
          <p:cNvSpPr/>
          <p:nvPr/>
        </p:nvSpPr>
        <p:spPr>
          <a:xfrm>
            <a:off x="1152170" y="4627983"/>
            <a:ext cx="4630754"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Automated deployment</a:t>
            </a:r>
            <a:endParaRPr lang="en-US" sz="1400" dirty="0">
              <a:solidFill>
                <a:srgbClr val="333333"/>
              </a:solidFill>
              <a:latin typeface="Helvetica Neue"/>
            </a:endParaRPr>
          </a:p>
        </p:txBody>
      </p:sp>
      <p:sp>
        <p:nvSpPr>
          <p:cNvPr id="11" name="Rectangle 10"/>
          <p:cNvSpPr/>
          <p:nvPr/>
        </p:nvSpPr>
        <p:spPr>
          <a:xfrm>
            <a:off x="1152170" y="5208297"/>
            <a:ext cx="4630754"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Intelligent endpoints</a:t>
            </a:r>
            <a:endParaRPr lang="en-US" sz="1400" dirty="0">
              <a:solidFill>
                <a:srgbClr val="333333"/>
              </a:solidFill>
              <a:latin typeface="Helvetica Neue"/>
            </a:endParaRPr>
          </a:p>
        </p:txBody>
      </p:sp>
      <p:sp>
        <p:nvSpPr>
          <p:cNvPr id="3" name="Rectangle 2"/>
          <p:cNvSpPr/>
          <p:nvPr/>
        </p:nvSpPr>
        <p:spPr>
          <a:xfrm>
            <a:off x="1122674" y="5788611"/>
            <a:ext cx="4660249" cy="307777"/>
          </a:xfrm>
          <a:prstGeom prst="rect">
            <a:avLst/>
          </a:prstGeom>
          <a:solidFill>
            <a:schemeClr val="tx2">
              <a:lumMod val="40000"/>
              <a:lumOff val="60000"/>
            </a:schemeClr>
          </a:solidFill>
        </p:spPr>
        <p:txBody>
          <a:bodyPr wrap="square">
            <a:spAutoFit/>
          </a:bodyPr>
          <a:lstStyle/>
          <a:p>
            <a:r>
              <a:rPr lang="en-US" sz="1400" dirty="0">
                <a:solidFill>
                  <a:srgbClr val="333333"/>
                </a:solidFill>
                <a:latin typeface="Helvetica Neue"/>
              </a:rPr>
              <a:t>decentralized control of languages and data</a:t>
            </a:r>
          </a:p>
        </p:txBody>
      </p:sp>
    </p:spTree>
    <p:extLst>
      <p:ext uri="{BB962C8B-B14F-4D97-AF65-F5344CB8AC3E}">
        <p14:creationId xmlns:p14="http://schemas.microsoft.com/office/powerpoint/2010/main" val="3882380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309" y="1973429"/>
            <a:ext cx="4907436" cy="4714567"/>
          </a:xfrm>
          <a:prstGeom prst="rect">
            <a:avLst/>
          </a:prstGeom>
        </p:spPr>
      </p:pic>
    </p:spTree>
    <p:extLst>
      <p:ext uri="{BB962C8B-B14F-4D97-AF65-F5344CB8AC3E}">
        <p14:creationId xmlns:p14="http://schemas.microsoft.com/office/powerpoint/2010/main" val="372916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4547943" y="381705"/>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Hexagon 11"/>
          <p:cNvSpPr/>
          <p:nvPr/>
        </p:nvSpPr>
        <p:spPr>
          <a:xfrm>
            <a:off x="5700489" y="1313460"/>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5996478" y="1807742"/>
            <a:ext cx="4708640" cy="3539430"/>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Large Codebase </a:t>
            </a:r>
          </a:p>
          <a:p>
            <a:pPr algn="ctr"/>
            <a:r>
              <a:rPr lang="en-US" sz="2800" dirty="0" smtClean="0">
                <a:solidFill>
                  <a:schemeClr val="tx2"/>
                </a:solidFill>
              </a:rPr>
              <a:t>difficult to understand and modify</a:t>
            </a:r>
            <a:endParaRPr lang="en-US" sz="4000" dirty="0" smtClean="0">
              <a:solidFill>
                <a:schemeClr val="tx2"/>
              </a:solidFill>
            </a:endParaRPr>
          </a:p>
          <a:p>
            <a:pPr algn="ctr"/>
            <a:endParaRPr lang="en-US" sz="4000" dirty="0" smtClean="0">
              <a:solidFill>
                <a:schemeClr val="tx2"/>
              </a:solidFill>
            </a:endParaRPr>
          </a:p>
          <a:p>
            <a:pPr algn="ctr"/>
            <a:r>
              <a:rPr lang="en-US" sz="2800" dirty="0">
                <a:solidFill>
                  <a:schemeClr val="tx2"/>
                </a:solidFill>
              </a:rPr>
              <a:t>– Quality declines over time</a:t>
            </a:r>
          </a:p>
          <a:p>
            <a:pPr algn="ctr"/>
            <a:r>
              <a:rPr lang="en-US" sz="2800" dirty="0">
                <a:solidFill>
                  <a:schemeClr val="tx2"/>
                </a:solidFill>
              </a:rPr>
              <a:t>– Development slows down</a:t>
            </a:r>
          </a:p>
          <a:p>
            <a:pPr algn="ctr"/>
            <a:endParaRPr lang="en-US" sz="3200" dirty="0">
              <a:solidFill>
                <a:srgbClr val="002060"/>
              </a:solidFill>
            </a:endParaRPr>
          </a:p>
        </p:txBody>
      </p:sp>
      <p:pic>
        <p:nvPicPr>
          <p:cNvPr id="1026" name="Picture 2" descr="Image result for difficult to unders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5" y="2047599"/>
            <a:ext cx="3877817" cy="273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16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4670285" y="40419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Hexagon 11"/>
          <p:cNvSpPr/>
          <p:nvPr/>
        </p:nvSpPr>
        <p:spPr>
          <a:xfrm>
            <a:off x="5732678" y="1348825"/>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5965917" y="2469443"/>
            <a:ext cx="4816699" cy="1938992"/>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No Module Boundaries </a:t>
            </a:r>
            <a:endParaRPr lang="en-US" sz="4000" dirty="0" smtClean="0">
              <a:solidFill>
                <a:schemeClr val="tx2"/>
              </a:solidFill>
              <a:effectLst>
                <a:outerShdw blurRad="38100" dist="38100" dir="2700000" algn="tl">
                  <a:srgbClr val="000000">
                    <a:alpha val="43137"/>
                  </a:srgbClr>
                </a:outerShdw>
              </a:effectLst>
            </a:endParaRPr>
          </a:p>
          <a:p>
            <a:pPr algn="ctr"/>
            <a:r>
              <a:rPr lang="en-US" sz="2000" dirty="0">
                <a:solidFill>
                  <a:srgbClr val="002060"/>
                </a:solidFill>
              </a:rPr>
              <a:t>– No bounded context; </a:t>
            </a:r>
            <a:endParaRPr lang="en-US" sz="2000" dirty="0" smtClean="0">
              <a:solidFill>
                <a:srgbClr val="002060"/>
              </a:solidFill>
            </a:endParaRPr>
          </a:p>
          <a:p>
            <a:pPr algn="ctr"/>
            <a:r>
              <a:rPr lang="en-US" sz="2000" dirty="0" smtClean="0">
                <a:solidFill>
                  <a:srgbClr val="002060"/>
                </a:solidFill>
              </a:rPr>
              <a:t>- Modularity </a:t>
            </a:r>
            <a:r>
              <a:rPr lang="en-US" sz="2000" dirty="0">
                <a:solidFill>
                  <a:srgbClr val="002060"/>
                </a:solidFill>
              </a:rPr>
              <a:t>breaks down</a:t>
            </a:r>
          </a:p>
        </p:txBody>
      </p:sp>
      <p:pic>
        <p:nvPicPr>
          <p:cNvPr id="2050" name="Picture 2" descr="Image result for uber micro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86" y="858440"/>
            <a:ext cx="4442279" cy="469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7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18218" y="566493"/>
            <a:ext cx="59757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 </a:t>
            </a:r>
          </a:p>
          <a:p>
            <a:pPr algn="ctr"/>
            <a:r>
              <a:rPr lang="en-US" sz="4000" dirty="0" smtClean="0">
                <a:solidFill>
                  <a:schemeClr val="tx2"/>
                </a:solidFill>
                <a:effectLst>
                  <a:outerShdw blurRad="38100" dist="38100" dir="2700000" algn="tl">
                    <a:srgbClr val="000000">
                      <a:alpha val="43137"/>
                    </a:srgbClr>
                  </a:outerShdw>
                </a:effectLst>
              </a:rPr>
              <a:t>– </a:t>
            </a:r>
            <a:r>
              <a:rPr lang="en-US" sz="4000" dirty="0">
                <a:solidFill>
                  <a:schemeClr val="tx2"/>
                </a:solidFill>
                <a:effectLst>
                  <a:outerShdw blurRad="38100" dist="38100" dir="2700000" algn="tl">
                    <a:srgbClr val="000000">
                      <a:alpha val="43137"/>
                    </a:srgbClr>
                  </a:outerShdw>
                </a:effectLst>
              </a:rPr>
              <a:t>slower </a:t>
            </a:r>
            <a:r>
              <a:rPr lang="en-US" sz="4000" dirty="0" smtClean="0">
                <a:solidFill>
                  <a:schemeClr val="tx2"/>
                </a:solidFill>
                <a:effectLst>
                  <a:outerShdw blurRad="38100" dist="38100" dir="2700000" algn="tl">
                    <a:srgbClr val="000000">
                      <a:alpha val="43137"/>
                    </a:srgbClr>
                  </a:outerShdw>
                </a:effectLst>
              </a:rPr>
              <a:t>startup</a:t>
            </a:r>
            <a:endParaRPr lang="en-US" sz="4000" dirty="0">
              <a:solidFill>
                <a:schemeClr val="tx2"/>
              </a:solidFill>
              <a:effectLst>
                <a:outerShdw blurRad="38100" dist="38100" dir="2700000" algn="tl">
                  <a:srgbClr val="000000">
                    <a:alpha val="43137"/>
                  </a:srgbClr>
                </a:outerShdw>
              </a:effectLst>
            </a:endParaRPr>
          </a:p>
        </p:txBody>
      </p:sp>
      <p:pic>
        <p:nvPicPr>
          <p:cNvPr id="12" name="Picture 2" descr="Image result for server slow star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31" y="1915928"/>
            <a:ext cx="4621632" cy="363383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155" y="2469443"/>
            <a:ext cx="1252568" cy="776377"/>
          </a:xfrm>
          <a:prstGeom prst="rect">
            <a:avLst/>
          </a:prstGeom>
        </p:spPr>
      </p:pic>
      <p:sp>
        <p:nvSpPr>
          <p:cNvPr id="16" name="Rectangle 15"/>
          <p:cNvSpPr/>
          <p:nvPr/>
        </p:nvSpPr>
        <p:spPr>
          <a:xfrm>
            <a:off x="5267459" y="3581326"/>
            <a:ext cx="4520485" cy="707886"/>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Overloaded </a:t>
            </a:r>
            <a:r>
              <a:rPr lang="en-US" sz="4000" dirty="0" smtClean="0">
                <a:solidFill>
                  <a:schemeClr val="tx2"/>
                </a:solidFill>
                <a:effectLst>
                  <a:outerShdw blurRad="38100" dist="38100" dir="2700000" algn="tl">
                    <a:srgbClr val="000000">
                      <a:alpha val="43137"/>
                    </a:srgbClr>
                  </a:outerShdw>
                </a:effectLst>
              </a:rPr>
              <a:t>IDE</a:t>
            </a:r>
          </a:p>
        </p:txBody>
      </p:sp>
      <p:sp>
        <p:nvSpPr>
          <p:cNvPr id="17" name="Hexagon 16"/>
          <p:cNvSpPr/>
          <p:nvPr/>
        </p:nvSpPr>
        <p:spPr>
          <a:xfrm>
            <a:off x="4670285" y="40419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Hexagon 17"/>
          <p:cNvSpPr/>
          <p:nvPr/>
        </p:nvSpPr>
        <p:spPr>
          <a:xfrm>
            <a:off x="5732678" y="1348825"/>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5953200" y="2787575"/>
            <a:ext cx="48166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Overloaded Web Container</a:t>
            </a:r>
            <a:endParaRPr lang="en-US" sz="2000" dirty="0">
              <a:solidFill>
                <a:srgbClr val="002060"/>
              </a:solidFill>
            </a:endParaRPr>
          </a:p>
        </p:txBody>
      </p:sp>
    </p:spTree>
    <p:extLst>
      <p:ext uri="{BB962C8B-B14F-4D97-AF65-F5344CB8AC3E}">
        <p14:creationId xmlns:p14="http://schemas.microsoft.com/office/powerpoint/2010/main" val="151433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379400" y="1918904"/>
            <a:ext cx="4140405" cy="3630861"/>
          </a:xfrm>
          <a:prstGeom prst="rect">
            <a:avLst/>
          </a:prstGeom>
        </p:spPr>
      </p:pic>
      <p:sp>
        <p:nvSpPr>
          <p:cNvPr id="17" name="Rectangle 16"/>
          <p:cNvSpPr/>
          <p:nvPr/>
        </p:nvSpPr>
        <p:spPr>
          <a:xfrm>
            <a:off x="5718218" y="566493"/>
            <a:ext cx="5975799" cy="1323439"/>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 </a:t>
            </a:r>
          </a:p>
          <a:p>
            <a:pPr algn="ctr"/>
            <a:r>
              <a:rPr lang="en-US" sz="4000" dirty="0" smtClean="0">
                <a:solidFill>
                  <a:schemeClr val="tx2"/>
                </a:solidFill>
                <a:effectLst>
                  <a:outerShdw blurRad="38100" dist="38100" dir="2700000" algn="tl">
                    <a:srgbClr val="000000">
                      <a:alpha val="43137"/>
                    </a:srgbClr>
                  </a:outerShdw>
                </a:effectLst>
              </a:rPr>
              <a:t>– </a:t>
            </a:r>
            <a:r>
              <a:rPr lang="en-US" sz="4000" dirty="0">
                <a:solidFill>
                  <a:schemeClr val="tx2"/>
                </a:solidFill>
                <a:effectLst>
                  <a:outerShdw blurRad="38100" dist="38100" dir="2700000" algn="tl">
                    <a:srgbClr val="000000">
                      <a:alpha val="43137"/>
                    </a:srgbClr>
                  </a:outerShdw>
                </a:effectLst>
              </a:rPr>
              <a:t>slower </a:t>
            </a:r>
            <a:r>
              <a:rPr lang="en-US" sz="4000" dirty="0" smtClean="0">
                <a:solidFill>
                  <a:schemeClr val="tx2"/>
                </a:solidFill>
                <a:effectLst>
                  <a:outerShdw blurRad="38100" dist="38100" dir="2700000" algn="tl">
                    <a:srgbClr val="000000">
                      <a:alpha val="43137"/>
                    </a:srgbClr>
                  </a:outerShdw>
                </a:effectLst>
              </a:rPr>
              <a:t>startup</a:t>
            </a:r>
            <a:endParaRPr lang="en-US" sz="4000" dirty="0">
              <a:solidFill>
                <a:schemeClr val="tx2"/>
              </a:solidFill>
              <a:effectLst>
                <a:outerShdw blurRad="38100" dist="38100" dir="2700000" algn="tl">
                  <a:srgbClr val="000000">
                    <a:alpha val="43137"/>
                  </a:srgbClr>
                </a:outerShdw>
              </a:effectLst>
            </a:endParaRPr>
          </a:p>
        </p:txBody>
      </p:sp>
      <p:sp>
        <p:nvSpPr>
          <p:cNvPr id="18" name="Rectangle 17"/>
          <p:cNvSpPr/>
          <p:nvPr/>
        </p:nvSpPr>
        <p:spPr>
          <a:xfrm>
            <a:off x="5267459" y="3581326"/>
            <a:ext cx="4520485" cy="707886"/>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Overloaded </a:t>
            </a:r>
            <a:r>
              <a:rPr lang="en-US" sz="4000" dirty="0" smtClean="0">
                <a:solidFill>
                  <a:schemeClr val="tx2"/>
                </a:solidFill>
                <a:effectLst>
                  <a:outerShdw blurRad="38100" dist="38100" dir="2700000" algn="tl">
                    <a:srgbClr val="000000">
                      <a:alpha val="43137"/>
                    </a:srgbClr>
                  </a:outerShdw>
                </a:effectLst>
              </a:rPr>
              <a:t>IDE</a:t>
            </a:r>
          </a:p>
        </p:txBody>
      </p:sp>
      <p:sp>
        <p:nvSpPr>
          <p:cNvPr id="19" name="Hexagon 18"/>
          <p:cNvSpPr/>
          <p:nvPr/>
        </p:nvSpPr>
        <p:spPr>
          <a:xfrm>
            <a:off x="4670285" y="404191"/>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Hexagon 19"/>
          <p:cNvSpPr/>
          <p:nvPr/>
        </p:nvSpPr>
        <p:spPr>
          <a:xfrm>
            <a:off x="5732678" y="1348825"/>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6033638" y="3119980"/>
            <a:ext cx="4816699" cy="707886"/>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Overloaded IDE</a:t>
            </a:r>
            <a:endParaRPr lang="en-US" sz="2000" dirty="0">
              <a:solidFill>
                <a:srgbClr val="002060"/>
              </a:solidFill>
            </a:endParaRPr>
          </a:p>
        </p:txBody>
      </p:sp>
    </p:spTree>
    <p:extLst>
      <p:ext uri="{BB962C8B-B14F-4D97-AF65-F5344CB8AC3E}">
        <p14:creationId xmlns:p14="http://schemas.microsoft.com/office/powerpoint/2010/main" val="954421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26111" y="2079490"/>
            <a:ext cx="4282208" cy="2875643"/>
          </a:xfrm>
          <a:prstGeom prst="rect">
            <a:avLst/>
          </a:prstGeom>
        </p:spPr>
      </p:pic>
      <p:sp>
        <p:nvSpPr>
          <p:cNvPr id="14" name="Hexagon 13"/>
          <p:cNvSpPr/>
          <p:nvPr/>
        </p:nvSpPr>
        <p:spPr>
          <a:xfrm>
            <a:off x="4408319" y="389677"/>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Hexagon 14"/>
          <p:cNvSpPr/>
          <p:nvPr/>
        </p:nvSpPr>
        <p:spPr>
          <a:xfrm>
            <a:off x="5560865" y="1321432"/>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6037944" y="2393928"/>
            <a:ext cx="4630057" cy="2246769"/>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rPr>
              <a:t>Difficult Continuous </a:t>
            </a:r>
            <a:r>
              <a:rPr lang="en-US" sz="4000" dirty="0" smtClean="0">
                <a:solidFill>
                  <a:schemeClr val="tx2"/>
                </a:solidFill>
                <a:effectLst>
                  <a:outerShdw blurRad="38100" dist="38100" dir="2700000" algn="tl">
                    <a:srgbClr val="000000">
                      <a:alpha val="43137"/>
                    </a:srgbClr>
                  </a:outerShdw>
                </a:effectLst>
              </a:rPr>
              <a:t>Deployment</a:t>
            </a:r>
          </a:p>
          <a:p>
            <a:pPr algn="ctr"/>
            <a:endParaRPr lang="en-US" sz="4000" dirty="0" smtClean="0">
              <a:solidFill>
                <a:schemeClr val="tx2"/>
              </a:solidFill>
              <a:effectLst>
                <a:outerShdw blurRad="38100" dist="38100" dir="2700000" algn="tl">
                  <a:srgbClr val="000000">
                    <a:alpha val="43137"/>
                  </a:srgbClr>
                </a:outerShdw>
              </a:effectLst>
            </a:endParaRPr>
          </a:p>
          <a:p>
            <a:pPr algn="ctr"/>
            <a:r>
              <a:rPr lang="en-US" sz="2000" dirty="0" smtClean="0">
                <a:solidFill>
                  <a:schemeClr val="tx2"/>
                </a:solidFill>
              </a:rPr>
              <a:t>Need to redeploy </a:t>
            </a:r>
            <a:r>
              <a:rPr lang="en-US" sz="2000" dirty="0">
                <a:solidFill>
                  <a:schemeClr val="tx2"/>
                </a:solidFill>
              </a:rPr>
              <a:t>entire </a:t>
            </a:r>
            <a:r>
              <a:rPr lang="en-US" sz="2000" dirty="0" smtClean="0">
                <a:solidFill>
                  <a:schemeClr val="tx2"/>
                </a:solidFill>
              </a:rPr>
              <a:t>application</a:t>
            </a:r>
            <a:endParaRPr lang="en-US" sz="4000" dirty="0">
              <a:solidFill>
                <a:schemeClr val="tx2"/>
              </a:solidFill>
            </a:endParaRPr>
          </a:p>
        </p:txBody>
      </p:sp>
    </p:spTree>
    <p:extLst>
      <p:ext uri="{BB962C8B-B14F-4D97-AF65-F5344CB8AC3E}">
        <p14:creationId xmlns:p14="http://schemas.microsoft.com/office/powerpoint/2010/main" val="292564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exagon 10"/>
          <p:cNvSpPr/>
          <p:nvPr/>
        </p:nvSpPr>
        <p:spPr>
          <a:xfrm>
            <a:off x="4408319" y="389677"/>
            <a:ext cx="7407965" cy="6069496"/>
          </a:xfrm>
          <a:prstGeom prst="hexagon">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Hexagon 11"/>
          <p:cNvSpPr/>
          <p:nvPr/>
        </p:nvSpPr>
        <p:spPr>
          <a:xfrm>
            <a:off x="5560865" y="1321432"/>
            <a:ext cx="5314121" cy="4200940"/>
          </a:xfrm>
          <a:prstGeom prst="hexagon">
            <a:avLst/>
          </a:prstGeom>
          <a:solidFill>
            <a:schemeClr val="bg1"/>
          </a:solid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5704114" y="2660498"/>
            <a:ext cx="5021944" cy="1631216"/>
          </a:xfrm>
          <a:prstGeom prst="rect">
            <a:avLst/>
          </a:prstGeom>
          <a:noFill/>
        </p:spPr>
        <p:txBody>
          <a:bodyPr wrap="square" rtlCol="0">
            <a:spAutoFit/>
          </a:bodyPr>
          <a:lstStyle/>
          <a:p>
            <a:pPr algn="ctr"/>
            <a:r>
              <a:rPr lang="en-US" sz="4000" dirty="0" smtClean="0">
                <a:solidFill>
                  <a:schemeClr val="tx2"/>
                </a:solidFill>
                <a:effectLst>
                  <a:outerShdw blurRad="38100" dist="38100" dir="2700000" algn="tl">
                    <a:srgbClr val="000000">
                      <a:alpha val="43137"/>
                    </a:srgbClr>
                  </a:outerShdw>
                </a:effectLst>
              </a:rPr>
              <a:t>No Fault Isolation</a:t>
            </a:r>
          </a:p>
          <a:p>
            <a:pPr algn="ctr"/>
            <a:r>
              <a:rPr lang="en-US" sz="4000" dirty="0" smtClean="0">
                <a:solidFill>
                  <a:schemeClr val="tx2"/>
                </a:solidFill>
                <a:effectLst>
                  <a:outerShdw blurRad="38100" dist="38100" dir="2700000" algn="tl">
                    <a:srgbClr val="000000">
                      <a:alpha val="43137"/>
                    </a:srgbClr>
                  </a:outerShdw>
                </a:effectLst>
              </a:rPr>
              <a:t> </a:t>
            </a:r>
          </a:p>
          <a:p>
            <a:pPr algn="ctr"/>
            <a:r>
              <a:rPr lang="en-US" sz="2000" dirty="0" smtClean="0">
                <a:solidFill>
                  <a:schemeClr val="tx2"/>
                </a:solidFill>
              </a:rPr>
              <a:t>One </a:t>
            </a:r>
            <a:r>
              <a:rPr lang="en-US" sz="2000" dirty="0">
                <a:solidFill>
                  <a:schemeClr val="tx2"/>
                </a:solidFill>
              </a:rPr>
              <a:t>component </a:t>
            </a:r>
            <a:r>
              <a:rPr lang="en-US" sz="2000" dirty="0" smtClean="0">
                <a:solidFill>
                  <a:schemeClr val="tx2"/>
                </a:solidFill>
              </a:rPr>
              <a:t>fails, </a:t>
            </a:r>
            <a:r>
              <a:rPr lang="en-US" sz="2000" dirty="0">
                <a:solidFill>
                  <a:schemeClr val="tx2"/>
                </a:solidFill>
              </a:rPr>
              <a:t>entire application fails</a:t>
            </a:r>
            <a:endParaRPr lang="en-US" sz="4000" dirty="0">
              <a:solidFill>
                <a:schemeClr val="tx2"/>
              </a:solidFill>
            </a:endParaRPr>
          </a:p>
        </p:txBody>
      </p:sp>
      <p:pic>
        <p:nvPicPr>
          <p:cNvPr id="16" name="Picture 15"/>
          <p:cNvPicPr>
            <a:picLocks noChangeAspect="1"/>
          </p:cNvPicPr>
          <p:nvPr/>
        </p:nvPicPr>
        <p:blipFill>
          <a:blip r:embed="rId2"/>
          <a:stretch>
            <a:fillRect/>
          </a:stretch>
        </p:blipFill>
        <p:spPr>
          <a:xfrm>
            <a:off x="116846" y="1994012"/>
            <a:ext cx="4291473" cy="2855780"/>
          </a:xfrm>
          <a:prstGeom prst="rect">
            <a:avLst/>
          </a:prstGeom>
        </p:spPr>
      </p:pic>
    </p:spTree>
    <p:extLst>
      <p:ext uri="{BB962C8B-B14F-4D97-AF65-F5344CB8AC3E}">
        <p14:creationId xmlns:p14="http://schemas.microsoft.com/office/powerpoint/2010/main" val="3186230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375</Words>
  <Application>Microsoft Office PowerPoint</Application>
  <PresentationFormat>Widescreen</PresentationFormat>
  <Paragraphs>94</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Helvetica Neue</vt:lpstr>
      <vt:lpstr>OpenSans</vt:lpstr>
      <vt:lpstr>Office Theme</vt:lpstr>
      <vt:lpstr>Micro Service Architecture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Suresh (Cognizant)</dc:creator>
  <cp:lastModifiedBy>Selvaraj, Suresh (Cognizant)</cp:lastModifiedBy>
  <cp:revision>70</cp:revision>
  <dcterms:created xsi:type="dcterms:W3CDTF">2017-11-22T04:21:41Z</dcterms:created>
  <dcterms:modified xsi:type="dcterms:W3CDTF">2017-11-29T10:51:04Z</dcterms:modified>
</cp:coreProperties>
</file>