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8" r:id="rId3"/>
    <p:sldId id="329" r:id="rId4"/>
    <p:sldId id="330" r:id="rId5"/>
    <p:sldId id="331" r:id="rId6"/>
    <p:sldId id="332" r:id="rId7"/>
    <p:sldId id="257" r:id="rId8"/>
    <p:sldId id="333" r:id="rId9"/>
    <p:sldId id="334" r:id="rId10"/>
    <p:sldId id="336"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37" r:id="rId48"/>
    <p:sldId id="338" r:id="rId49"/>
    <p:sldId id="33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A034E0-14F9-41B2-BBA9-03A72764111E}"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EAC28-30D0-4D6D-9464-51C6CDA96987}" type="slidenum">
              <a:rPr lang="en-US" smtClean="0"/>
              <a:t>‹#›</a:t>
            </a:fld>
            <a:endParaRPr lang="en-US"/>
          </a:p>
        </p:txBody>
      </p:sp>
    </p:spTree>
    <p:extLst>
      <p:ext uri="{BB962C8B-B14F-4D97-AF65-F5344CB8AC3E}">
        <p14:creationId xmlns:p14="http://schemas.microsoft.com/office/powerpoint/2010/main" val="221383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034E0-14F9-41B2-BBA9-03A72764111E}"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EAC28-30D0-4D6D-9464-51C6CDA96987}" type="slidenum">
              <a:rPr lang="en-US" smtClean="0"/>
              <a:t>‹#›</a:t>
            </a:fld>
            <a:endParaRPr lang="en-US"/>
          </a:p>
        </p:txBody>
      </p:sp>
    </p:spTree>
    <p:extLst>
      <p:ext uri="{BB962C8B-B14F-4D97-AF65-F5344CB8AC3E}">
        <p14:creationId xmlns:p14="http://schemas.microsoft.com/office/powerpoint/2010/main" val="121372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034E0-14F9-41B2-BBA9-03A72764111E}"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EAC28-30D0-4D6D-9464-51C6CDA96987}" type="slidenum">
              <a:rPr lang="en-US" smtClean="0"/>
              <a:t>‹#›</a:t>
            </a:fld>
            <a:endParaRPr lang="en-US"/>
          </a:p>
        </p:txBody>
      </p:sp>
    </p:spTree>
    <p:extLst>
      <p:ext uri="{BB962C8B-B14F-4D97-AF65-F5344CB8AC3E}">
        <p14:creationId xmlns:p14="http://schemas.microsoft.com/office/powerpoint/2010/main" val="36969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034E0-14F9-41B2-BBA9-03A72764111E}"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EAC28-30D0-4D6D-9464-51C6CDA96987}" type="slidenum">
              <a:rPr lang="en-US" smtClean="0"/>
              <a:t>‹#›</a:t>
            </a:fld>
            <a:endParaRPr lang="en-US"/>
          </a:p>
        </p:txBody>
      </p:sp>
    </p:spTree>
    <p:extLst>
      <p:ext uri="{BB962C8B-B14F-4D97-AF65-F5344CB8AC3E}">
        <p14:creationId xmlns:p14="http://schemas.microsoft.com/office/powerpoint/2010/main" val="368829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A034E0-14F9-41B2-BBA9-03A72764111E}"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EAC28-30D0-4D6D-9464-51C6CDA96987}" type="slidenum">
              <a:rPr lang="en-US" smtClean="0"/>
              <a:t>‹#›</a:t>
            </a:fld>
            <a:endParaRPr lang="en-US"/>
          </a:p>
        </p:txBody>
      </p:sp>
    </p:spTree>
    <p:extLst>
      <p:ext uri="{BB962C8B-B14F-4D97-AF65-F5344CB8AC3E}">
        <p14:creationId xmlns:p14="http://schemas.microsoft.com/office/powerpoint/2010/main" val="315042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A034E0-14F9-41B2-BBA9-03A72764111E}"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EAC28-30D0-4D6D-9464-51C6CDA96987}" type="slidenum">
              <a:rPr lang="en-US" smtClean="0"/>
              <a:t>‹#›</a:t>
            </a:fld>
            <a:endParaRPr lang="en-US"/>
          </a:p>
        </p:txBody>
      </p:sp>
    </p:spTree>
    <p:extLst>
      <p:ext uri="{BB962C8B-B14F-4D97-AF65-F5344CB8AC3E}">
        <p14:creationId xmlns:p14="http://schemas.microsoft.com/office/powerpoint/2010/main" val="184279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A034E0-14F9-41B2-BBA9-03A72764111E}"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EAC28-30D0-4D6D-9464-51C6CDA96987}" type="slidenum">
              <a:rPr lang="en-US" smtClean="0"/>
              <a:t>‹#›</a:t>
            </a:fld>
            <a:endParaRPr lang="en-US"/>
          </a:p>
        </p:txBody>
      </p:sp>
    </p:spTree>
    <p:extLst>
      <p:ext uri="{BB962C8B-B14F-4D97-AF65-F5344CB8AC3E}">
        <p14:creationId xmlns:p14="http://schemas.microsoft.com/office/powerpoint/2010/main" val="290316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A034E0-14F9-41B2-BBA9-03A72764111E}" type="datetimeFigureOut">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EAC28-30D0-4D6D-9464-51C6CDA96987}" type="slidenum">
              <a:rPr lang="en-US" smtClean="0"/>
              <a:t>‹#›</a:t>
            </a:fld>
            <a:endParaRPr lang="en-US"/>
          </a:p>
        </p:txBody>
      </p:sp>
    </p:spTree>
    <p:extLst>
      <p:ext uri="{BB962C8B-B14F-4D97-AF65-F5344CB8AC3E}">
        <p14:creationId xmlns:p14="http://schemas.microsoft.com/office/powerpoint/2010/main" val="193432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034E0-14F9-41B2-BBA9-03A72764111E}" type="datetimeFigureOut">
              <a:rPr lang="en-US" smtClean="0"/>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EAC28-30D0-4D6D-9464-51C6CDA96987}" type="slidenum">
              <a:rPr lang="en-US" smtClean="0"/>
              <a:t>‹#›</a:t>
            </a:fld>
            <a:endParaRPr lang="en-US"/>
          </a:p>
        </p:txBody>
      </p:sp>
    </p:spTree>
    <p:extLst>
      <p:ext uri="{BB962C8B-B14F-4D97-AF65-F5344CB8AC3E}">
        <p14:creationId xmlns:p14="http://schemas.microsoft.com/office/powerpoint/2010/main" val="362320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034E0-14F9-41B2-BBA9-03A72764111E}"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EAC28-30D0-4D6D-9464-51C6CDA96987}" type="slidenum">
              <a:rPr lang="en-US" smtClean="0"/>
              <a:t>‹#›</a:t>
            </a:fld>
            <a:endParaRPr lang="en-US"/>
          </a:p>
        </p:txBody>
      </p:sp>
    </p:spTree>
    <p:extLst>
      <p:ext uri="{BB962C8B-B14F-4D97-AF65-F5344CB8AC3E}">
        <p14:creationId xmlns:p14="http://schemas.microsoft.com/office/powerpoint/2010/main" val="266344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034E0-14F9-41B2-BBA9-03A72764111E}"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EAC28-30D0-4D6D-9464-51C6CDA96987}" type="slidenum">
              <a:rPr lang="en-US" smtClean="0"/>
              <a:t>‹#›</a:t>
            </a:fld>
            <a:endParaRPr lang="en-US"/>
          </a:p>
        </p:txBody>
      </p:sp>
    </p:spTree>
    <p:extLst>
      <p:ext uri="{BB962C8B-B14F-4D97-AF65-F5344CB8AC3E}">
        <p14:creationId xmlns:p14="http://schemas.microsoft.com/office/powerpoint/2010/main" val="229518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034E0-14F9-41B2-BBA9-03A72764111E}" type="datetimeFigureOut">
              <a:rPr lang="en-US" smtClean="0"/>
              <a:t>11/30/2017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1EAC28-30D0-4D6D-9464-51C6CDA96987}" type="slidenum">
              <a:rPr lang="en-US" smtClean="0"/>
              <a:t>‹#›</a:t>
            </a:fld>
            <a:endParaRPr lang="en-US"/>
          </a:p>
        </p:txBody>
      </p:sp>
    </p:spTree>
    <p:extLst>
      <p:ext uri="{BB962C8B-B14F-4D97-AF65-F5344CB8AC3E}">
        <p14:creationId xmlns:p14="http://schemas.microsoft.com/office/powerpoint/2010/main" val="1431316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150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9549" y="618186"/>
            <a:ext cx="10534919" cy="2308324"/>
          </a:xfrm>
          <a:prstGeom prst="rect">
            <a:avLst/>
          </a:prstGeom>
          <a:noFill/>
        </p:spPr>
        <p:txBody>
          <a:bodyPr wrap="square" rtlCol="0">
            <a:spAutoFit/>
          </a:bodyPr>
          <a:lstStyle/>
          <a:p>
            <a:r>
              <a:rPr lang="en-US" dirty="0" smtClean="0"/>
              <a:t>MSA and DDD are in perfect alignment</a:t>
            </a:r>
          </a:p>
          <a:p>
            <a:endParaRPr lang="en-US" dirty="0"/>
          </a:p>
          <a:p>
            <a:r>
              <a:rPr lang="en-US" dirty="0" smtClean="0"/>
              <a:t>MSA concept of autonomous teams owning services is completely aligned with DDD concept of each domain model being owned and developed by a single team</a:t>
            </a:r>
          </a:p>
          <a:p>
            <a:endParaRPr lang="en-US" dirty="0"/>
          </a:p>
          <a:p>
            <a:r>
              <a:rPr lang="en-US" dirty="0" smtClean="0"/>
              <a:t>Subdomain with own domain model eliminates god classes and thereby making decomposition easier</a:t>
            </a:r>
          </a:p>
          <a:p>
            <a:endParaRPr lang="en-US" dirty="0"/>
          </a:p>
          <a:p>
            <a:r>
              <a:rPr lang="en-US" dirty="0" smtClean="0"/>
              <a:t>	</a:t>
            </a:r>
            <a:endParaRPr lang="en-US" dirty="0"/>
          </a:p>
        </p:txBody>
      </p:sp>
    </p:spTree>
    <p:extLst>
      <p:ext uri="{BB962C8B-B14F-4D97-AF65-F5344CB8AC3E}">
        <p14:creationId xmlns:p14="http://schemas.microsoft.com/office/powerpoint/2010/main" val="353638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5307" y="364970"/>
            <a:ext cx="11065277" cy="5778690"/>
          </a:xfrm>
          <a:prstGeom prst="rect">
            <a:avLst/>
          </a:prstGeom>
        </p:spPr>
      </p:pic>
      <p:sp>
        <p:nvSpPr>
          <p:cNvPr id="3" name="TextBox 2"/>
          <p:cNvSpPr txBox="1"/>
          <p:nvPr/>
        </p:nvSpPr>
        <p:spPr>
          <a:xfrm>
            <a:off x="746975" y="180304"/>
            <a:ext cx="6426557" cy="369332"/>
          </a:xfrm>
          <a:prstGeom prst="rect">
            <a:avLst/>
          </a:prstGeom>
          <a:noFill/>
        </p:spPr>
        <p:txBody>
          <a:bodyPr wrap="square" rtlCol="0">
            <a:spAutoFit/>
          </a:bodyPr>
          <a:lstStyle/>
          <a:p>
            <a:r>
              <a:rPr lang="en-US" dirty="0" smtClean="0"/>
              <a:t>Traditional monolithic domain model</a:t>
            </a:r>
            <a:endParaRPr lang="en-US" dirty="0"/>
          </a:p>
        </p:txBody>
      </p:sp>
      <p:sp>
        <p:nvSpPr>
          <p:cNvPr id="4" name="Rectangle 3"/>
          <p:cNvSpPr/>
          <p:nvPr/>
        </p:nvSpPr>
        <p:spPr>
          <a:xfrm>
            <a:off x="4438919" y="4074918"/>
            <a:ext cx="6096000" cy="646331"/>
          </a:xfrm>
          <a:prstGeom prst="rect">
            <a:avLst/>
          </a:prstGeom>
        </p:spPr>
        <p:txBody>
          <a:bodyPr>
            <a:spAutoFit/>
          </a:bodyPr>
          <a:lstStyle/>
          <a:p>
            <a:r>
              <a:rPr lang="en-US" dirty="0">
                <a:latin typeface="TimesNewRomanPSMT"/>
              </a:rPr>
              <a:t>This class in its current form makes it extremely difficult to </a:t>
            </a:r>
            <a:r>
              <a:rPr lang="en-US" dirty="0" smtClean="0">
                <a:latin typeface="TimesNewRomanPSMT"/>
              </a:rPr>
              <a:t>split code </a:t>
            </a:r>
            <a:r>
              <a:rPr lang="en-US" dirty="0">
                <a:latin typeface="TimesNewRomanPSMT"/>
              </a:rPr>
              <a:t>into services.</a:t>
            </a:r>
            <a:endParaRPr lang="en-US" dirty="0"/>
          </a:p>
        </p:txBody>
      </p:sp>
      <p:sp>
        <p:nvSpPr>
          <p:cNvPr id="5" name="Rectangle 4"/>
          <p:cNvSpPr/>
          <p:nvPr/>
        </p:nvSpPr>
        <p:spPr>
          <a:xfrm>
            <a:off x="4438919" y="4915901"/>
            <a:ext cx="6096000" cy="646331"/>
          </a:xfrm>
          <a:prstGeom prst="rect">
            <a:avLst/>
          </a:prstGeom>
        </p:spPr>
        <p:txBody>
          <a:bodyPr>
            <a:spAutoFit/>
          </a:bodyPr>
          <a:lstStyle/>
          <a:p>
            <a:r>
              <a:rPr lang="en-US" dirty="0">
                <a:latin typeface="TimesNewRomanPSMT"/>
              </a:rPr>
              <a:t>One solution is to package the </a:t>
            </a:r>
            <a:r>
              <a:rPr lang="en-US" sz="1600" dirty="0">
                <a:latin typeface="Consolas" panose="020B0609020204030204" pitchFamily="49" charset="0"/>
              </a:rPr>
              <a:t>Order </a:t>
            </a:r>
            <a:r>
              <a:rPr lang="en-US" dirty="0">
                <a:latin typeface="TimesNewRomanPSMT"/>
              </a:rPr>
              <a:t>class into a library and create </a:t>
            </a:r>
            <a:r>
              <a:rPr lang="en-US" dirty="0" smtClean="0">
                <a:latin typeface="TimesNewRomanPSMT"/>
              </a:rPr>
              <a:t>a central </a:t>
            </a:r>
            <a:r>
              <a:rPr lang="en-US" sz="1600" dirty="0">
                <a:latin typeface="Consolas" panose="020B0609020204030204" pitchFamily="49" charset="0"/>
              </a:rPr>
              <a:t>Order </a:t>
            </a:r>
            <a:r>
              <a:rPr lang="en-US" dirty="0">
                <a:latin typeface="TimesNewRomanPSMT"/>
              </a:rPr>
              <a:t>database</a:t>
            </a:r>
            <a:r>
              <a:rPr lang="en-US" dirty="0" smtClean="0">
                <a:latin typeface="TimesNewRomanPSMT"/>
              </a:rPr>
              <a:t>. – tight coupling</a:t>
            </a:r>
            <a:endParaRPr lang="en-US" dirty="0"/>
          </a:p>
        </p:txBody>
      </p:sp>
      <p:sp>
        <p:nvSpPr>
          <p:cNvPr id="7" name="Rectangle 6"/>
          <p:cNvSpPr/>
          <p:nvPr/>
        </p:nvSpPr>
        <p:spPr>
          <a:xfrm>
            <a:off x="4438919" y="5756885"/>
            <a:ext cx="6096000" cy="646331"/>
          </a:xfrm>
          <a:prstGeom prst="rect">
            <a:avLst/>
          </a:prstGeom>
        </p:spPr>
        <p:txBody>
          <a:bodyPr>
            <a:spAutoFit/>
          </a:bodyPr>
          <a:lstStyle/>
          <a:p>
            <a:r>
              <a:rPr lang="en-US" dirty="0">
                <a:latin typeface="TimesNewRomanPSMT"/>
              </a:rPr>
              <a:t>For example, any change to the </a:t>
            </a:r>
            <a:r>
              <a:rPr lang="en-US" sz="1600" dirty="0">
                <a:latin typeface="Consolas" panose="020B0609020204030204" pitchFamily="49" charset="0"/>
              </a:rPr>
              <a:t>Order </a:t>
            </a:r>
            <a:r>
              <a:rPr lang="en-US" dirty="0">
                <a:latin typeface="TimesNewRomanPSMT"/>
              </a:rPr>
              <a:t>schema requires the teams to update their </a:t>
            </a:r>
            <a:r>
              <a:rPr lang="en-US" dirty="0" smtClean="0">
                <a:latin typeface="TimesNewRomanPSMT"/>
              </a:rPr>
              <a:t>code in </a:t>
            </a:r>
            <a:r>
              <a:rPr lang="en-US" dirty="0">
                <a:latin typeface="TimesNewRomanPSMT"/>
              </a:rPr>
              <a:t>lock step.</a:t>
            </a:r>
            <a:endParaRPr lang="en-US" dirty="0"/>
          </a:p>
        </p:txBody>
      </p:sp>
    </p:spTree>
    <p:extLst>
      <p:ext uri="{BB962C8B-B14F-4D97-AF65-F5344CB8AC3E}">
        <p14:creationId xmlns:p14="http://schemas.microsoft.com/office/powerpoint/2010/main" val="260451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7227" y="826274"/>
            <a:ext cx="8324045" cy="1477328"/>
          </a:xfrm>
          <a:prstGeom prst="rect">
            <a:avLst/>
          </a:prstGeom>
        </p:spPr>
        <p:txBody>
          <a:bodyPr wrap="square">
            <a:spAutoFit/>
          </a:bodyPr>
          <a:lstStyle/>
          <a:p>
            <a:r>
              <a:rPr lang="en-US" dirty="0">
                <a:latin typeface="TimesNewRomanPSMT"/>
              </a:rPr>
              <a:t>Another solution is to encapsulate the </a:t>
            </a:r>
            <a:r>
              <a:rPr lang="en-US" sz="1600" dirty="0">
                <a:latin typeface="Consolas" panose="020B0609020204030204" pitchFamily="49" charset="0"/>
              </a:rPr>
              <a:t>Order </a:t>
            </a:r>
            <a:r>
              <a:rPr lang="en-US" dirty="0">
                <a:latin typeface="TimesNewRomanPSMT"/>
              </a:rPr>
              <a:t>database in </a:t>
            </a:r>
            <a:r>
              <a:rPr lang="en-US" dirty="0">
                <a:latin typeface="TimesNewRomanPSMT"/>
              </a:rPr>
              <a:t>an </a:t>
            </a:r>
            <a:r>
              <a:rPr lang="en-US" sz="1600" dirty="0">
                <a:latin typeface="Consolas" panose="020B0609020204030204" pitchFamily="49" charset="0"/>
              </a:rPr>
              <a:t>Order Service</a:t>
            </a:r>
            <a:r>
              <a:rPr lang="en-US" dirty="0">
                <a:latin typeface="TimesNewRomanPSMT"/>
              </a:rPr>
              <a:t>, which </a:t>
            </a:r>
            <a:r>
              <a:rPr lang="en-US" dirty="0">
                <a:latin typeface="TimesNewRomanPSMT"/>
              </a:rPr>
              <a:t>is </a:t>
            </a:r>
            <a:r>
              <a:rPr lang="en-US" dirty="0">
                <a:latin typeface="TimesNewRomanPSMT"/>
              </a:rPr>
              <a:t>invoked by the other services to retrieve and update orders. </a:t>
            </a:r>
            <a:r>
              <a:rPr lang="en-US" dirty="0">
                <a:latin typeface="TimesNewRomanPSMT"/>
              </a:rPr>
              <a:t>The problem this design </a:t>
            </a:r>
            <a:r>
              <a:rPr lang="en-US" dirty="0" smtClean="0">
                <a:latin typeface="TimesNewRomanPSMT"/>
              </a:rPr>
              <a:t>is that </a:t>
            </a:r>
            <a:r>
              <a:rPr lang="en-US" dirty="0">
                <a:latin typeface="TimesNewRomanPSMT"/>
              </a:rPr>
              <a:t>the Order Service would be a data service with an </a:t>
            </a:r>
            <a:r>
              <a:rPr lang="en-US" dirty="0" err="1">
                <a:latin typeface="TimesNewRomanPSMT"/>
              </a:rPr>
              <a:t>anaemic</a:t>
            </a:r>
            <a:r>
              <a:rPr lang="en-US" dirty="0">
                <a:latin typeface="TimesNewRomanPSMT"/>
              </a:rPr>
              <a:t> domain </a:t>
            </a:r>
            <a:r>
              <a:rPr lang="en-US" dirty="0" smtClean="0">
                <a:latin typeface="TimesNewRomanPSMT"/>
              </a:rPr>
              <a:t>model containing </a:t>
            </a:r>
            <a:r>
              <a:rPr lang="en-US" dirty="0">
                <a:latin typeface="TimesNewRomanPSMT"/>
              </a:rPr>
              <a:t>little or no business logic. Neither of these options is appealing </a:t>
            </a:r>
            <a:r>
              <a:rPr lang="en-US" dirty="0" smtClean="0">
                <a:latin typeface="TimesNewRomanPSMT"/>
              </a:rPr>
              <a:t>but fortunately</a:t>
            </a:r>
            <a:r>
              <a:rPr lang="en-US" dirty="0">
                <a:latin typeface="TimesNewRomanPSMT"/>
              </a:rPr>
              <a:t>, DDD provides a solution</a:t>
            </a:r>
          </a:p>
        </p:txBody>
      </p:sp>
      <p:sp>
        <p:nvSpPr>
          <p:cNvPr id="4" name="Rectangle 3"/>
          <p:cNvSpPr/>
          <p:nvPr/>
        </p:nvSpPr>
        <p:spPr>
          <a:xfrm>
            <a:off x="3657600" y="3018645"/>
            <a:ext cx="7870436" cy="1200329"/>
          </a:xfrm>
          <a:prstGeom prst="rect">
            <a:avLst/>
          </a:prstGeom>
        </p:spPr>
        <p:txBody>
          <a:bodyPr wrap="square">
            <a:spAutoFit/>
          </a:bodyPr>
          <a:lstStyle/>
          <a:p>
            <a:r>
              <a:rPr lang="en-US" dirty="0">
                <a:latin typeface="TimesNewRomanPSMT"/>
              </a:rPr>
              <a:t>DDD eliminates these god classes by treating each part of an application as </a:t>
            </a:r>
            <a:r>
              <a:rPr lang="en-US" dirty="0" smtClean="0">
                <a:latin typeface="TimesNewRomanPSMT"/>
              </a:rPr>
              <a:t>separate subdomain </a:t>
            </a:r>
            <a:r>
              <a:rPr lang="en-US" dirty="0">
                <a:latin typeface="TimesNewRomanPSMT"/>
              </a:rPr>
              <a:t>with its own domain model. This means that service in the </a:t>
            </a:r>
            <a:r>
              <a:rPr lang="en-US" dirty="0" smtClean="0">
                <a:latin typeface="TimesNewRomanPSMT"/>
              </a:rPr>
              <a:t>FTGO application </a:t>
            </a:r>
            <a:r>
              <a:rPr lang="en-US" dirty="0">
                <a:latin typeface="TimesNewRomanPSMT"/>
              </a:rPr>
              <a:t>that has anything to do with orders, has a domain model with its </a:t>
            </a:r>
            <a:r>
              <a:rPr lang="en-US" dirty="0" smtClean="0">
                <a:latin typeface="TimesNewRomanPSMT"/>
              </a:rPr>
              <a:t>own version </a:t>
            </a:r>
            <a:r>
              <a:rPr lang="en-US" dirty="0">
                <a:latin typeface="TimesNewRomanPSMT"/>
              </a:rPr>
              <a:t>of the Order class.</a:t>
            </a:r>
            <a:endParaRPr lang="en-US" dirty="0"/>
          </a:p>
        </p:txBody>
      </p:sp>
      <p:pic>
        <p:nvPicPr>
          <p:cNvPr id="5" name="Picture 4"/>
          <p:cNvPicPr>
            <a:picLocks noChangeAspect="1"/>
          </p:cNvPicPr>
          <p:nvPr/>
        </p:nvPicPr>
        <p:blipFill>
          <a:blip r:embed="rId2"/>
          <a:stretch>
            <a:fillRect/>
          </a:stretch>
        </p:blipFill>
        <p:spPr>
          <a:xfrm>
            <a:off x="5125833" y="4386212"/>
            <a:ext cx="6402203" cy="1930875"/>
          </a:xfrm>
          <a:prstGeom prst="rect">
            <a:avLst/>
          </a:prstGeom>
        </p:spPr>
      </p:pic>
    </p:spTree>
    <p:extLst>
      <p:ext uri="{BB962C8B-B14F-4D97-AF65-F5344CB8AC3E}">
        <p14:creationId xmlns:p14="http://schemas.microsoft.com/office/powerpoint/2010/main" val="199498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5288" y="1363585"/>
            <a:ext cx="4623813" cy="1168688"/>
          </a:xfrm>
          <a:prstGeom prst="rect">
            <a:avLst/>
          </a:prstGeom>
        </p:spPr>
      </p:pic>
      <p:sp>
        <p:nvSpPr>
          <p:cNvPr id="3" name="TextBox 2"/>
          <p:cNvSpPr txBox="1"/>
          <p:nvPr/>
        </p:nvSpPr>
        <p:spPr>
          <a:xfrm>
            <a:off x="991673" y="708338"/>
            <a:ext cx="4623516" cy="369332"/>
          </a:xfrm>
          <a:prstGeom prst="rect">
            <a:avLst/>
          </a:prstGeom>
          <a:noFill/>
        </p:spPr>
        <p:txBody>
          <a:bodyPr wrap="square" rtlCol="0">
            <a:spAutoFit/>
          </a:bodyPr>
          <a:lstStyle/>
          <a:p>
            <a:r>
              <a:rPr lang="en-US" dirty="0" smtClean="0"/>
              <a:t>Restaurant order</a:t>
            </a:r>
          </a:p>
        </p:txBody>
      </p:sp>
      <p:sp>
        <p:nvSpPr>
          <p:cNvPr id="4" name="Rectangle 3"/>
          <p:cNvSpPr/>
          <p:nvPr/>
        </p:nvSpPr>
        <p:spPr>
          <a:xfrm>
            <a:off x="5894231" y="1363585"/>
            <a:ext cx="6297769" cy="369332"/>
          </a:xfrm>
          <a:prstGeom prst="rect">
            <a:avLst/>
          </a:prstGeom>
        </p:spPr>
        <p:txBody>
          <a:bodyPr wrap="square">
            <a:spAutoFit/>
          </a:bodyPr>
          <a:lstStyle/>
          <a:p>
            <a:r>
              <a:rPr lang="en-US" dirty="0">
                <a:latin typeface="TimesNewRomanPSMT"/>
              </a:rPr>
              <a:t>It is unconcerned with the consumer, payment, delivery etc.</a:t>
            </a:r>
            <a:endParaRPr lang="en-US" dirty="0"/>
          </a:p>
        </p:txBody>
      </p:sp>
      <p:sp>
        <p:nvSpPr>
          <p:cNvPr id="7" name="TextBox 6"/>
          <p:cNvSpPr txBox="1"/>
          <p:nvPr/>
        </p:nvSpPr>
        <p:spPr>
          <a:xfrm>
            <a:off x="1105288" y="2818188"/>
            <a:ext cx="4623516" cy="369332"/>
          </a:xfrm>
          <a:prstGeom prst="rect">
            <a:avLst/>
          </a:prstGeom>
          <a:noFill/>
        </p:spPr>
        <p:txBody>
          <a:bodyPr wrap="square" rtlCol="0">
            <a:spAutoFit/>
          </a:bodyPr>
          <a:lstStyle/>
          <a:p>
            <a:r>
              <a:rPr lang="en-US" dirty="0" smtClean="0"/>
              <a:t>Order subdomain model</a:t>
            </a:r>
          </a:p>
        </p:txBody>
      </p:sp>
    </p:spTree>
    <p:extLst>
      <p:ext uri="{BB962C8B-B14F-4D97-AF65-F5344CB8AC3E}">
        <p14:creationId xmlns:p14="http://schemas.microsoft.com/office/powerpoint/2010/main" val="364801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7883" y="197545"/>
            <a:ext cx="10766738" cy="5622782"/>
          </a:xfrm>
          <a:prstGeom prst="rect">
            <a:avLst/>
          </a:prstGeom>
        </p:spPr>
      </p:pic>
      <p:pic>
        <p:nvPicPr>
          <p:cNvPr id="3" name="Picture 2"/>
          <p:cNvPicPr>
            <a:picLocks noChangeAspect="1"/>
          </p:cNvPicPr>
          <p:nvPr/>
        </p:nvPicPr>
        <p:blipFill>
          <a:blip r:embed="rId3"/>
          <a:stretch>
            <a:fillRect/>
          </a:stretch>
        </p:blipFill>
        <p:spPr>
          <a:xfrm>
            <a:off x="2589968" y="3108635"/>
            <a:ext cx="9602032" cy="3749365"/>
          </a:xfrm>
          <a:prstGeom prst="rect">
            <a:avLst/>
          </a:prstGeom>
        </p:spPr>
      </p:pic>
    </p:spTree>
    <p:extLst>
      <p:ext uri="{BB962C8B-B14F-4D97-AF65-F5344CB8AC3E}">
        <p14:creationId xmlns:p14="http://schemas.microsoft.com/office/powerpoint/2010/main" val="1540636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259" y="610090"/>
            <a:ext cx="6096000" cy="3139321"/>
          </a:xfrm>
          <a:prstGeom prst="rect">
            <a:avLst/>
          </a:prstGeom>
        </p:spPr>
        <p:txBody>
          <a:bodyPr>
            <a:spAutoFit/>
          </a:bodyPr>
          <a:lstStyle/>
          <a:p>
            <a:r>
              <a:rPr lang="en-US" dirty="0">
                <a:latin typeface="TimesNewRomanPSMT"/>
              </a:rPr>
              <a:t>For example, once the </a:t>
            </a:r>
            <a:r>
              <a:rPr lang="en-US" sz="1600" dirty="0">
                <a:latin typeface="Consolas" panose="020B0609020204030204" pitchFamily="49" charset="0"/>
              </a:rPr>
              <a:t>Order Service </a:t>
            </a:r>
            <a:r>
              <a:rPr lang="en-US" dirty="0">
                <a:latin typeface="TimesNewRomanPSMT"/>
              </a:rPr>
              <a:t>has</a:t>
            </a:r>
          </a:p>
          <a:p>
            <a:r>
              <a:rPr lang="en-US" dirty="0">
                <a:latin typeface="TimesNewRomanPSMT"/>
              </a:rPr>
              <a:t>authorized the consumer’s create card it must trigger the creation in the </a:t>
            </a:r>
            <a:r>
              <a:rPr lang="en-US" sz="1600" dirty="0">
                <a:latin typeface="Consolas" panose="020B0609020204030204" pitchFamily="49" charset="0"/>
              </a:rPr>
              <a:t>Restaurant</a:t>
            </a:r>
          </a:p>
          <a:p>
            <a:r>
              <a:rPr lang="en-US" sz="1600" dirty="0">
                <a:latin typeface="Consolas" panose="020B0609020204030204" pitchFamily="49" charset="0"/>
              </a:rPr>
              <a:t>Order Service</a:t>
            </a:r>
            <a:r>
              <a:rPr lang="en-US" dirty="0">
                <a:latin typeface="TimesNewRomanPSMT"/>
              </a:rPr>
              <a:t>. Similarly, if the restaurant rejects the order via the </a:t>
            </a:r>
            <a:r>
              <a:rPr lang="en-US" sz="1600" dirty="0">
                <a:latin typeface="Consolas" panose="020B0609020204030204" pitchFamily="49" charset="0"/>
              </a:rPr>
              <a:t>Restaurant Order</a:t>
            </a:r>
          </a:p>
          <a:p>
            <a:r>
              <a:rPr lang="en-US" sz="1600" dirty="0">
                <a:latin typeface="Consolas" panose="020B0609020204030204" pitchFamily="49" charset="0"/>
              </a:rPr>
              <a:t>Service </a:t>
            </a:r>
            <a:r>
              <a:rPr lang="en-US" dirty="0">
                <a:latin typeface="TimesNewRomanPSMT"/>
              </a:rPr>
              <a:t>it must be cancelled in the </a:t>
            </a:r>
            <a:r>
              <a:rPr lang="en-US" sz="1600" dirty="0">
                <a:latin typeface="Consolas" panose="020B0609020204030204" pitchFamily="49" charset="0"/>
              </a:rPr>
              <a:t>Order Management </a:t>
            </a:r>
            <a:r>
              <a:rPr lang="en-US" dirty="0">
                <a:latin typeface="TimesNewRomanPSMT"/>
              </a:rPr>
              <a:t>service and the customer’s</a:t>
            </a:r>
          </a:p>
          <a:p>
            <a:r>
              <a:rPr lang="en-US" dirty="0">
                <a:latin typeface="TimesNewRomanPSMT"/>
              </a:rPr>
              <a:t>credited in the billing service. In chapter 4, you will learn how to maintain consistency</a:t>
            </a:r>
          </a:p>
          <a:p>
            <a:r>
              <a:rPr lang="en-US" dirty="0">
                <a:latin typeface="TimesNewRomanPSMT"/>
              </a:rPr>
              <a:t>between services using event-driven mechanism called sagas.</a:t>
            </a:r>
            <a:endParaRPr lang="en-US" dirty="0"/>
          </a:p>
        </p:txBody>
      </p:sp>
    </p:spTree>
    <p:extLst>
      <p:ext uri="{BB962C8B-B14F-4D97-AF65-F5344CB8AC3E}">
        <p14:creationId xmlns:p14="http://schemas.microsoft.com/office/powerpoint/2010/main" val="876113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9785" y="552650"/>
            <a:ext cx="2813591" cy="369332"/>
          </a:xfrm>
          <a:prstGeom prst="rect">
            <a:avLst/>
          </a:prstGeom>
        </p:spPr>
        <p:txBody>
          <a:bodyPr wrap="none">
            <a:spAutoFit/>
          </a:bodyPr>
          <a:lstStyle/>
          <a:p>
            <a:r>
              <a:rPr lang="en-US" i="1" dirty="0">
                <a:solidFill>
                  <a:srgbClr val="000055"/>
                </a:solidFill>
                <a:latin typeface="FranklinGothic-DemiItalic"/>
              </a:rPr>
              <a:t>Decomposition guidelines</a:t>
            </a:r>
            <a:endParaRPr lang="en-US" dirty="0"/>
          </a:p>
        </p:txBody>
      </p:sp>
      <p:sp>
        <p:nvSpPr>
          <p:cNvPr id="3" name="Rectangle 2"/>
          <p:cNvSpPr/>
          <p:nvPr/>
        </p:nvSpPr>
        <p:spPr>
          <a:xfrm>
            <a:off x="1257944" y="1338261"/>
            <a:ext cx="3954929" cy="369332"/>
          </a:xfrm>
          <a:prstGeom prst="rect">
            <a:avLst/>
          </a:prstGeom>
        </p:spPr>
        <p:txBody>
          <a:bodyPr wrap="none">
            <a:spAutoFit/>
          </a:bodyPr>
          <a:lstStyle/>
          <a:p>
            <a:r>
              <a:rPr lang="en-US" dirty="0">
                <a:latin typeface="TimesNewRomanPSMT"/>
              </a:rPr>
              <a:t>Single Responsibility </a:t>
            </a:r>
            <a:r>
              <a:rPr lang="en-US" dirty="0" smtClean="0">
                <a:latin typeface="TimesNewRomanPSMT"/>
              </a:rPr>
              <a:t>Principle (SRP)</a:t>
            </a:r>
            <a:endParaRPr lang="en-US" dirty="0"/>
          </a:p>
        </p:txBody>
      </p:sp>
      <p:sp>
        <p:nvSpPr>
          <p:cNvPr id="5" name="Rectangle 4"/>
          <p:cNvSpPr/>
          <p:nvPr/>
        </p:nvSpPr>
        <p:spPr>
          <a:xfrm>
            <a:off x="5212873" y="1754540"/>
            <a:ext cx="6096000" cy="646331"/>
          </a:xfrm>
          <a:prstGeom prst="rect">
            <a:avLst/>
          </a:prstGeom>
        </p:spPr>
        <p:txBody>
          <a:bodyPr>
            <a:spAutoFit/>
          </a:bodyPr>
          <a:lstStyle/>
          <a:p>
            <a:r>
              <a:rPr lang="en-US" i="1" dirty="0">
                <a:latin typeface="TimesNewRomanPS-ItalicMT"/>
              </a:rPr>
              <a:t>A class should have only one reason to change.</a:t>
            </a:r>
          </a:p>
          <a:p>
            <a:r>
              <a:rPr lang="en-US" i="1" dirty="0">
                <a:latin typeface="TimesNewRomanPS-ItalicMT"/>
              </a:rPr>
              <a:t>-- Robert C. Martin</a:t>
            </a:r>
            <a:endParaRPr lang="en-US" dirty="0"/>
          </a:p>
        </p:txBody>
      </p:sp>
      <p:sp>
        <p:nvSpPr>
          <p:cNvPr id="6" name="Rectangle 5"/>
          <p:cNvSpPr/>
          <p:nvPr/>
        </p:nvSpPr>
        <p:spPr>
          <a:xfrm>
            <a:off x="5212873" y="2553552"/>
            <a:ext cx="6096000" cy="1477328"/>
          </a:xfrm>
          <a:prstGeom prst="rect">
            <a:avLst/>
          </a:prstGeom>
        </p:spPr>
        <p:txBody>
          <a:bodyPr>
            <a:spAutoFit/>
          </a:bodyPr>
          <a:lstStyle/>
          <a:p>
            <a:r>
              <a:rPr lang="en-US" dirty="0">
                <a:latin typeface="TimesNewRomanPSMT"/>
              </a:rPr>
              <a:t>class has multiple responsibilities that change independently then the class will not be</a:t>
            </a:r>
          </a:p>
          <a:p>
            <a:r>
              <a:rPr lang="en-US" dirty="0">
                <a:latin typeface="TimesNewRomanPSMT"/>
              </a:rPr>
              <a:t>stable. By following the SRP, you define classes that each have a single responsibility</a:t>
            </a:r>
          </a:p>
          <a:p>
            <a:r>
              <a:rPr lang="en-US" dirty="0">
                <a:latin typeface="TimesNewRomanPSMT"/>
              </a:rPr>
              <a:t>and hence a single reason for change.</a:t>
            </a:r>
            <a:endParaRPr lang="en-US" dirty="0"/>
          </a:p>
        </p:txBody>
      </p:sp>
      <p:sp>
        <p:nvSpPr>
          <p:cNvPr id="7" name="Rectangle 6"/>
          <p:cNvSpPr/>
          <p:nvPr/>
        </p:nvSpPr>
        <p:spPr>
          <a:xfrm>
            <a:off x="5212873" y="4183561"/>
            <a:ext cx="6096000" cy="923330"/>
          </a:xfrm>
          <a:prstGeom prst="rect">
            <a:avLst/>
          </a:prstGeom>
        </p:spPr>
        <p:txBody>
          <a:bodyPr>
            <a:spAutoFit/>
          </a:bodyPr>
          <a:lstStyle/>
          <a:p>
            <a:r>
              <a:rPr lang="en-US" dirty="0">
                <a:latin typeface="TimesNewRomanPSMT"/>
              </a:rPr>
              <a:t>We can apply SRP when defining a </a:t>
            </a:r>
            <a:r>
              <a:rPr lang="en-US" dirty="0" err="1">
                <a:latin typeface="TimesNewRomanPSMT"/>
              </a:rPr>
              <a:t>microservice</a:t>
            </a:r>
            <a:r>
              <a:rPr lang="en-US" dirty="0">
                <a:latin typeface="TimesNewRomanPSMT"/>
              </a:rPr>
              <a:t> architecture and create small,</a:t>
            </a:r>
          </a:p>
          <a:p>
            <a:r>
              <a:rPr lang="en-US" dirty="0">
                <a:latin typeface="TimesNewRomanPSMT"/>
              </a:rPr>
              <a:t>cohesive services that each have single responsibility.</a:t>
            </a:r>
            <a:endParaRPr lang="en-US" dirty="0"/>
          </a:p>
        </p:txBody>
      </p:sp>
      <p:sp>
        <p:nvSpPr>
          <p:cNvPr id="8" name="Rectangle 7"/>
          <p:cNvSpPr/>
          <p:nvPr/>
        </p:nvSpPr>
        <p:spPr>
          <a:xfrm>
            <a:off x="1257944" y="5432915"/>
            <a:ext cx="6096000" cy="923330"/>
          </a:xfrm>
          <a:prstGeom prst="rect">
            <a:avLst/>
          </a:prstGeom>
        </p:spPr>
        <p:txBody>
          <a:bodyPr>
            <a:spAutoFit/>
          </a:bodyPr>
          <a:lstStyle/>
          <a:p>
            <a:r>
              <a:rPr lang="en-US" dirty="0">
                <a:latin typeface="TimesNewRomanPSMT"/>
              </a:rPr>
              <a:t>Each aspect of getting food to a consumer - order taking, order preparation,</a:t>
            </a:r>
          </a:p>
          <a:p>
            <a:r>
              <a:rPr lang="en-US" dirty="0">
                <a:latin typeface="TimesNewRomanPSMT"/>
              </a:rPr>
              <a:t>and delivery - is the responsibility of a separate service.</a:t>
            </a:r>
            <a:endParaRPr lang="en-US" dirty="0"/>
          </a:p>
        </p:txBody>
      </p:sp>
    </p:spTree>
    <p:extLst>
      <p:ext uri="{BB962C8B-B14F-4D97-AF65-F5344CB8AC3E}">
        <p14:creationId xmlns:p14="http://schemas.microsoft.com/office/powerpoint/2010/main" val="147649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9910" y="660667"/>
            <a:ext cx="6096000" cy="369332"/>
          </a:xfrm>
          <a:prstGeom prst="rect">
            <a:avLst/>
          </a:prstGeom>
        </p:spPr>
        <p:txBody>
          <a:bodyPr>
            <a:spAutoFit/>
          </a:bodyPr>
          <a:lstStyle/>
          <a:p>
            <a:r>
              <a:rPr lang="en-US" dirty="0" smtClean="0">
                <a:latin typeface="TimesNewRomanPSMT"/>
              </a:rPr>
              <a:t>Common Closure </a:t>
            </a:r>
            <a:r>
              <a:rPr lang="en-US" dirty="0">
                <a:latin typeface="TimesNewRomanPSMT"/>
              </a:rPr>
              <a:t>Principle (CCP)</a:t>
            </a:r>
            <a:endParaRPr lang="en-US" dirty="0"/>
          </a:p>
        </p:txBody>
      </p:sp>
      <p:sp>
        <p:nvSpPr>
          <p:cNvPr id="4" name="Rectangle 3"/>
          <p:cNvSpPr/>
          <p:nvPr/>
        </p:nvSpPr>
        <p:spPr>
          <a:xfrm>
            <a:off x="5005589" y="1029999"/>
            <a:ext cx="6096000" cy="1477328"/>
          </a:xfrm>
          <a:prstGeom prst="rect">
            <a:avLst/>
          </a:prstGeom>
        </p:spPr>
        <p:txBody>
          <a:bodyPr>
            <a:spAutoFit/>
          </a:bodyPr>
          <a:lstStyle/>
          <a:p>
            <a:r>
              <a:rPr lang="en-US" i="1" dirty="0">
                <a:latin typeface="TimesNewRomanPS-ItalicMT"/>
              </a:rPr>
              <a:t>The classes in a package should be closed together against the same kinds of changes.</a:t>
            </a:r>
          </a:p>
          <a:p>
            <a:r>
              <a:rPr lang="en-US" i="1" dirty="0">
                <a:latin typeface="TimesNewRomanPS-ItalicMT"/>
              </a:rPr>
              <a:t>a change that affects a package affects all the classes in that package.</a:t>
            </a:r>
          </a:p>
          <a:p>
            <a:r>
              <a:rPr lang="en-US" i="1" dirty="0">
                <a:latin typeface="TimesNewRomanPS-ItalicMT"/>
              </a:rPr>
              <a:t>-- Robert C. Martin</a:t>
            </a:r>
            <a:endParaRPr lang="en-US" dirty="0"/>
          </a:p>
        </p:txBody>
      </p:sp>
      <p:sp>
        <p:nvSpPr>
          <p:cNvPr id="5" name="Rectangle 4"/>
          <p:cNvSpPr/>
          <p:nvPr/>
        </p:nvSpPr>
        <p:spPr>
          <a:xfrm>
            <a:off x="5005589" y="2876659"/>
            <a:ext cx="6096000" cy="646331"/>
          </a:xfrm>
          <a:prstGeom prst="rect">
            <a:avLst/>
          </a:prstGeom>
        </p:spPr>
        <p:txBody>
          <a:bodyPr>
            <a:spAutoFit/>
          </a:bodyPr>
          <a:lstStyle/>
          <a:p>
            <a:r>
              <a:rPr lang="en-US" dirty="0">
                <a:latin typeface="TimesNewRomanPSMT"/>
              </a:rPr>
              <a:t>Adhering to the CCP significantly improves the</a:t>
            </a:r>
          </a:p>
          <a:p>
            <a:r>
              <a:rPr lang="en-US" dirty="0">
                <a:latin typeface="TimesNewRomanPSMT"/>
              </a:rPr>
              <a:t>maintainability of an application.</a:t>
            </a:r>
            <a:endParaRPr lang="en-US" dirty="0"/>
          </a:p>
        </p:txBody>
      </p:sp>
      <p:sp>
        <p:nvSpPr>
          <p:cNvPr id="6" name="Rectangle 5"/>
          <p:cNvSpPr/>
          <p:nvPr/>
        </p:nvSpPr>
        <p:spPr>
          <a:xfrm>
            <a:off x="5005589" y="3892322"/>
            <a:ext cx="6096000" cy="646331"/>
          </a:xfrm>
          <a:prstGeom prst="rect">
            <a:avLst/>
          </a:prstGeom>
        </p:spPr>
        <p:txBody>
          <a:bodyPr>
            <a:spAutoFit/>
          </a:bodyPr>
          <a:lstStyle/>
          <a:p>
            <a:r>
              <a:rPr lang="en-US" dirty="0">
                <a:latin typeface="TimesNewRomanPSMT"/>
              </a:rPr>
              <a:t>Ideally, a change will only affect a single team and a single service</a:t>
            </a:r>
            <a:endParaRPr lang="en-US" dirty="0"/>
          </a:p>
        </p:txBody>
      </p:sp>
    </p:spTree>
    <p:extLst>
      <p:ext uri="{BB962C8B-B14F-4D97-AF65-F5344CB8AC3E}">
        <p14:creationId xmlns:p14="http://schemas.microsoft.com/office/powerpoint/2010/main" val="579767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107" y="845489"/>
            <a:ext cx="6096000" cy="1200329"/>
          </a:xfrm>
          <a:prstGeom prst="rect">
            <a:avLst/>
          </a:prstGeom>
        </p:spPr>
        <p:txBody>
          <a:bodyPr>
            <a:spAutoFit/>
          </a:bodyPr>
          <a:lstStyle/>
          <a:p>
            <a:r>
              <a:rPr lang="en-US" dirty="0">
                <a:latin typeface="TimesNewRomanPSMT"/>
              </a:rPr>
              <a:t>Decomposition by business capability and by subdomain along with SRP and CCP are</a:t>
            </a:r>
          </a:p>
          <a:p>
            <a:r>
              <a:rPr lang="en-US" dirty="0">
                <a:latin typeface="TimesNewRomanPSMT"/>
              </a:rPr>
              <a:t>good techniques for decomposing an application into services.</a:t>
            </a:r>
            <a:endParaRPr lang="en-US" dirty="0"/>
          </a:p>
        </p:txBody>
      </p:sp>
      <p:sp>
        <p:nvSpPr>
          <p:cNvPr id="3" name="Rectangle 2"/>
          <p:cNvSpPr/>
          <p:nvPr/>
        </p:nvSpPr>
        <p:spPr>
          <a:xfrm>
            <a:off x="2069205" y="2687168"/>
            <a:ext cx="6096000" cy="1200329"/>
          </a:xfrm>
          <a:prstGeom prst="rect">
            <a:avLst/>
          </a:prstGeom>
        </p:spPr>
        <p:txBody>
          <a:bodyPr>
            <a:spAutoFit/>
          </a:bodyPr>
          <a:lstStyle/>
          <a:p>
            <a:r>
              <a:rPr lang="en-US" dirty="0">
                <a:latin typeface="TimesNewRomanPSMT"/>
              </a:rPr>
              <a:t>In order to apply them</a:t>
            </a:r>
          </a:p>
          <a:p>
            <a:r>
              <a:rPr lang="en-US" dirty="0">
                <a:latin typeface="TimesNewRomanPSMT"/>
              </a:rPr>
              <a:t>and successfully develop a </a:t>
            </a:r>
            <a:r>
              <a:rPr lang="en-US" dirty="0" err="1">
                <a:latin typeface="TimesNewRomanPSMT"/>
              </a:rPr>
              <a:t>microservice</a:t>
            </a:r>
            <a:r>
              <a:rPr lang="en-US" dirty="0">
                <a:latin typeface="TimesNewRomanPSMT"/>
              </a:rPr>
              <a:t> architecture, you must solve some transaction</a:t>
            </a:r>
          </a:p>
          <a:p>
            <a:r>
              <a:rPr lang="en-US" dirty="0">
                <a:latin typeface="TimesNewRomanPSMT"/>
              </a:rPr>
              <a:t>management and inter-process communication issues.</a:t>
            </a:r>
            <a:endParaRPr lang="en-US" dirty="0"/>
          </a:p>
        </p:txBody>
      </p:sp>
    </p:spTree>
    <p:extLst>
      <p:ext uri="{BB962C8B-B14F-4D97-AF65-F5344CB8AC3E}">
        <p14:creationId xmlns:p14="http://schemas.microsoft.com/office/powerpoint/2010/main" val="3788308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561" y="785611"/>
            <a:ext cx="8255357" cy="4185761"/>
          </a:xfrm>
          <a:prstGeom prst="rect">
            <a:avLst/>
          </a:prstGeom>
        </p:spPr>
        <p:txBody>
          <a:bodyPr wrap="square">
            <a:spAutoFit/>
          </a:bodyPr>
          <a:lstStyle/>
          <a:p>
            <a:r>
              <a:rPr lang="en-US" sz="3200" i="1" dirty="0">
                <a:solidFill>
                  <a:srgbClr val="000055"/>
                </a:solidFill>
                <a:latin typeface="FranklinGothic-DemiItalic"/>
              </a:rPr>
              <a:t>Summary</a:t>
            </a:r>
          </a:p>
          <a:p>
            <a:r>
              <a:rPr lang="en-US" dirty="0">
                <a:solidFill>
                  <a:srgbClr val="000000"/>
                </a:solidFill>
                <a:latin typeface="SymbolMT"/>
              </a:rPr>
              <a:t>• </a:t>
            </a:r>
            <a:r>
              <a:rPr lang="en-US" dirty="0">
                <a:solidFill>
                  <a:srgbClr val="000000"/>
                </a:solidFill>
                <a:latin typeface="TimesNewRomanPSMT"/>
              </a:rPr>
              <a:t>Architecture determines your application’s </a:t>
            </a:r>
            <a:r>
              <a:rPr lang="en-US" i="1" dirty="0">
                <a:solidFill>
                  <a:srgbClr val="000000"/>
                </a:solidFill>
                <a:latin typeface="TimesNewRomanPS-ItalicMT"/>
              </a:rPr>
              <a:t>-</a:t>
            </a:r>
            <a:r>
              <a:rPr lang="en-US" i="1" dirty="0" err="1">
                <a:solidFill>
                  <a:srgbClr val="000000"/>
                </a:solidFill>
                <a:latin typeface="TimesNewRomanPS-ItalicMT"/>
              </a:rPr>
              <a:t>ilities</a:t>
            </a:r>
            <a:r>
              <a:rPr lang="en-US" i="1" dirty="0">
                <a:solidFill>
                  <a:srgbClr val="000000"/>
                </a:solidFill>
                <a:latin typeface="TimesNewRomanPS-ItalicMT"/>
              </a:rPr>
              <a:t> </a:t>
            </a:r>
            <a:r>
              <a:rPr lang="en-US" dirty="0">
                <a:solidFill>
                  <a:srgbClr val="000000"/>
                </a:solidFill>
                <a:latin typeface="TimesNewRomanPSMT"/>
              </a:rPr>
              <a:t>including maintainability,</a:t>
            </a:r>
          </a:p>
          <a:p>
            <a:r>
              <a:rPr lang="en-US" dirty="0">
                <a:solidFill>
                  <a:srgbClr val="000000"/>
                </a:solidFill>
                <a:latin typeface="TimesNewRomanPSMT"/>
              </a:rPr>
              <a:t>testability, and </a:t>
            </a:r>
            <a:r>
              <a:rPr lang="en-US" dirty="0" err="1">
                <a:solidFill>
                  <a:srgbClr val="000000"/>
                </a:solidFill>
                <a:latin typeface="TimesNewRomanPSMT"/>
              </a:rPr>
              <a:t>deployability</a:t>
            </a:r>
            <a:r>
              <a:rPr lang="en-US" dirty="0">
                <a:solidFill>
                  <a:srgbClr val="000000"/>
                </a:solidFill>
                <a:latin typeface="TimesNewRomanPSMT"/>
              </a:rPr>
              <a:t>, which directly impact development velocity</a:t>
            </a:r>
          </a:p>
          <a:p>
            <a:r>
              <a:rPr lang="en-US" dirty="0">
                <a:solidFill>
                  <a:srgbClr val="000000"/>
                </a:solidFill>
                <a:latin typeface="SymbolMT"/>
              </a:rPr>
              <a:t>• </a:t>
            </a:r>
            <a:r>
              <a:rPr lang="en-US" dirty="0">
                <a:solidFill>
                  <a:srgbClr val="000000"/>
                </a:solidFill>
                <a:latin typeface="TimesNewRomanPSMT"/>
              </a:rPr>
              <a:t>The </a:t>
            </a:r>
            <a:r>
              <a:rPr lang="en-US" dirty="0" err="1">
                <a:solidFill>
                  <a:srgbClr val="000000"/>
                </a:solidFill>
                <a:latin typeface="TimesNewRomanPSMT"/>
              </a:rPr>
              <a:t>microservice</a:t>
            </a:r>
            <a:r>
              <a:rPr lang="en-US" dirty="0">
                <a:solidFill>
                  <a:srgbClr val="000000"/>
                </a:solidFill>
                <a:latin typeface="TimesNewRomanPSMT"/>
              </a:rPr>
              <a:t> architecture is an architecture style that gives an application high</a:t>
            </a:r>
          </a:p>
          <a:p>
            <a:r>
              <a:rPr lang="en-US" dirty="0">
                <a:solidFill>
                  <a:srgbClr val="000000"/>
                </a:solidFill>
                <a:latin typeface="TimesNewRomanPSMT"/>
              </a:rPr>
              <a:t>maintainability, testability, and </a:t>
            </a:r>
            <a:r>
              <a:rPr lang="en-US" dirty="0" err="1">
                <a:solidFill>
                  <a:srgbClr val="000000"/>
                </a:solidFill>
                <a:latin typeface="TimesNewRomanPSMT"/>
              </a:rPr>
              <a:t>deployability</a:t>
            </a:r>
            <a:endParaRPr lang="en-US" dirty="0">
              <a:solidFill>
                <a:srgbClr val="000000"/>
              </a:solidFill>
              <a:latin typeface="TimesNewRomanPSMT"/>
            </a:endParaRPr>
          </a:p>
          <a:p>
            <a:r>
              <a:rPr lang="en-US" dirty="0">
                <a:solidFill>
                  <a:srgbClr val="000000"/>
                </a:solidFill>
                <a:latin typeface="SymbolMT"/>
              </a:rPr>
              <a:t>• </a:t>
            </a:r>
            <a:r>
              <a:rPr lang="en-US" dirty="0">
                <a:solidFill>
                  <a:srgbClr val="000000"/>
                </a:solidFill>
                <a:latin typeface="TimesNewRomanPSMT"/>
              </a:rPr>
              <a:t>Services in a </a:t>
            </a:r>
            <a:r>
              <a:rPr lang="en-US" dirty="0" err="1">
                <a:solidFill>
                  <a:srgbClr val="000000"/>
                </a:solidFill>
                <a:latin typeface="TimesNewRomanPSMT"/>
              </a:rPr>
              <a:t>microservice</a:t>
            </a:r>
            <a:r>
              <a:rPr lang="en-US" dirty="0">
                <a:solidFill>
                  <a:srgbClr val="000000"/>
                </a:solidFill>
                <a:latin typeface="TimesNewRomanPSMT"/>
              </a:rPr>
              <a:t> architecture are organized around business concerns -</a:t>
            </a:r>
          </a:p>
          <a:p>
            <a:r>
              <a:rPr lang="en-US" dirty="0">
                <a:solidFill>
                  <a:srgbClr val="000000"/>
                </a:solidFill>
                <a:latin typeface="TimesNewRomanPSMT"/>
              </a:rPr>
              <a:t>business capabilities or subdomains - rather than technical concerns</a:t>
            </a:r>
          </a:p>
          <a:p>
            <a:r>
              <a:rPr lang="en-US" dirty="0">
                <a:solidFill>
                  <a:srgbClr val="000000"/>
                </a:solidFill>
                <a:latin typeface="SymbolMT"/>
              </a:rPr>
              <a:t>• </a:t>
            </a:r>
            <a:r>
              <a:rPr lang="en-US" dirty="0">
                <a:solidFill>
                  <a:srgbClr val="000000"/>
                </a:solidFill>
                <a:latin typeface="TimesNewRomanPSMT"/>
              </a:rPr>
              <a:t>You can eliminate God classes, which cause tangled dependencies that prevent</a:t>
            </a:r>
          </a:p>
          <a:p>
            <a:r>
              <a:rPr lang="en-US" dirty="0" err="1">
                <a:solidFill>
                  <a:srgbClr val="000000"/>
                </a:solidFill>
                <a:latin typeface="TimesNewRomanPSMT"/>
              </a:rPr>
              <a:t>decomposition,by</a:t>
            </a:r>
            <a:r>
              <a:rPr lang="en-US" dirty="0">
                <a:solidFill>
                  <a:srgbClr val="000000"/>
                </a:solidFill>
                <a:latin typeface="TimesNewRomanPSMT"/>
              </a:rPr>
              <a:t> applying DDD and defining a separate domain model for each</a:t>
            </a:r>
          </a:p>
          <a:p>
            <a:r>
              <a:rPr lang="en-US" dirty="0">
                <a:solidFill>
                  <a:srgbClr val="000000"/>
                </a:solidFill>
                <a:latin typeface="TimesNewRomanPSMT"/>
              </a:rPr>
              <a:t>service</a:t>
            </a:r>
            <a:endParaRPr lang="en-US" dirty="0"/>
          </a:p>
        </p:txBody>
      </p:sp>
    </p:spTree>
    <p:extLst>
      <p:ext uri="{BB962C8B-B14F-4D97-AF65-F5344CB8AC3E}">
        <p14:creationId xmlns:p14="http://schemas.microsoft.com/office/powerpoint/2010/main" val="76070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08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8755" y="1966342"/>
            <a:ext cx="6096000" cy="923330"/>
          </a:xfrm>
          <a:prstGeom prst="rect">
            <a:avLst/>
          </a:prstGeom>
        </p:spPr>
        <p:txBody>
          <a:bodyPr>
            <a:spAutoFit/>
          </a:bodyPr>
          <a:lstStyle/>
          <a:p>
            <a:r>
              <a:rPr lang="en-US" dirty="0" err="1">
                <a:latin typeface="TimesNewRomanPSMT"/>
              </a:rPr>
              <a:t>microservice</a:t>
            </a:r>
            <a:r>
              <a:rPr lang="en-US" dirty="0">
                <a:latin typeface="TimesNewRomanPSMT"/>
              </a:rPr>
              <a:t> architecture structures an</a:t>
            </a:r>
          </a:p>
          <a:p>
            <a:r>
              <a:rPr lang="en-US" dirty="0">
                <a:latin typeface="TimesNewRomanPSMT"/>
              </a:rPr>
              <a:t>application as a set of services</a:t>
            </a:r>
            <a:r>
              <a:rPr lang="en-US" dirty="0" smtClean="0">
                <a:latin typeface="TimesNewRomanPSMT"/>
              </a:rPr>
              <a:t>. Monolithic is set of components</a:t>
            </a:r>
            <a:endParaRPr lang="en-US" dirty="0"/>
          </a:p>
        </p:txBody>
      </p:sp>
      <p:sp>
        <p:nvSpPr>
          <p:cNvPr id="3" name="Rectangle 2"/>
          <p:cNvSpPr/>
          <p:nvPr/>
        </p:nvSpPr>
        <p:spPr>
          <a:xfrm>
            <a:off x="1669960" y="697486"/>
            <a:ext cx="6096000" cy="646331"/>
          </a:xfrm>
          <a:prstGeom prst="rect">
            <a:avLst/>
          </a:prstGeom>
        </p:spPr>
        <p:txBody>
          <a:bodyPr>
            <a:spAutoFit/>
          </a:bodyPr>
          <a:lstStyle/>
          <a:p>
            <a:r>
              <a:rPr lang="en-US" i="1" dirty="0">
                <a:solidFill>
                  <a:srgbClr val="000055"/>
                </a:solidFill>
                <a:latin typeface="TimesNewRomanPS-ItalicMT"/>
              </a:rPr>
              <a:t>Inter-process communication in a</a:t>
            </a:r>
          </a:p>
          <a:p>
            <a:r>
              <a:rPr lang="en-US" i="1" dirty="0" err="1">
                <a:solidFill>
                  <a:srgbClr val="000055"/>
                </a:solidFill>
                <a:latin typeface="TimesNewRomanPS-ItalicMT"/>
              </a:rPr>
              <a:t>microservice</a:t>
            </a:r>
            <a:r>
              <a:rPr lang="en-US" i="1" dirty="0">
                <a:solidFill>
                  <a:srgbClr val="000055"/>
                </a:solidFill>
                <a:latin typeface="TimesNewRomanPS-ItalicMT"/>
              </a:rPr>
              <a:t> architecture</a:t>
            </a:r>
            <a:endParaRPr lang="en-US" dirty="0"/>
          </a:p>
        </p:txBody>
      </p:sp>
      <p:sp>
        <p:nvSpPr>
          <p:cNvPr id="4" name="Rectangle 3"/>
          <p:cNvSpPr/>
          <p:nvPr/>
        </p:nvSpPr>
        <p:spPr>
          <a:xfrm>
            <a:off x="3640429" y="3506664"/>
            <a:ext cx="6096000" cy="923330"/>
          </a:xfrm>
          <a:prstGeom prst="rect">
            <a:avLst/>
          </a:prstGeom>
        </p:spPr>
        <p:txBody>
          <a:bodyPr>
            <a:spAutoFit/>
          </a:bodyPr>
          <a:lstStyle/>
          <a:p>
            <a:r>
              <a:rPr lang="en-US" dirty="0">
                <a:latin typeface="TimesNewRomanPSMT"/>
              </a:rPr>
              <a:t>The choice of IPC mechanism is an important architectural decision. It can impact</a:t>
            </a:r>
          </a:p>
          <a:p>
            <a:r>
              <a:rPr lang="en-US" dirty="0">
                <a:latin typeface="TimesNewRomanPSMT"/>
              </a:rPr>
              <a:t>application availability</a:t>
            </a:r>
            <a:endParaRPr lang="en-US" dirty="0"/>
          </a:p>
        </p:txBody>
      </p:sp>
      <p:sp>
        <p:nvSpPr>
          <p:cNvPr id="5" name="Rectangle 4"/>
          <p:cNvSpPr/>
          <p:nvPr/>
        </p:nvSpPr>
        <p:spPr>
          <a:xfrm>
            <a:off x="6096000" y="5052519"/>
            <a:ext cx="6096000" cy="1477328"/>
          </a:xfrm>
          <a:prstGeom prst="rect">
            <a:avLst/>
          </a:prstGeom>
        </p:spPr>
        <p:txBody>
          <a:bodyPr>
            <a:spAutoFit/>
          </a:bodyPr>
          <a:lstStyle/>
          <a:p>
            <a:r>
              <a:rPr lang="en-US" dirty="0">
                <a:latin typeface="TimesNewRomanPSMT"/>
              </a:rPr>
              <a:t>IPC</a:t>
            </a:r>
          </a:p>
          <a:p>
            <a:r>
              <a:rPr lang="en-US" dirty="0">
                <a:latin typeface="TimesNewRomanPSMT"/>
              </a:rPr>
              <a:t>even intersects with transaction management. We favor an architecture consisting of</a:t>
            </a:r>
          </a:p>
          <a:p>
            <a:r>
              <a:rPr lang="en-US" dirty="0">
                <a:latin typeface="TimesNewRomanPSMT"/>
              </a:rPr>
              <a:t>loosely coupled services that communicate internally using asynchronous messaging.</a:t>
            </a:r>
            <a:endParaRPr lang="en-US" dirty="0"/>
          </a:p>
        </p:txBody>
      </p:sp>
      <p:sp>
        <p:nvSpPr>
          <p:cNvPr id="6" name="Rectangle 5"/>
          <p:cNvSpPr/>
          <p:nvPr/>
        </p:nvSpPr>
        <p:spPr>
          <a:xfrm>
            <a:off x="575257" y="5606517"/>
            <a:ext cx="4146996" cy="923330"/>
          </a:xfrm>
          <a:prstGeom prst="rect">
            <a:avLst/>
          </a:prstGeom>
        </p:spPr>
        <p:txBody>
          <a:bodyPr wrap="square">
            <a:spAutoFit/>
          </a:bodyPr>
          <a:lstStyle/>
          <a:p>
            <a:r>
              <a:rPr lang="en-US" dirty="0">
                <a:latin typeface="TimesNewRomanPSMT"/>
              </a:rPr>
              <a:t>Synchronous protocols such as REST are used mostly to communicate with </a:t>
            </a:r>
            <a:r>
              <a:rPr lang="en-US" dirty="0" smtClean="0">
                <a:latin typeface="TimesNewRomanPSMT"/>
              </a:rPr>
              <a:t>other applications</a:t>
            </a:r>
            <a:r>
              <a:rPr lang="en-US" dirty="0">
                <a:latin typeface="TimesNewRomanPSMT"/>
              </a:rPr>
              <a:t>.</a:t>
            </a:r>
            <a:endParaRPr lang="en-US" dirty="0"/>
          </a:p>
        </p:txBody>
      </p:sp>
    </p:spTree>
    <p:extLst>
      <p:ext uri="{BB962C8B-B14F-4D97-AF65-F5344CB8AC3E}">
        <p14:creationId xmlns:p14="http://schemas.microsoft.com/office/powerpoint/2010/main" val="88541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2725" y="771591"/>
            <a:ext cx="4365298" cy="369332"/>
          </a:xfrm>
          <a:prstGeom prst="rect">
            <a:avLst/>
          </a:prstGeom>
        </p:spPr>
        <p:txBody>
          <a:bodyPr wrap="none">
            <a:spAutoFit/>
          </a:bodyPr>
          <a:lstStyle/>
          <a:p>
            <a:r>
              <a:rPr lang="en-US" i="1" dirty="0">
                <a:solidFill>
                  <a:srgbClr val="000055"/>
                </a:solidFill>
                <a:latin typeface="FranklinGothic-DemiItalic"/>
              </a:rPr>
              <a:t>API design in a </a:t>
            </a:r>
            <a:r>
              <a:rPr lang="en-US" i="1" dirty="0" err="1">
                <a:solidFill>
                  <a:srgbClr val="000055"/>
                </a:solidFill>
                <a:latin typeface="FranklinGothic-DemiItalic"/>
              </a:rPr>
              <a:t>microservice</a:t>
            </a:r>
            <a:r>
              <a:rPr lang="en-US" i="1" dirty="0">
                <a:solidFill>
                  <a:srgbClr val="000055"/>
                </a:solidFill>
                <a:latin typeface="FranklinGothic-DemiItalic"/>
              </a:rPr>
              <a:t> architecture</a:t>
            </a:r>
            <a:endParaRPr lang="en-US" dirty="0"/>
          </a:p>
        </p:txBody>
      </p:sp>
      <p:sp>
        <p:nvSpPr>
          <p:cNvPr id="3" name="Rectangle 2"/>
          <p:cNvSpPr/>
          <p:nvPr/>
        </p:nvSpPr>
        <p:spPr>
          <a:xfrm>
            <a:off x="1002725" y="1524490"/>
            <a:ext cx="5269286" cy="3139321"/>
          </a:xfrm>
          <a:prstGeom prst="rect">
            <a:avLst/>
          </a:prstGeom>
        </p:spPr>
        <p:txBody>
          <a:bodyPr wrap="square">
            <a:spAutoFit/>
          </a:bodyPr>
          <a:lstStyle/>
          <a:p>
            <a:r>
              <a:rPr lang="en-US" dirty="0">
                <a:latin typeface="TimesNewRomanPSMT"/>
              </a:rPr>
              <a:t>APIs/interfaces are equally important in a </a:t>
            </a:r>
            <a:r>
              <a:rPr lang="en-US" dirty="0" err="1">
                <a:latin typeface="TimesNewRomanPSMT"/>
              </a:rPr>
              <a:t>microservice</a:t>
            </a:r>
            <a:r>
              <a:rPr lang="en-US" dirty="0">
                <a:latin typeface="TimesNewRomanPSMT"/>
              </a:rPr>
              <a:t> architecture. A service’s API is</a:t>
            </a:r>
          </a:p>
          <a:p>
            <a:r>
              <a:rPr lang="en-US" dirty="0">
                <a:latin typeface="TimesNewRomanPSMT"/>
              </a:rPr>
              <a:t>a contract between the service and its clients. The challenge is that a service interface</a:t>
            </a:r>
          </a:p>
          <a:p>
            <a:r>
              <a:rPr lang="en-US" dirty="0">
                <a:latin typeface="TimesNewRomanPSMT"/>
              </a:rPr>
              <a:t>is not defined using a simple programming language construct. By definition, a service</a:t>
            </a:r>
          </a:p>
          <a:p>
            <a:r>
              <a:rPr lang="en-US" dirty="0">
                <a:latin typeface="TimesNewRomanPSMT"/>
              </a:rPr>
              <a:t>and its clients are not compiled together. If a new version of a service is deployed with</a:t>
            </a:r>
          </a:p>
          <a:p>
            <a:r>
              <a:rPr lang="en-US" dirty="0">
                <a:latin typeface="TimesNewRomanPSMT"/>
              </a:rPr>
              <a:t>an incompatible API there is not compilation error. Instead, there will be runtime</a:t>
            </a:r>
          </a:p>
          <a:p>
            <a:r>
              <a:rPr lang="en-US" dirty="0">
                <a:latin typeface="TimesNewRomanPSMT"/>
              </a:rPr>
              <a:t>failures</a:t>
            </a:r>
            <a:endParaRPr lang="en-US" dirty="0"/>
          </a:p>
        </p:txBody>
      </p:sp>
      <p:sp>
        <p:nvSpPr>
          <p:cNvPr id="4" name="Rectangle 3"/>
          <p:cNvSpPr/>
          <p:nvPr/>
        </p:nvSpPr>
        <p:spPr>
          <a:xfrm>
            <a:off x="6735651" y="2817151"/>
            <a:ext cx="5164428" cy="3693319"/>
          </a:xfrm>
          <a:prstGeom prst="rect">
            <a:avLst/>
          </a:prstGeom>
        </p:spPr>
        <p:txBody>
          <a:bodyPr wrap="square">
            <a:spAutoFit/>
          </a:bodyPr>
          <a:lstStyle/>
          <a:p>
            <a:r>
              <a:rPr lang="en-US" dirty="0">
                <a:solidFill>
                  <a:srgbClr val="000000"/>
                </a:solidFill>
                <a:latin typeface="TimesNewRomanPSMT"/>
              </a:rPr>
              <a:t>Regardless of your choice IPC mechanism, its important to precisely define a service’s</a:t>
            </a:r>
          </a:p>
          <a:p>
            <a:r>
              <a:rPr lang="en-US" dirty="0">
                <a:solidFill>
                  <a:srgbClr val="000000"/>
                </a:solidFill>
                <a:latin typeface="TimesNewRomanPSMT"/>
              </a:rPr>
              <a:t>API using some kind of interface definition language (IDL). Moreover, there are good</a:t>
            </a:r>
          </a:p>
          <a:p>
            <a:r>
              <a:rPr lang="en-US" dirty="0">
                <a:solidFill>
                  <a:srgbClr val="000000"/>
                </a:solidFill>
                <a:latin typeface="TimesNewRomanPSMT"/>
              </a:rPr>
              <a:t>arguments for using an API-first approach</a:t>
            </a:r>
            <a:r>
              <a:rPr lang="en-US" sz="800" b="1" dirty="0">
                <a:solidFill>
                  <a:srgbClr val="17365D"/>
                </a:solidFill>
                <a:latin typeface="Verdana-Bold"/>
              </a:rPr>
              <a:t>4 </a:t>
            </a:r>
            <a:r>
              <a:rPr lang="en-US" dirty="0">
                <a:solidFill>
                  <a:srgbClr val="000000"/>
                </a:solidFill>
                <a:latin typeface="TimesNewRomanPSMT"/>
              </a:rPr>
              <a:t>to defining services. First, you write the</a:t>
            </a:r>
          </a:p>
          <a:p>
            <a:r>
              <a:rPr lang="en-US" dirty="0">
                <a:solidFill>
                  <a:srgbClr val="000000"/>
                </a:solidFill>
                <a:latin typeface="TimesNewRomanPSMT"/>
              </a:rPr>
              <a:t>interface definition. Next, you review the interface definition with the client</a:t>
            </a:r>
          </a:p>
          <a:p>
            <a:r>
              <a:rPr lang="en-US" dirty="0">
                <a:solidFill>
                  <a:srgbClr val="000000"/>
                </a:solidFill>
                <a:latin typeface="TimesNewRomanPSMT"/>
              </a:rPr>
              <a:t>developers. It is only after iterating on the API definition do you then implement the</a:t>
            </a:r>
          </a:p>
          <a:p>
            <a:r>
              <a:rPr lang="en-US" dirty="0">
                <a:solidFill>
                  <a:srgbClr val="000000"/>
                </a:solidFill>
                <a:latin typeface="TimesNewRomanPSMT"/>
              </a:rPr>
              <a:t>service. Doing this upfront design increases your chances of building a service that</a:t>
            </a:r>
          </a:p>
          <a:p>
            <a:r>
              <a:rPr lang="en-US" dirty="0">
                <a:solidFill>
                  <a:srgbClr val="000000"/>
                </a:solidFill>
                <a:latin typeface="TimesNewRomanPSMT"/>
              </a:rPr>
              <a:t>meets the needs of its clients.</a:t>
            </a:r>
            <a:endParaRPr lang="en-US" dirty="0"/>
          </a:p>
        </p:txBody>
      </p:sp>
    </p:spTree>
    <p:extLst>
      <p:ext uri="{BB962C8B-B14F-4D97-AF65-F5344CB8AC3E}">
        <p14:creationId xmlns:p14="http://schemas.microsoft.com/office/powerpoint/2010/main" val="2988182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7788" y="823105"/>
            <a:ext cx="2941831" cy="369332"/>
          </a:xfrm>
          <a:prstGeom prst="rect">
            <a:avLst/>
          </a:prstGeom>
        </p:spPr>
        <p:txBody>
          <a:bodyPr wrap="none">
            <a:spAutoFit/>
          </a:bodyPr>
          <a:lstStyle/>
          <a:p>
            <a:r>
              <a:rPr lang="en-US" i="1" dirty="0">
                <a:latin typeface="FranklinGothic-DemiItalic"/>
              </a:rPr>
              <a:t>API first design is essential</a:t>
            </a:r>
            <a:endParaRPr lang="en-US" dirty="0"/>
          </a:p>
        </p:txBody>
      </p:sp>
      <p:sp>
        <p:nvSpPr>
          <p:cNvPr id="3" name="Rectangle 2"/>
          <p:cNvSpPr/>
          <p:nvPr/>
        </p:nvSpPr>
        <p:spPr>
          <a:xfrm>
            <a:off x="1147788" y="1425039"/>
            <a:ext cx="6096000" cy="1200329"/>
          </a:xfrm>
          <a:prstGeom prst="rect">
            <a:avLst/>
          </a:prstGeom>
        </p:spPr>
        <p:txBody>
          <a:bodyPr>
            <a:spAutoFit/>
          </a:bodyPr>
          <a:lstStyle/>
          <a:p>
            <a:r>
              <a:rPr lang="en-US" dirty="0">
                <a:latin typeface="FranklinGothic-Book"/>
              </a:rPr>
              <a:t>The REST and </a:t>
            </a:r>
            <a:r>
              <a:rPr lang="en-US" dirty="0" err="1">
                <a:latin typeface="FranklinGothic-Book"/>
              </a:rPr>
              <a:t>WebSocket</a:t>
            </a:r>
            <a:r>
              <a:rPr lang="en-US" dirty="0">
                <a:latin typeface="FranklinGothic-Book"/>
              </a:rPr>
              <a:t> API</a:t>
            </a:r>
          </a:p>
          <a:p>
            <a:r>
              <a:rPr lang="en-US" dirty="0">
                <a:latin typeface="FranklinGothic-Book"/>
              </a:rPr>
              <a:t>used by the front-end application to communicate with the backend was poorly defined. As a result, the</a:t>
            </a:r>
          </a:p>
          <a:p>
            <a:r>
              <a:rPr lang="en-US" dirty="0">
                <a:latin typeface="FranklinGothic-Book"/>
              </a:rPr>
              <a:t>two applications could not communicate!</a:t>
            </a:r>
            <a:endParaRPr lang="en-US" dirty="0"/>
          </a:p>
        </p:txBody>
      </p:sp>
      <p:sp>
        <p:nvSpPr>
          <p:cNvPr id="4" name="Rectangle 3"/>
          <p:cNvSpPr/>
          <p:nvPr/>
        </p:nvSpPr>
        <p:spPr>
          <a:xfrm>
            <a:off x="1147788" y="3330905"/>
            <a:ext cx="6096000" cy="2308324"/>
          </a:xfrm>
          <a:prstGeom prst="rect">
            <a:avLst/>
          </a:prstGeom>
        </p:spPr>
        <p:txBody>
          <a:bodyPr>
            <a:spAutoFit/>
          </a:bodyPr>
          <a:lstStyle/>
          <a:p>
            <a:r>
              <a:rPr lang="en-US" dirty="0">
                <a:latin typeface="TimesNewRomanPSMT"/>
              </a:rPr>
              <a:t>The nature of the API definition depends on which IPC mechanism you are using. For</a:t>
            </a:r>
          </a:p>
          <a:p>
            <a:r>
              <a:rPr lang="en-US" dirty="0">
                <a:latin typeface="TimesNewRomanPSMT"/>
              </a:rPr>
              <a:t>example, if are using messaging then the API consists of the message channels, the</a:t>
            </a:r>
          </a:p>
          <a:p>
            <a:r>
              <a:rPr lang="en-US" dirty="0">
                <a:latin typeface="TimesNewRomanPSMT"/>
              </a:rPr>
              <a:t>message types and the message formats. If you are using HTTP then the API consists</a:t>
            </a:r>
          </a:p>
          <a:p>
            <a:r>
              <a:rPr lang="en-US" dirty="0">
                <a:latin typeface="TimesNewRomanPSMT"/>
              </a:rPr>
              <a:t>of the URLs, the HTTP verbs and the request and response formats.</a:t>
            </a:r>
            <a:endParaRPr lang="en-US" dirty="0"/>
          </a:p>
        </p:txBody>
      </p:sp>
    </p:spTree>
    <p:extLst>
      <p:ext uri="{BB962C8B-B14F-4D97-AF65-F5344CB8AC3E}">
        <p14:creationId xmlns:p14="http://schemas.microsoft.com/office/powerpoint/2010/main" val="2151967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6017" y="761673"/>
            <a:ext cx="6096000" cy="2031325"/>
          </a:xfrm>
          <a:prstGeom prst="rect">
            <a:avLst/>
          </a:prstGeom>
        </p:spPr>
        <p:txBody>
          <a:bodyPr>
            <a:spAutoFit/>
          </a:bodyPr>
          <a:lstStyle/>
          <a:p>
            <a:r>
              <a:rPr lang="en-US" dirty="0">
                <a:latin typeface="TimesNewRomanPSMT"/>
              </a:rPr>
              <a:t>since modern</a:t>
            </a:r>
          </a:p>
          <a:p>
            <a:r>
              <a:rPr lang="en-US" dirty="0">
                <a:latin typeface="TimesNewRomanPSMT"/>
              </a:rPr>
              <a:t>applications are usually never down for maintenance you will typically perform a</a:t>
            </a:r>
          </a:p>
          <a:p>
            <a:r>
              <a:rPr lang="en-US" dirty="0">
                <a:latin typeface="TimesNewRomanPSMT"/>
              </a:rPr>
              <a:t>rolling upgrade of your service so both old and new versions of a service will be</a:t>
            </a:r>
          </a:p>
          <a:p>
            <a:r>
              <a:rPr lang="en-US" dirty="0">
                <a:latin typeface="TimesNewRomanPSMT"/>
              </a:rPr>
              <a:t>running </a:t>
            </a:r>
            <a:r>
              <a:rPr lang="en-US" dirty="0" smtClean="0">
                <a:latin typeface="TimesNewRomanPSMT"/>
              </a:rPr>
              <a:t>simultaneously. </a:t>
            </a:r>
            <a:r>
              <a:rPr lang="en-US" dirty="0">
                <a:latin typeface="TimesNewRomanPSMT"/>
              </a:rPr>
              <a:t>It is important to have strategy for dealing these challenges.</a:t>
            </a:r>
          </a:p>
        </p:txBody>
      </p:sp>
    </p:spTree>
    <p:extLst>
      <p:ext uri="{BB962C8B-B14F-4D97-AF65-F5344CB8AC3E}">
        <p14:creationId xmlns:p14="http://schemas.microsoft.com/office/powerpoint/2010/main" val="816450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263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889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2775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411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626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06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8439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503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260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519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375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909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911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328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1387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385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89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26747888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760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98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2425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501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587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7507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36002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1873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6347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547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1249498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1932698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8952" y="1738648"/>
            <a:ext cx="7018986" cy="923330"/>
          </a:xfrm>
          <a:prstGeom prst="rect">
            <a:avLst/>
          </a:prstGeom>
          <a:noFill/>
        </p:spPr>
        <p:txBody>
          <a:bodyPr wrap="square" rtlCol="0">
            <a:spAutoFit/>
          </a:bodyPr>
          <a:lstStyle/>
          <a:p>
            <a:r>
              <a:rPr lang="en-US" dirty="0" smtClean="0"/>
              <a:t>God Classes – difficult to decompose the business logic. </a:t>
            </a:r>
            <a:r>
              <a:rPr lang="en-US" dirty="0" err="1" smtClean="0"/>
              <a:t>E.g</a:t>
            </a:r>
            <a:r>
              <a:rPr lang="en-US" dirty="0" smtClean="0"/>
              <a:t> Order Class </a:t>
            </a:r>
          </a:p>
          <a:p>
            <a:r>
              <a:rPr lang="en-US" dirty="0" smtClean="0"/>
              <a:t>Has state and behavior of business logic including order taking, restaurant order management and delivery</a:t>
            </a:r>
            <a:endParaRPr lang="en-US" dirty="0"/>
          </a:p>
        </p:txBody>
      </p:sp>
      <p:sp>
        <p:nvSpPr>
          <p:cNvPr id="5" name="TextBox 4"/>
          <p:cNvSpPr txBox="1"/>
          <p:nvPr/>
        </p:nvSpPr>
        <p:spPr>
          <a:xfrm>
            <a:off x="1918952" y="2949469"/>
            <a:ext cx="6928834" cy="369332"/>
          </a:xfrm>
          <a:prstGeom prst="rect">
            <a:avLst/>
          </a:prstGeom>
          <a:noFill/>
        </p:spPr>
        <p:txBody>
          <a:bodyPr wrap="square" rtlCol="0">
            <a:spAutoFit/>
          </a:bodyPr>
          <a:lstStyle/>
          <a:p>
            <a:r>
              <a:rPr lang="en-US" dirty="0" smtClean="0"/>
              <a:t>DDD provides the way to eliminate God Classes</a:t>
            </a:r>
            <a:endParaRPr lang="en-US" dirty="0"/>
          </a:p>
        </p:txBody>
      </p:sp>
      <p:sp>
        <p:nvSpPr>
          <p:cNvPr id="6" name="TextBox 5"/>
          <p:cNvSpPr txBox="1"/>
          <p:nvPr/>
        </p:nvSpPr>
        <p:spPr>
          <a:xfrm>
            <a:off x="1918952" y="3734977"/>
            <a:ext cx="7392473" cy="369332"/>
          </a:xfrm>
          <a:prstGeom prst="rect">
            <a:avLst/>
          </a:prstGeom>
          <a:noFill/>
        </p:spPr>
        <p:txBody>
          <a:bodyPr wrap="square" rtlCol="0">
            <a:spAutoFit/>
          </a:bodyPr>
          <a:lstStyle/>
          <a:p>
            <a:r>
              <a:rPr lang="en-US" dirty="0" smtClean="0"/>
              <a:t>DDD centered on the development of an object-oriented, domain model</a:t>
            </a:r>
            <a:endParaRPr lang="en-US" dirty="0"/>
          </a:p>
        </p:txBody>
      </p:sp>
      <p:sp>
        <p:nvSpPr>
          <p:cNvPr id="8" name="TextBox 7"/>
          <p:cNvSpPr txBox="1"/>
          <p:nvPr/>
        </p:nvSpPr>
        <p:spPr>
          <a:xfrm>
            <a:off x="1918952" y="4429241"/>
            <a:ext cx="7984902" cy="646331"/>
          </a:xfrm>
          <a:prstGeom prst="rect">
            <a:avLst/>
          </a:prstGeom>
          <a:noFill/>
        </p:spPr>
        <p:txBody>
          <a:bodyPr wrap="square" rtlCol="0">
            <a:spAutoFit/>
          </a:bodyPr>
          <a:lstStyle/>
          <a:p>
            <a:r>
              <a:rPr lang="en-US" dirty="0" smtClean="0"/>
              <a:t>Domain model captures the knowledge about a domain in a form that can be used to solve problems within that domain.  </a:t>
            </a:r>
            <a:endParaRPr lang="en-US" dirty="0"/>
          </a:p>
        </p:txBody>
      </p:sp>
      <p:sp>
        <p:nvSpPr>
          <p:cNvPr id="9" name="TextBox 8"/>
          <p:cNvSpPr txBox="1"/>
          <p:nvPr/>
        </p:nvSpPr>
        <p:spPr>
          <a:xfrm>
            <a:off x="1989786" y="5400504"/>
            <a:ext cx="7843234" cy="369332"/>
          </a:xfrm>
          <a:prstGeom prst="rect">
            <a:avLst/>
          </a:prstGeom>
          <a:noFill/>
        </p:spPr>
        <p:txBody>
          <a:bodyPr wrap="square" rtlCol="0">
            <a:spAutoFit/>
          </a:bodyPr>
          <a:lstStyle/>
          <a:p>
            <a:r>
              <a:rPr lang="en-US" dirty="0" smtClean="0"/>
              <a:t>Ubiquitous language – DDD defines vocabulary used by the team </a:t>
            </a:r>
            <a:endParaRPr lang="en-US" dirty="0"/>
          </a:p>
        </p:txBody>
      </p:sp>
    </p:spTree>
    <p:extLst>
      <p:ext uri="{BB962C8B-B14F-4D97-AF65-F5344CB8AC3E}">
        <p14:creationId xmlns:p14="http://schemas.microsoft.com/office/powerpoint/2010/main" val="331396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1369" y="682580"/>
            <a:ext cx="8693239" cy="369332"/>
          </a:xfrm>
          <a:prstGeom prst="rect">
            <a:avLst/>
          </a:prstGeom>
          <a:noFill/>
        </p:spPr>
        <p:txBody>
          <a:bodyPr wrap="square" rtlCol="0">
            <a:spAutoFit/>
          </a:bodyPr>
          <a:lstStyle/>
          <a:p>
            <a:pPr algn="just"/>
            <a:r>
              <a:rPr lang="en-US" dirty="0" smtClean="0"/>
              <a:t>DDD has two concepts – subdomain and bounded context</a:t>
            </a:r>
            <a:endParaRPr lang="en-US" dirty="0"/>
          </a:p>
        </p:txBody>
      </p:sp>
      <p:sp>
        <p:nvSpPr>
          <p:cNvPr id="3" name="TextBox 2"/>
          <p:cNvSpPr txBox="1"/>
          <p:nvPr/>
        </p:nvSpPr>
        <p:spPr>
          <a:xfrm>
            <a:off x="811369" y="1366045"/>
            <a:ext cx="8615967" cy="646331"/>
          </a:xfrm>
          <a:prstGeom prst="rect">
            <a:avLst/>
          </a:prstGeom>
          <a:noFill/>
        </p:spPr>
        <p:txBody>
          <a:bodyPr wrap="square" rtlCol="0">
            <a:spAutoFit/>
          </a:bodyPr>
          <a:lstStyle/>
          <a:p>
            <a:pPr algn="just"/>
            <a:r>
              <a:rPr lang="en-US" dirty="0" smtClean="0"/>
              <a:t>Traditional approach to enterprise modeling which creates single model for the entire enterprise.  </a:t>
            </a:r>
            <a:endParaRPr lang="en-US" dirty="0"/>
          </a:p>
        </p:txBody>
      </p:sp>
      <p:sp>
        <p:nvSpPr>
          <p:cNvPr id="4" name="TextBox 3"/>
          <p:cNvSpPr txBox="1"/>
          <p:nvPr/>
        </p:nvSpPr>
        <p:spPr>
          <a:xfrm>
            <a:off x="811369" y="2326509"/>
            <a:ext cx="8873543" cy="923330"/>
          </a:xfrm>
          <a:prstGeom prst="rect">
            <a:avLst/>
          </a:prstGeom>
          <a:noFill/>
        </p:spPr>
        <p:txBody>
          <a:bodyPr wrap="square" rtlCol="0">
            <a:spAutoFit/>
          </a:bodyPr>
          <a:lstStyle/>
          <a:p>
            <a:pPr algn="just"/>
            <a:r>
              <a:rPr lang="en-US" dirty="0" smtClean="0"/>
              <a:t>Enterprise domain model is confusing since the different part of the organization might use either the same term for different concepts or different terms for the same concept. DDD avoids these problems by defining multiple domain models, each one with an explicit scope</a:t>
            </a:r>
          </a:p>
        </p:txBody>
      </p:sp>
      <p:sp>
        <p:nvSpPr>
          <p:cNvPr id="5" name="TextBox 4"/>
          <p:cNvSpPr txBox="1"/>
          <p:nvPr/>
        </p:nvSpPr>
        <p:spPr>
          <a:xfrm>
            <a:off x="811369" y="3563972"/>
            <a:ext cx="9826581" cy="369332"/>
          </a:xfrm>
          <a:prstGeom prst="rect">
            <a:avLst/>
          </a:prstGeom>
          <a:noFill/>
        </p:spPr>
        <p:txBody>
          <a:bodyPr wrap="square" rtlCol="0">
            <a:spAutoFit/>
          </a:bodyPr>
          <a:lstStyle/>
          <a:p>
            <a:pPr algn="just"/>
            <a:r>
              <a:rPr lang="en-US" dirty="0" smtClean="0"/>
              <a:t>DDD defines separate domain model for the each sub domain</a:t>
            </a:r>
            <a:endParaRPr lang="en-US" dirty="0"/>
          </a:p>
        </p:txBody>
      </p:sp>
      <p:sp>
        <p:nvSpPr>
          <p:cNvPr id="6" name="TextBox 5"/>
          <p:cNvSpPr txBox="1"/>
          <p:nvPr/>
        </p:nvSpPr>
        <p:spPr>
          <a:xfrm>
            <a:off x="811369" y="4247437"/>
            <a:ext cx="8873543" cy="369332"/>
          </a:xfrm>
          <a:prstGeom prst="rect">
            <a:avLst/>
          </a:prstGeom>
          <a:noFill/>
        </p:spPr>
        <p:txBody>
          <a:bodyPr wrap="square" rtlCol="0">
            <a:spAutoFit/>
          </a:bodyPr>
          <a:lstStyle/>
          <a:p>
            <a:pPr algn="just"/>
            <a:r>
              <a:rPr lang="en-US" dirty="0" smtClean="0"/>
              <a:t>Sub domains are identified using the same approach as identifying business capabilities </a:t>
            </a:r>
            <a:endParaRPr lang="en-US" dirty="0"/>
          </a:p>
        </p:txBody>
      </p:sp>
      <p:sp>
        <p:nvSpPr>
          <p:cNvPr id="7" name="TextBox 6"/>
          <p:cNvSpPr txBox="1"/>
          <p:nvPr/>
        </p:nvSpPr>
        <p:spPr>
          <a:xfrm>
            <a:off x="901520" y="4930902"/>
            <a:ext cx="9736430" cy="369332"/>
          </a:xfrm>
          <a:prstGeom prst="rect">
            <a:avLst/>
          </a:prstGeom>
          <a:noFill/>
        </p:spPr>
        <p:txBody>
          <a:bodyPr wrap="square" rtlCol="0">
            <a:spAutoFit/>
          </a:bodyPr>
          <a:lstStyle/>
          <a:p>
            <a:r>
              <a:rPr lang="en-US" dirty="0" smtClean="0"/>
              <a:t>Scope of the domain model is bounded-context. E.g., Code artifacts that implement the domain model </a:t>
            </a:r>
            <a:endParaRPr lang="en-US" dirty="0"/>
          </a:p>
        </p:txBody>
      </p:sp>
      <p:sp>
        <p:nvSpPr>
          <p:cNvPr id="8" name="TextBox 7"/>
          <p:cNvSpPr txBox="1"/>
          <p:nvPr/>
        </p:nvSpPr>
        <p:spPr>
          <a:xfrm>
            <a:off x="811369" y="5537915"/>
            <a:ext cx="9942490" cy="369332"/>
          </a:xfrm>
          <a:prstGeom prst="rect">
            <a:avLst/>
          </a:prstGeom>
          <a:noFill/>
        </p:spPr>
        <p:txBody>
          <a:bodyPr wrap="square" rtlCol="0">
            <a:spAutoFit/>
          </a:bodyPr>
          <a:lstStyle/>
          <a:p>
            <a:r>
              <a:rPr lang="en-US" dirty="0" smtClean="0"/>
              <a:t>In MSA – the bounded context is a service or set of services.</a:t>
            </a:r>
            <a:endParaRPr lang="en-US" dirty="0"/>
          </a:p>
        </p:txBody>
      </p:sp>
    </p:spTree>
    <p:extLst>
      <p:ext uri="{BB962C8B-B14F-4D97-AF65-F5344CB8AC3E}">
        <p14:creationId xmlns:p14="http://schemas.microsoft.com/office/powerpoint/2010/main" val="4291781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73499" y="275683"/>
            <a:ext cx="8158457" cy="6395573"/>
          </a:xfrm>
          <a:prstGeom prst="rect">
            <a:avLst/>
          </a:prstGeom>
        </p:spPr>
      </p:pic>
    </p:spTree>
    <p:extLst>
      <p:ext uri="{BB962C8B-B14F-4D97-AF65-F5344CB8AC3E}">
        <p14:creationId xmlns:p14="http://schemas.microsoft.com/office/powerpoint/2010/main" val="763633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1213</Words>
  <Application>Microsoft Office PowerPoint</Application>
  <PresentationFormat>Widescreen</PresentationFormat>
  <Paragraphs>104</Paragraphs>
  <Slides>49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Arial</vt:lpstr>
      <vt:lpstr>Calibri</vt:lpstr>
      <vt:lpstr>Calibri Light</vt:lpstr>
      <vt:lpstr>Consolas</vt:lpstr>
      <vt:lpstr>FranklinGothic-Book</vt:lpstr>
      <vt:lpstr>FranklinGothic-DemiItalic</vt:lpstr>
      <vt:lpstr>SymbolMT</vt:lpstr>
      <vt:lpstr>TimesNewRomanPS-ItalicMT</vt:lpstr>
      <vt:lpstr>TimesNewRomanPSMT</vt:lpstr>
      <vt:lpstr>Verdana-Bold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Selvaraj, Suresh (Cognizant)</dc:creator>
  <cp:lastModifiedBy>Selvaraj, Suresh (Cognizant)</cp:lastModifiedBy>
  <cp:revision>47</cp:revision>
  <dcterms:created xsi:type="dcterms:W3CDTF">2017-11-29T10:49:49Z</dcterms:created>
  <dcterms:modified xsi:type="dcterms:W3CDTF">2017-11-30T10:39:39Z</dcterms:modified>
</cp:coreProperties>
</file>