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6" r:id="rId2"/>
    <p:sldId id="257" r:id="rId3"/>
    <p:sldId id="258" r:id="rId4"/>
    <p:sldId id="281" r:id="rId5"/>
    <p:sldId id="259" r:id="rId6"/>
    <p:sldId id="260" r:id="rId7"/>
    <p:sldId id="262" r:id="rId8"/>
    <p:sldId id="263" r:id="rId9"/>
    <p:sldId id="283" r:id="rId10"/>
    <p:sldId id="264" r:id="rId11"/>
    <p:sldId id="265" r:id="rId12"/>
    <p:sldId id="269" r:id="rId13"/>
    <p:sldId id="267" r:id="rId14"/>
    <p:sldId id="284" r:id="rId15"/>
    <p:sldId id="268" r:id="rId16"/>
    <p:sldId id="270" r:id="rId17"/>
    <p:sldId id="278" r:id="rId18"/>
    <p:sldId id="279" r:id="rId19"/>
    <p:sldId id="280" r:id="rId20"/>
    <p:sldId id="285" r:id="rId21"/>
    <p:sldId id="273"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9/26/2021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9/26/2021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9/26/2021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9/26/2021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r>
              <a:rPr lang="en-US" sz="4000" dirty="0" smtClean="0">
                <a:latin typeface="Times New Roman" pitchFamily="18" charset="0"/>
                <a:cs typeface="Times New Roman" pitchFamily="18" charset="0"/>
              </a:rPr>
              <a:t>Car Price Prediction</a:t>
            </a:r>
          </a:p>
          <a:p>
            <a:pPr algn="ctr">
              <a:buNone/>
            </a:pPr>
            <a:endParaRPr lang="en-US" sz="4000" dirty="0" smtClean="0">
              <a:latin typeface="Times New Roman" pitchFamily="18" charset="0"/>
              <a:cs typeface="Times New Roman" pitchFamily="18" charset="0"/>
            </a:endParaRPr>
          </a:p>
          <a:p>
            <a:pPr algn="ctr">
              <a:buNone/>
            </a:pPr>
            <a:r>
              <a:rPr lang="en-US" sz="4000" dirty="0" smtClean="0">
                <a:latin typeface="Times New Roman" pitchFamily="18" charset="0"/>
                <a:cs typeface="Times New Roman" pitchFamily="18" charset="0"/>
              </a:rPr>
              <a:t>Submitted by</a:t>
            </a:r>
          </a:p>
          <a:p>
            <a:pPr algn="ctr">
              <a:buNone/>
            </a:pPr>
            <a:r>
              <a:rPr lang="en-US" sz="4000" dirty="0" smtClean="0">
                <a:latin typeface="Times New Roman" pitchFamily="18" charset="0"/>
                <a:cs typeface="Times New Roman" pitchFamily="18" charset="0"/>
              </a:rPr>
              <a:t>Laxmi Narayan</a:t>
            </a:r>
            <a:endParaRPr lang="en-US" sz="4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t>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990600" y="990600"/>
            <a:ext cx="7696200" cy="5334000"/>
          </a:xfrm>
          <a:prstGeom prst="rect">
            <a:avLst/>
          </a:prstGeom>
          <a:noFill/>
          <a:ln w="9525">
            <a:noFill/>
            <a:miter lim="800000"/>
            <a:headEnd/>
            <a:tailEnd/>
          </a:ln>
        </p:spPr>
      </p:pic>
      <p:sp>
        <p:nvSpPr>
          <p:cNvPr id="2" name="Title 1"/>
          <p:cNvSpPr>
            <a:spLocks noGrp="1"/>
          </p:cNvSpPr>
          <p:nvPr>
            <p:ph type="title"/>
          </p:nvPr>
        </p:nvSpPr>
        <p:spPr>
          <a:xfrm>
            <a:off x="457200" y="274638"/>
            <a:ext cx="8229600" cy="792162"/>
          </a:xfrm>
        </p:spPr>
        <p:txBody>
          <a:bodyPr>
            <a:normAutofit/>
          </a:bodyPr>
          <a:lstStyle/>
          <a:p>
            <a:r>
              <a:rPr lang="en-US" sz="3200" dirty="0" smtClean="0">
                <a:latin typeface="Times New Roman" pitchFamily="18" charset="0"/>
                <a:cs typeface="Times New Roman" pitchFamily="18" charset="0"/>
              </a:rPr>
              <a:t>HeatMap</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sz="2400" dirty="0" smtClean="0">
                <a:latin typeface="Times New Roman" pitchFamily="18" charset="0"/>
                <a:cs typeface="Times New Roman" pitchFamily="18" charset="0"/>
              </a:rPr>
              <a:t>Firstly, we want to visualize the relationships between the target variable and the variables that are highly and positively correlated with it, according to what .we saw in the heatmap.</a:t>
            </a:r>
          </a:p>
          <a:p>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715962"/>
          </a:xfrm>
        </p:spPr>
        <p:txBody>
          <a:bodyPr>
            <a:normAutofit/>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Dummies </a:t>
            </a:r>
            <a:r>
              <a:rPr lang="en-US" sz="2400" dirty="0" smtClean="0">
                <a:latin typeface="Times New Roman" pitchFamily="18" charset="0"/>
                <a:cs typeface="Times New Roman" pitchFamily="18" charset="0"/>
              </a:rPr>
              <a:t>will be used for converting categorical variables into numerical variables because sklearn models allows only numerical inputs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train data set will be divided into two </a:t>
            </a:r>
            <a:r>
              <a:rPr lang="en-US" sz="2400" dirty="0" smtClean="0">
                <a:latin typeface="Times New Roman" pitchFamily="18" charset="0"/>
                <a:cs typeface="Times New Roman" pitchFamily="18" charset="0"/>
              </a:rPr>
              <a:t>parts,80</a:t>
            </a:r>
            <a:r>
              <a:rPr lang="en-US" sz="2400" dirty="0" smtClean="0">
                <a:latin typeface="Times New Roman" pitchFamily="18" charset="0"/>
                <a:cs typeface="Times New Roman" pitchFamily="18" charset="0"/>
              </a:rPr>
              <a:t>% of the data will act as training data and the remaining </a:t>
            </a:r>
            <a:r>
              <a:rPr lang="en-US" sz="2400" dirty="0" smtClean="0">
                <a:latin typeface="Times New Roman" pitchFamily="18" charset="0"/>
                <a:cs typeface="Times New Roman" pitchFamily="18" charset="0"/>
              </a:rPr>
              <a:t>20</a:t>
            </a:r>
            <a:r>
              <a:rPr lang="en-US" sz="2400" dirty="0" smtClean="0">
                <a:latin typeface="Times New Roman" pitchFamily="18" charset="0"/>
                <a:cs typeface="Times New Roman" pitchFamily="18" charset="0"/>
              </a:rPr>
              <a:t>% data will be the validation data.</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Model Building</a:t>
            </a:r>
            <a:endParaRPr lang="en-US" sz="36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Let’s model each classification algorithm over the training dataset and evaluate their accuracy and standard deviation scores.</a:t>
            </a:r>
          </a:p>
          <a:p>
            <a:pPr>
              <a:buNone/>
            </a:pPr>
            <a:endParaRPr lang="en-US" sz="2400" dirty="0" smtClean="0">
              <a:latin typeface="Times New Roman" pitchFamily="18" charset="0"/>
              <a:cs typeface="Times New Roman" pitchFamily="18" charset="0"/>
            </a:endParaRPr>
          </a:p>
          <a:p>
            <a:pPr marL="457200" indent="-457200">
              <a:buAutoNum type="arabicPeriod"/>
            </a:pPr>
            <a:r>
              <a:rPr lang="en-US" sz="2400" dirty="0" smtClean="0">
                <a:latin typeface="Times New Roman" pitchFamily="18" charset="0"/>
                <a:cs typeface="Times New Roman" pitchFamily="18" charset="0"/>
              </a:rPr>
              <a:t>LogisticRegression</a:t>
            </a:r>
          </a:p>
          <a:p>
            <a:pPr marL="457200" indent="-457200">
              <a:buFont typeface="Arial" pitchFamily="34" charset="0"/>
              <a:buAutoNum type="arabicPeriod"/>
            </a:pPr>
            <a:r>
              <a:rPr lang="en-US" sz="2400" dirty="0" smtClean="0">
                <a:latin typeface="Times New Roman" pitchFamily="18" charset="0"/>
                <a:cs typeface="Times New Roman" pitchFamily="18" charset="0"/>
              </a:rPr>
              <a:t>Random Forest</a:t>
            </a:r>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a:xfrm>
            <a:off x="457200" y="228600"/>
            <a:ext cx="8229600" cy="914400"/>
          </a:xfrm>
        </p:spPr>
        <p:txBody>
          <a:bodyPr>
            <a:normAutofit fontScale="90000"/>
          </a:bodyPr>
          <a:lstStyle/>
          <a:p>
            <a:r>
              <a:rPr lang="en-US" dirty="0" smtClean="0"/>
              <a:t/>
            </a:r>
            <a:br>
              <a:rPr lang="en-US" dirty="0" smtClean="0"/>
            </a:br>
            <a:r>
              <a:rPr lang="en-US" sz="3600" dirty="0" smtClean="0">
                <a:latin typeface="Times New Roman" pitchFamily="18" charset="0"/>
                <a:cs typeface="Times New Roman" pitchFamily="18" charset="0"/>
              </a:rPr>
              <a:t>Model Selection</a:t>
            </a:r>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671512" y="1828800"/>
            <a:ext cx="7800975" cy="1371599"/>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Train-Test Splitting</a:t>
            </a:r>
            <a:endParaRPr lang="en-US" sz="3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lstStyle/>
          <a:p>
            <a:r>
              <a:rPr lang="en-US" sz="2400" dirty="0" smtClean="0">
                <a:latin typeface="Times New Roman" pitchFamily="18" charset="0"/>
                <a:cs typeface="Times New Roman" pitchFamily="18" charset="0"/>
              </a:rPr>
              <a:t>Choose an algorithm that implements the corresponding technique</a:t>
            </a:r>
          </a:p>
          <a:p>
            <a:r>
              <a:rPr lang="en-US" sz="2400" dirty="0" smtClean="0">
                <a:latin typeface="Times New Roman" pitchFamily="18" charset="0"/>
                <a:cs typeface="Times New Roman" pitchFamily="18" charset="0"/>
              </a:rPr>
              <a:t>Search for an effective parameter combination for the chosen algorithm</a:t>
            </a:r>
          </a:p>
          <a:p>
            <a:r>
              <a:rPr lang="en-US" sz="2400" dirty="0" smtClean="0">
                <a:latin typeface="Times New Roman" pitchFamily="18" charset="0"/>
                <a:cs typeface="Times New Roman" pitchFamily="18" charset="0"/>
              </a:rPr>
              <a:t>Create a model using the found parameters</a:t>
            </a:r>
          </a:p>
          <a:p>
            <a:r>
              <a:rPr lang="en-US" sz="2400" dirty="0" smtClean="0">
                <a:latin typeface="Times New Roman" pitchFamily="18" charset="0"/>
                <a:cs typeface="Times New Roman" pitchFamily="18" charset="0"/>
              </a:rPr>
              <a:t>Train (fit) the model on the training dataset</a:t>
            </a:r>
          </a:p>
          <a:p>
            <a:r>
              <a:rPr lang="en-US" sz="2400" dirty="0" smtClean="0">
                <a:latin typeface="Times New Roman" pitchFamily="18" charset="0"/>
                <a:cs typeface="Times New Roman" pitchFamily="18" charset="0"/>
              </a:rPr>
              <a:t>Test the model on the test dataset and get the results</a:t>
            </a:r>
          </a:p>
          <a:p>
            <a:endParaRPr lang="en-US" dirty="0"/>
          </a:p>
        </p:txBody>
      </p:sp>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Modeling Approach</a:t>
            </a:r>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457200" y="1600200"/>
            <a:ext cx="8229600" cy="39624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Logistic Regression</a:t>
            </a:r>
            <a:endParaRPr lang="en-US" sz="32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1066800" y="1905000"/>
            <a:ext cx="7239000" cy="2805906"/>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Random Forest Algorithm</a:t>
            </a:r>
            <a:endParaRPr lang="en-US" sz="32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Evaluating the model accuracy is an essential part of the process of creating machine learning models to describe how well the model is performing in its predictions. The MSE, MAE, and RMSE metrics are mainly used to evaluate the prediction error rates and model performance in regression analysis.</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Checking accuracy of the model</a:t>
            </a:r>
            <a:endParaRPr lang="en-US" sz="32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pPr>
              <a:lnSpc>
                <a:spcPct val="150000"/>
              </a:lnSpc>
            </a:pPr>
            <a:r>
              <a:rPr lang="en-US" sz="2600" b="1" dirty="0" smtClean="0">
                <a:latin typeface="Times New Roman" pitchFamily="18" charset="0"/>
                <a:cs typeface="Times New Roman" pitchFamily="18" charset="0"/>
              </a:rPr>
              <a:t>MAE</a:t>
            </a:r>
            <a:r>
              <a:rPr lang="en-US" sz="2600" dirty="0" smtClean="0">
                <a:latin typeface="Times New Roman" pitchFamily="18" charset="0"/>
                <a:cs typeface="Times New Roman" pitchFamily="18" charset="0"/>
              </a:rPr>
              <a:t> (Mean absolute error) represents the difference between the original and predicted values extracted by averaged the absolute difference over the data set.</a:t>
            </a:r>
          </a:p>
          <a:p>
            <a:pPr>
              <a:lnSpc>
                <a:spcPct val="150000"/>
              </a:lnSpc>
            </a:pPr>
            <a:r>
              <a:rPr lang="en-US" sz="2600" b="1" dirty="0" smtClean="0">
                <a:latin typeface="Times New Roman" pitchFamily="18" charset="0"/>
                <a:cs typeface="Times New Roman" pitchFamily="18" charset="0"/>
              </a:rPr>
              <a:t>MSE</a:t>
            </a:r>
            <a:r>
              <a:rPr lang="en-US" sz="2600" dirty="0" smtClean="0">
                <a:latin typeface="Times New Roman" pitchFamily="18" charset="0"/>
                <a:cs typeface="Times New Roman" pitchFamily="18" charset="0"/>
              </a:rPr>
              <a:t> (Mean Squared Error) represents the difference between the original and predicted values extracted by squared the average difference over the data set.</a:t>
            </a:r>
          </a:p>
          <a:p>
            <a:pPr>
              <a:lnSpc>
                <a:spcPct val="150000"/>
              </a:lnSpc>
            </a:pPr>
            <a:r>
              <a:rPr lang="en-US" sz="2600" b="1" dirty="0" smtClean="0">
                <a:latin typeface="Times New Roman" pitchFamily="18" charset="0"/>
                <a:cs typeface="Times New Roman" pitchFamily="18" charset="0"/>
              </a:rPr>
              <a:t>RMSE</a:t>
            </a:r>
            <a:r>
              <a:rPr lang="en-US" sz="2600" dirty="0" smtClean="0">
                <a:latin typeface="Times New Roman" pitchFamily="18" charset="0"/>
                <a:cs typeface="Times New Roman" pitchFamily="18" charset="0"/>
              </a:rPr>
              <a:t> (Root Mean Squared Error) is the error rate by the square root of MSE.</a:t>
            </a:r>
          </a:p>
          <a:p>
            <a:endParaRPr lang="en-US" dirty="0"/>
          </a:p>
        </p:txBody>
      </p:sp>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Conti..</a:t>
            </a:r>
            <a:endParaRPr lang="en-US" sz="3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normAutofit fontScale="90000"/>
          </a:bodyPr>
          <a:lstStyle/>
          <a:p>
            <a:pPr algn="ctr"/>
            <a:r>
              <a:rPr lang="en-US" dirty="0" smtClean="0">
                <a:latin typeface="Times New Roman" pitchFamily="18" charset="0"/>
                <a:cs typeface="Times New Roman" pitchFamily="18" charset="0"/>
              </a:rPr>
              <a:t>Contents</a:t>
            </a:r>
            <a:r>
              <a:rPr lang="en-US" dirty="0" smtClean="0"/>
              <a:t/>
            </a:r>
            <a:br>
              <a:rPr lang="en-US" dirty="0" smtClean="0"/>
            </a:br>
            <a:endParaRPr lang="en-US" dirty="0"/>
          </a:p>
        </p:txBody>
      </p:sp>
      <p:sp>
        <p:nvSpPr>
          <p:cNvPr id="3" name="Subtitle 2"/>
          <p:cNvSpPr>
            <a:spLocks noGrp="1"/>
          </p:cNvSpPr>
          <p:nvPr>
            <p:ph type="subTitle" idx="1"/>
          </p:nvPr>
        </p:nvSpPr>
        <p:spPr>
          <a:xfrm>
            <a:off x="838200" y="1295400"/>
            <a:ext cx="7848600" cy="4953000"/>
          </a:xfrm>
        </p:spPr>
        <p:txBody>
          <a:bodyPr>
            <a:normAutofit/>
          </a:bodyPr>
          <a:lstStyle/>
          <a:p>
            <a:endParaRPr lang="en-US" sz="1100" dirty="0" smtClean="0"/>
          </a:p>
          <a:p>
            <a:pPr algn="l">
              <a:buFont typeface="Wingdings" pitchFamily="2" charset="2"/>
              <a:buChar char="Ø"/>
            </a:pPr>
            <a:r>
              <a:rPr lang="en-US" sz="2400" dirty="0" smtClean="0">
                <a:solidFill>
                  <a:schemeClr val="tx1"/>
                </a:solidFill>
                <a:latin typeface="Times New Roman" pitchFamily="18" charset="0"/>
                <a:cs typeface="Times New Roman" pitchFamily="18" charset="0"/>
              </a:rPr>
              <a:t>Introduction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Data Preparation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Exploratory Data Analysis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Prediction and Modeling Techniques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Model Building and Evalution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Analysis and comparison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Conclusion</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457200" y="1676400"/>
            <a:ext cx="8229600" cy="38100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Conti..</a:t>
            </a:r>
            <a:endParaRPr lang="en-US" sz="36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latin typeface="Times New Roman" pitchFamily="18" charset="0"/>
                <a:cs typeface="Times New Roman" pitchFamily="18" charset="0"/>
              </a:rPr>
              <a:t>After the model evaluation , we get the </a:t>
            </a:r>
            <a:r>
              <a:rPr lang="en-US" sz="2400" dirty="0" smtClean="0">
                <a:latin typeface="Times New Roman" pitchFamily="18" charset="0"/>
                <a:cs typeface="Times New Roman" pitchFamily="18" charset="0"/>
              </a:rPr>
              <a:t>accuracay for Train and Test data are</a:t>
            </a:r>
            <a:r>
              <a:rPr lang="en-US" sz="2400" dirty="0" smtClean="0">
                <a:latin typeface="Times New Roman" pitchFamily="18" charset="0"/>
                <a:cs typeface="Times New Roman" pitchFamily="18" charset="0"/>
              </a:rPr>
              <a:t> 0.98and 0.92.</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Model evaluation gives the results that the prediction is very accurate</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a:lnSpc>
                <a:spcPct val="150000"/>
              </a:lnSpc>
            </a:pPr>
            <a:r>
              <a:rPr lang="en-US" sz="2400" dirty="0" smtClean="0">
                <a:latin typeface="Times New Roman" pitchFamily="18" charset="0"/>
                <a:cs typeface="Times New Roman" pitchFamily="18" charset="0"/>
              </a:rPr>
              <a:t>For better performance, we plan to judiciously design deep learning network structures, use adaptive learning rates and train on clusters of data rather than the whole dataset. To correct for overfitting in Random Forest, different selections of features and number of trees will be tested to check for change in performance.</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Conclusion and Future Work</a:t>
            </a:r>
            <a:endParaRPr lang="en-US"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Autofit/>
          </a:bodyPr>
          <a:lstStyle/>
          <a:p>
            <a:pPr>
              <a:lnSpc>
                <a:spcPct val="150000"/>
              </a:lnSpc>
            </a:pPr>
            <a:r>
              <a:rPr lang="en-US" sz="2000" dirty="0" smtClean="0">
                <a:latin typeface="Times New Roman" pitchFamily="18" charset="0"/>
                <a:ea typeface="Tahoma" pitchFamily="34" charset="0"/>
                <a:cs typeface="Times New Roman" pitchFamily="18" charset="0"/>
              </a:rPr>
              <a:t>Determining whether the listed price of a used car is a challenging task, due to the many factors that drive a used vehicle’s price on the market. The focus of this project is developing machine learning models that can accurately predict the price of a used car based on its features, in order to make informed purchases. We implement and evaluate various learning methods on a dataset consisting of the sale prices of different makes and models across cities in the United States. Our results show that Random Forest model and K-Means clustering with linear regression yield the best results, but are compute heavy. Conventional linear regression also yielded satisfactory results, with the advantage of a significantly lower training time in comparison to the aforementioned methods.</a:t>
            </a:r>
            <a:endParaRPr lang="en-US" sz="2000" dirty="0">
              <a:latin typeface="Times New Roman" pitchFamily="18" charset="0"/>
              <a:ea typeface="Tahoma" pitchFamily="34" charset="0"/>
              <a:cs typeface="Times New Roman" pitchFamily="18" charset="0"/>
            </a:endParaRPr>
          </a:p>
        </p:txBody>
      </p:sp>
      <p:sp>
        <p:nvSpPr>
          <p:cNvPr id="2" name="Title 1"/>
          <p:cNvSpPr>
            <a:spLocks noGrp="1"/>
          </p:cNvSpPr>
          <p:nvPr>
            <p:ph type="title"/>
          </p:nvPr>
        </p:nvSpPr>
        <p:spPr>
          <a:xfrm>
            <a:off x="457200" y="274638"/>
            <a:ext cx="8229600" cy="563562"/>
          </a:xfrm>
        </p:spPr>
        <p:txBody>
          <a:bodyPr>
            <a:noAutofit/>
          </a:bodyPr>
          <a:lstStyle/>
          <a:p>
            <a:r>
              <a:rPr lang="en-US"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lnSpc>
                <a:spcPct val="150000"/>
              </a:lnSpc>
              <a:buFont typeface="Wingdings" pitchFamily="2" charset="2"/>
              <a:buChar char="Ø"/>
            </a:pPr>
            <a:r>
              <a:rPr lang="en-US" sz="2200" dirty="0" smtClean="0">
                <a:latin typeface="Times New Roman" pitchFamily="18" charset="0"/>
                <a:cs typeface="Times New Roman" pitchFamily="18" charset="0"/>
              </a:rPr>
              <a:t>Machine learning uses data science and makes it feasible to generate such models which are able to make accurate predictions,classisfy things into categories,interpretation of images,etc.This makes the machines and robots intelligent as they can learn on their own and there is no need to worry about their accuracy</a:t>
            </a: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goal of this project is to create a regression model and a classification model that are able to accurately estimate the price of the house given the features. </a:t>
            </a:r>
          </a:p>
          <a:p>
            <a:endParaRPr lang="en-US" dirty="0"/>
          </a:p>
        </p:txBody>
      </p:sp>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he dataset contains a large number of variables that are involved in determining a </a:t>
            </a:r>
            <a:r>
              <a:rPr lang="en-US" sz="2400" dirty="0" smtClean="0">
                <a:latin typeface="Times New Roman" pitchFamily="18" charset="0"/>
                <a:cs typeface="Times New Roman" pitchFamily="18" charset="0"/>
              </a:rPr>
              <a:t>used </a:t>
            </a:r>
            <a:r>
              <a:rPr lang="en-US" sz="2400" dirty="0" smtClean="0">
                <a:latin typeface="Times New Roman" pitchFamily="18" charset="0"/>
                <a:cs typeface="Times New Roman" pitchFamily="18" charset="0"/>
              </a:rPr>
              <a:t>Car</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price. We obtained a csv copy </a:t>
            </a:r>
            <a:r>
              <a:rPr lang="en-US" sz="2400" dirty="0" smtClean="0">
                <a:latin typeface="Times New Roman" pitchFamily="18" charset="0"/>
                <a:cs typeface="Times New Roman" pitchFamily="18" charset="0"/>
              </a:rPr>
              <a:t>(Train and Test set)of </a:t>
            </a:r>
            <a:r>
              <a:rPr lang="en-US" sz="2400" dirty="0" smtClean="0">
                <a:latin typeface="Times New Roman" pitchFamily="18" charset="0"/>
                <a:cs typeface="Times New Roman" pitchFamily="18" charset="0"/>
              </a:rPr>
              <a:t>the </a:t>
            </a:r>
            <a:r>
              <a:rPr lang="en-IN" sz="2400" dirty="0" smtClean="0">
                <a:latin typeface="Times New Roman" pitchFamily="18" charset="0"/>
                <a:cs typeface="Times New Roman" pitchFamily="18" charset="0"/>
              </a:rPr>
              <a:t>The data is collected from the Indian online shoppers</a:t>
            </a:r>
            <a:r>
              <a:rPr lang="en-US" sz="2400" dirty="0" smtClean="0">
                <a:latin typeface="Times New Roman" pitchFamily="18" charset="0"/>
                <a:cs typeface="Times New Roman" pitchFamily="18" charset="0"/>
              </a:rPr>
              <a:t>.</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b="1" dirty="0" smtClean="0">
                <a:latin typeface="Times New Roman" pitchFamily="18" charset="0"/>
                <a:cs typeface="Times New Roman" pitchFamily="18" charset="0"/>
              </a:rPr>
              <a:t>Data Description</a:t>
            </a:r>
            <a:r>
              <a:rPr lang="en-US" sz="2400" dirty="0" smtClean="0">
                <a:latin typeface="Times New Roman" pitchFamily="18" charset="0"/>
                <a:cs typeface="Times New Roman" pitchFamily="18" charset="0"/>
              </a:rPr>
              <a:t>:The dataset contains </a:t>
            </a:r>
            <a:r>
              <a:rPr lang="en-US" sz="2400" dirty="0" smtClean="0">
                <a:latin typeface="Times New Roman" pitchFamily="18" charset="0"/>
                <a:cs typeface="Times New Roman" pitchFamily="18" charset="0"/>
              </a:rPr>
              <a:t>6019</a:t>
            </a:r>
            <a:r>
              <a:rPr lang="en-US" sz="2400" dirty="0" smtClean="0"/>
              <a:t> </a:t>
            </a:r>
            <a:r>
              <a:rPr lang="en-US" sz="2400" dirty="0" smtClean="0">
                <a:latin typeface="Times New Roman" pitchFamily="18" charset="0"/>
                <a:cs typeface="Times New Roman" pitchFamily="18" charset="0"/>
              </a:rPr>
              <a:t>records </a:t>
            </a:r>
            <a:r>
              <a:rPr lang="en-US" sz="2400" dirty="0" smtClean="0">
                <a:latin typeface="Times New Roman" pitchFamily="18" charset="0"/>
                <a:cs typeface="Times New Roman" pitchFamily="18" charset="0"/>
              </a:rPr>
              <a:t>(rows) and </a:t>
            </a:r>
            <a:r>
              <a:rPr lang="en-US" sz="2400" dirty="0" smtClean="0">
                <a:latin typeface="Times New Roman" pitchFamily="18" charset="0"/>
                <a:cs typeface="Times New Roman" pitchFamily="18" charset="0"/>
              </a:rPr>
              <a:t>15</a:t>
            </a:r>
            <a:r>
              <a:rPr lang="en-US" sz="2400" dirty="0" smtClean="0">
                <a:latin typeface="Times New Roman" pitchFamily="18" charset="0"/>
                <a:cs typeface="Times New Roman" pitchFamily="18" charset="0"/>
              </a:rPr>
              <a:t> features (columns).</a:t>
            </a:r>
          </a:p>
          <a:p>
            <a:pPr>
              <a:buFont typeface="Wingdings" pitchFamily="2" charset="2"/>
              <a:buChar char="Ø"/>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228600"/>
            <a:ext cx="8229600" cy="990600"/>
          </a:xfrm>
        </p:spPr>
        <p:txBody>
          <a:bodyPr>
            <a:normAutofit fontScale="90000"/>
          </a:bodyPr>
          <a:lstStyle/>
          <a:p>
            <a:r>
              <a:rPr lang="en-US" sz="3600" dirty="0" smtClean="0">
                <a:latin typeface="Times New Roman" pitchFamily="18" charset="0"/>
                <a:cs typeface="Times New Roman" pitchFamily="18" charset="0"/>
              </a:rPr>
              <a:t>Data Preparation</a:t>
            </a:r>
            <a:r>
              <a:rPr lang="en-US" sz="4000" dirty="0" smtClean="0"/>
              <a:t/>
            </a:r>
            <a:br>
              <a:rPr lang="en-US" sz="4000" dirty="0" smtClean="0"/>
            </a:b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noChangeArrowheads="1"/>
          </p:cNvPicPr>
          <p:nvPr>
            <p:ph idx="1"/>
          </p:nvPr>
        </p:nvPicPr>
        <p:blipFill>
          <a:blip r:embed="rId2" cstate="print"/>
          <a:srcRect/>
          <a:stretch>
            <a:fillRect/>
          </a:stretch>
        </p:blipFill>
        <p:spPr bwMode="auto">
          <a:xfrm>
            <a:off x="457200" y="1371600"/>
            <a:ext cx="8229600" cy="4419599"/>
          </a:xfrm>
          <a:prstGeom prst="rect">
            <a:avLst/>
          </a:prstGeom>
          <a:noFill/>
          <a:ln w="9525">
            <a:noFill/>
            <a:miter lim="800000"/>
            <a:headEnd/>
            <a:tailEnd/>
          </a:ln>
        </p:spPr>
      </p:pic>
      <p:sp>
        <p:nvSpPr>
          <p:cNvPr id="2" name="Title 1"/>
          <p:cNvSpPr>
            <a:spLocks noGrp="1"/>
          </p:cNvSpPr>
          <p:nvPr>
            <p:ph type="title"/>
          </p:nvPr>
        </p:nvSpPr>
        <p:spPr>
          <a:xfrm>
            <a:off x="457200" y="274638"/>
            <a:ext cx="8229600" cy="792162"/>
          </a:xfrm>
        </p:spPr>
        <p:txBody>
          <a:bodyPr>
            <a:normAutofit/>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noChangeArrowheads="1"/>
          </p:cNvPicPr>
          <p:nvPr>
            <p:ph idx="1"/>
          </p:nvPr>
        </p:nvPicPr>
        <p:blipFill>
          <a:blip r:embed="rId2" cstate="print"/>
          <a:srcRect/>
          <a:stretch>
            <a:fillRect/>
          </a:stretch>
        </p:blipFill>
        <p:spPr bwMode="auto">
          <a:xfrm>
            <a:off x="457200" y="1447800"/>
            <a:ext cx="8229600" cy="4191000"/>
          </a:xfrm>
          <a:prstGeom prst="rect">
            <a:avLst/>
          </a:prstGeom>
          <a:noFill/>
          <a:ln w="9525">
            <a:noFill/>
            <a:miter lim="800000"/>
            <a:headEnd/>
            <a:tailEnd/>
          </a:ln>
        </p:spPr>
      </p:pic>
      <p:sp>
        <p:nvSpPr>
          <p:cNvPr id="2" name="Title 1"/>
          <p:cNvSpPr>
            <a:spLocks noGrp="1"/>
          </p:cNvSpPr>
          <p:nvPr>
            <p:ph type="title"/>
          </p:nvPr>
        </p:nvSpPr>
        <p:spPr>
          <a:xfrm>
            <a:off x="457200" y="274638"/>
            <a:ext cx="8229600" cy="639762"/>
          </a:xfrm>
        </p:spPr>
        <p:txBody>
          <a:bodyPr>
            <a:normAutofit/>
          </a:bodyPr>
          <a:lstStyle/>
          <a:p>
            <a:r>
              <a:rPr lang="en-US" sz="3200" dirty="0" smtClean="0">
                <a:latin typeface="Times New Roman" pitchFamily="18" charset="0"/>
                <a:cs typeface="Times New Roman" pitchFamily="18" charset="0"/>
              </a:rPr>
              <a:t>Data cleaning:Dealing with missing values</a:t>
            </a:r>
            <a:endParaRPr lang="en-US" sz="3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lnSpcReduction="10000"/>
          </a:bodyPr>
          <a:lstStyle/>
          <a:p>
            <a:r>
              <a:rPr lang="en-US" sz="2400" dirty="0" smtClean="0">
                <a:latin typeface="Times New Roman" pitchFamily="18" charset="0"/>
                <a:cs typeface="Times New Roman" pitchFamily="18" charset="0"/>
              </a:rPr>
              <a:t>For hadeling categorical data. We modtly use these 2 path:</a:t>
            </a:r>
          </a:p>
          <a:p>
            <a:pPr>
              <a:buNone/>
            </a:pPr>
            <a:r>
              <a:rPr lang="en-US" sz="2400" dirty="0" smtClean="0">
                <a:latin typeface="Times New Roman" pitchFamily="18" charset="0"/>
                <a:cs typeface="Times New Roman" pitchFamily="18" charset="0"/>
              </a:rPr>
              <a:t>      OneHotEncoder</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LabelEncoder</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Where OneHotEncoder is used where data are not in any order and LabelEncoder when data is in order.</a:t>
            </a:r>
          </a:p>
          <a:p>
            <a:r>
              <a:rPr lang="en-US" sz="2400" dirty="0" smtClean="0">
                <a:latin typeface="Times New Roman" pitchFamily="18" charset="0"/>
                <a:cs typeface="Times New Roman" pitchFamily="18" charset="0"/>
              </a:rPr>
              <a:t>So, for each Features we will use plots to find out what to be used there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As for now we have left with only 5 categorical features:</a:t>
            </a:r>
          </a:p>
          <a:p>
            <a:pPr>
              <a:buNone/>
            </a:pPr>
            <a:r>
              <a:rPr lang="en-US" sz="2400" dirty="0" smtClean="0">
                <a:latin typeface="Times New Roman" pitchFamily="18" charset="0"/>
                <a:cs typeface="Times New Roman" pitchFamily="18" charset="0"/>
              </a:rPr>
              <a:t>    Location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Fuel_Type</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Transmission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Owner_Type</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Company</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944562"/>
          </a:xfrm>
        </p:spPr>
        <p:txBody>
          <a:bodyPr>
            <a:normAutofit fontScale="90000"/>
          </a:bodyPr>
          <a:lstStyle/>
          <a:p>
            <a:r>
              <a:rPr lang="en-US" sz="3600" dirty="0" smtClean="0">
                <a:latin typeface="Times New Roman" pitchFamily="18" charset="0"/>
                <a:cs typeface="Times New Roman" pitchFamily="18" charset="0"/>
              </a:rPr>
              <a:t>Feature Engineering </a:t>
            </a: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533400" y="1295401"/>
            <a:ext cx="8229600" cy="33528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Conti..</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691</Words>
  <Application>Microsoft Office PowerPoint</Application>
  <PresentationFormat>On-screen Show (4:3)</PresentationFormat>
  <Paragraphs>71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Project</vt:lpstr>
      <vt:lpstr>Contents </vt:lpstr>
      <vt:lpstr>Introduction</vt:lpstr>
      <vt:lpstr>Conti..</vt:lpstr>
      <vt:lpstr>Data Preparation </vt:lpstr>
      <vt:lpstr>Conti..</vt:lpstr>
      <vt:lpstr>Data cleaning:Dealing with missing values</vt:lpstr>
      <vt:lpstr>Feature Engineering  </vt:lpstr>
      <vt:lpstr>Conti..</vt:lpstr>
      <vt:lpstr>HeatMap</vt:lpstr>
      <vt:lpstr>Conti..</vt:lpstr>
      <vt:lpstr>Model Building</vt:lpstr>
      <vt:lpstr> Model Selection </vt:lpstr>
      <vt:lpstr>Train-Test Splitting</vt:lpstr>
      <vt:lpstr>Modeling Approach </vt:lpstr>
      <vt:lpstr>Logistic Regression</vt:lpstr>
      <vt:lpstr>Random Forest Algorithm</vt:lpstr>
      <vt:lpstr>Checking accuracy of the model</vt:lpstr>
      <vt:lpstr>Conti..</vt:lpstr>
      <vt:lpstr>Conti..</vt:lpstr>
      <vt:lpstr>Conti..</vt:lpstr>
      <vt:lpstr>Conclusion and Future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dc:title>
  <dc:creator>viru</dc:creator>
  <cp:lastModifiedBy>viru baghel</cp:lastModifiedBy>
  <cp:revision>72</cp:revision>
  <dcterms:created xsi:type="dcterms:W3CDTF">2006-08-16T00:00:00Z</dcterms:created>
  <dcterms:modified xsi:type="dcterms:W3CDTF">2021-09-26T10:49:33Z</dcterms:modified>
</cp:coreProperties>
</file>