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6" r:id="rId2"/>
    <p:sldId id="257" r:id="rId3"/>
    <p:sldId id="258" r:id="rId4"/>
    <p:sldId id="259" r:id="rId5"/>
    <p:sldId id="260" r:id="rId6"/>
    <p:sldId id="262" r:id="rId7"/>
    <p:sldId id="263" r:id="rId8"/>
    <p:sldId id="283" r:id="rId9"/>
    <p:sldId id="264" r:id="rId10"/>
    <p:sldId id="265" r:id="rId11"/>
    <p:sldId id="269" r:id="rId12"/>
    <p:sldId id="267" r:id="rId13"/>
    <p:sldId id="284" r:id="rId14"/>
    <p:sldId id="268" r:id="rId15"/>
    <p:sldId id="278" r:id="rId16"/>
    <p:sldId id="279" r:id="rId17"/>
    <p:sldId id="270" r:id="rId18"/>
    <p:sldId id="276"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10/30/2021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10/30/2021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r>
              <a:rPr lang="en-US" sz="4000" b="1" dirty="0" smtClean="0">
                <a:latin typeface="Times New Roman" pitchFamily="18" charset="0"/>
                <a:cs typeface="Times New Roman" pitchFamily="18" charset="0"/>
              </a:rPr>
              <a:t>Flight Price Prediction</a:t>
            </a:r>
            <a:endParaRPr lang="en-US" sz="4000" b="1" dirty="0" smtClean="0">
              <a:latin typeface="Times New Roman" pitchFamily="18" charset="0"/>
              <a:cs typeface="Times New Roman" pitchFamily="18" charset="0"/>
            </a:endParaRPr>
          </a:p>
          <a:p>
            <a:pPr algn="ctr">
              <a:buNone/>
            </a:pPr>
            <a:endParaRPr lang="en-US" sz="4000" dirty="0" smtClean="0">
              <a:latin typeface="Times New Roman" pitchFamily="18" charset="0"/>
              <a:cs typeface="Times New Roman" pitchFamily="18" charset="0"/>
            </a:endParaRPr>
          </a:p>
          <a:p>
            <a:pPr algn="ctr">
              <a:buNone/>
            </a:pPr>
            <a:endParaRPr lang="en-US" sz="4000" dirty="0" smtClean="0">
              <a:latin typeface="Times New Roman" pitchFamily="18" charset="0"/>
              <a:cs typeface="Times New Roman" pitchFamily="18" charset="0"/>
            </a:endParaRPr>
          </a:p>
          <a:p>
            <a:pPr algn="ctr">
              <a:buNone/>
            </a:pPr>
            <a:r>
              <a:rPr lang="en-US" sz="4000" dirty="0" smtClean="0">
                <a:latin typeface="Times New Roman" pitchFamily="18" charset="0"/>
                <a:cs typeface="Times New Roman" pitchFamily="18" charset="0"/>
              </a:rPr>
              <a:t>Submitted by</a:t>
            </a:r>
          </a:p>
          <a:p>
            <a:pPr algn="ctr">
              <a:buNone/>
            </a:pPr>
            <a:r>
              <a:rPr lang="en-US" sz="4000" dirty="0" smtClean="0">
                <a:latin typeface="Times New Roman" pitchFamily="18" charset="0"/>
                <a:cs typeface="Times New Roman" pitchFamily="18" charset="0"/>
              </a:rPr>
              <a:t>Laxmi Narayan</a:t>
            </a:r>
            <a:endParaRPr lang="en-US" sz="4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t>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sz="2400" dirty="0" smtClean="0">
                <a:latin typeface="Times New Roman" pitchFamily="18" charset="0"/>
                <a:cs typeface="Times New Roman" pitchFamily="18" charset="0"/>
              </a:rPr>
              <a:t>Firstly, we want to visualize the relationships between the target variable and the variables that are highly and positively correlated with it, according to what .we saw in the heatmap.</a:t>
            </a:r>
          </a:p>
          <a:p>
            <a:endParaRPr lang="en-US" sz="2400" dirty="0" smtClean="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715962"/>
          </a:xfrm>
        </p:spPr>
        <p:txBody>
          <a:bodyPr>
            <a:normAutofit/>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Dummies will be used for converting categorical variables into numerical variables because sklearn models allows only numerical inputs.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train data set will be divided into two parts,80% of the data will act as training data and the remaining 20% data will be the validation data.</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Model Building</a:t>
            </a:r>
            <a:endParaRPr lang="en-US" sz="36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Let’s model each classification algorithm over the training dataset and evaluate their accuracy and standard deviation scores.</a:t>
            </a:r>
          </a:p>
          <a:p>
            <a:pPr>
              <a:buNone/>
            </a:pPr>
            <a:endParaRPr lang="en-US" sz="2400" dirty="0" smtClean="0">
              <a:latin typeface="Times New Roman" pitchFamily="18" charset="0"/>
              <a:cs typeface="Times New Roman" pitchFamily="18" charset="0"/>
            </a:endParaRPr>
          </a:p>
          <a:p>
            <a:pPr marL="457200" indent="-457200">
              <a:buFont typeface="Arial" pitchFamily="34" charset="0"/>
              <a:buAutoNum type="arabicPeriod"/>
            </a:pPr>
            <a:r>
              <a:rPr lang="en-US" sz="2400" dirty="0" smtClean="0">
                <a:latin typeface="Times New Roman" pitchFamily="18" charset="0"/>
                <a:cs typeface="Times New Roman" pitchFamily="18" charset="0"/>
              </a:rPr>
              <a:t>Random </a:t>
            </a:r>
            <a:r>
              <a:rPr lang="en-US" sz="2400" dirty="0" smtClean="0">
                <a:latin typeface="Times New Roman" pitchFamily="18" charset="0"/>
                <a:cs typeface="Times New Roman" pitchFamily="18" charset="0"/>
              </a:rPr>
              <a:t>Forest Classifier</a:t>
            </a:r>
          </a:p>
          <a:p>
            <a:pPr marL="457200" indent="-457200">
              <a:buNone/>
            </a:pPr>
            <a:endParaRPr lang="en-US" sz="2400" dirty="0" smtClean="0">
              <a:latin typeface="Times New Roman" pitchFamily="18" charset="0"/>
              <a:cs typeface="Times New Roman" pitchFamily="18" charset="0"/>
            </a:endParaRPr>
          </a:p>
        </p:txBody>
      </p:sp>
      <p:sp>
        <p:nvSpPr>
          <p:cNvPr id="2" name="Title 1"/>
          <p:cNvSpPr>
            <a:spLocks noGrp="1"/>
          </p:cNvSpPr>
          <p:nvPr>
            <p:ph type="title"/>
          </p:nvPr>
        </p:nvSpPr>
        <p:spPr>
          <a:xfrm>
            <a:off x="457200" y="228600"/>
            <a:ext cx="8229600" cy="914400"/>
          </a:xfrm>
        </p:spPr>
        <p:txBody>
          <a:bodyPr>
            <a:normAutofit fontScale="90000"/>
          </a:bodyPr>
          <a:lstStyle/>
          <a:p>
            <a:r>
              <a:rPr lang="en-US" dirty="0" smtClean="0"/>
              <a:t/>
            </a:r>
            <a:br>
              <a:rPr lang="en-US" dirty="0" smtClean="0"/>
            </a:br>
            <a:r>
              <a:rPr lang="en-US" sz="3600" dirty="0" smtClean="0">
                <a:latin typeface="Times New Roman" pitchFamily="18" charset="0"/>
                <a:cs typeface="Times New Roman" pitchFamily="18" charset="0"/>
              </a:rPr>
              <a:t>Model Selection</a:t>
            </a: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Train-Test Splitting</a:t>
            </a:r>
            <a:endParaRPr lang="en-US" sz="3200"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885825" y="1447801"/>
            <a:ext cx="7372350" cy="30535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lstStyle/>
          <a:p>
            <a:r>
              <a:rPr lang="en-US" sz="2400" dirty="0" smtClean="0">
                <a:latin typeface="Times New Roman" pitchFamily="18" charset="0"/>
                <a:cs typeface="Times New Roman" pitchFamily="18" charset="0"/>
              </a:rPr>
              <a:t>Choose an algorithm that implements the corresponding technique</a:t>
            </a:r>
          </a:p>
          <a:p>
            <a:r>
              <a:rPr lang="en-US" sz="2400" dirty="0" smtClean="0">
                <a:latin typeface="Times New Roman" pitchFamily="18" charset="0"/>
                <a:cs typeface="Times New Roman" pitchFamily="18" charset="0"/>
              </a:rPr>
              <a:t>Search for an effective parameter combination for the chosen algorithm</a:t>
            </a:r>
          </a:p>
          <a:p>
            <a:r>
              <a:rPr lang="en-US" sz="2400" dirty="0" smtClean="0">
                <a:latin typeface="Times New Roman" pitchFamily="18" charset="0"/>
                <a:cs typeface="Times New Roman" pitchFamily="18" charset="0"/>
              </a:rPr>
              <a:t>Create a model using the found parameters</a:t>
            </a:r>
          </a:p>
          <a:p>
            <a:r>
              <a:rPr lang="en-US" sz="2400" dirty="0" smtClean="0">
                <a:latin typeface="Times New Roman" pitchFamily="18" charset="0"/>
                <a:cs typeface="Times New Roman" pitchFamily="18" charset="0"/>
              </a:rPr>
              <a:t>Train (fit) the model on the training dataset</a:t>
            </a:r>
          </a:p>
          <a:p>
            <a:r>
              <a:rPr lang="en-US" sz="2400" dirty="0" smtClean="0">
                <a:latin typeface="Times New Roman" pitchFamily="18" charset="0"/>
                <a:cs typeface="Times New Roman" pitchFamily="18" charset="0"/>
              </a:rPr>
              <a:t>Test the model on the test dataset and get the results</a:t>
            </a:r>
          </a:p>
          <a:p>
            <a:endParaRPr lang="en-US" dirty="0"/>
          </a:p>
        </p:txBody>
      </p:sp>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Modeling Approach</a:t>
            </a:r>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Random Forest Algorithm</a:t>
            </a:r>
            <a:endParaRPr lang="en-US" sz="32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srcRect/>
          <a:stretch>
            <a:fillRect/>
          </a:stretch>
        </p:blipFill>
        <p:spPr bwMode="auto">
          <a:xfrm>
            <a:off x="1143000" y="1524001"/>
            <a:ext cx="6172200" cy="343455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latin typeface="Times New Roman" pitchFamily="18" charset="0"/>
                <a:cs typeface="Times New Roman" pitchFamily="18" charset="0"/>
              </a:rPr>
              <a:t>After the model evaluation , we get the </a:t>
            </a:r>
            <a:r>
              <a:rPr lang="en-US" sz="2400" dirty="0" err="1" smtClean="0">
                <a:latin typeface="Times New Roman" pitchFamily="18" charset="0"/>
                <a:cs typeface="Times New Roman" pitchFamily="18" charset="0"/>
              </a:rPr>
              <a:t>accuracay</a:t>
            </a:r>
            <a:r>
              <a:rPr lang="en-US" sz="2400" dirty="0" smtClean="0">
                <a:latin typeface="Times New Roman" pitchFamily="18" charset="0"/>
                <a:cs typeface="Times New Roman" pitchFamily="18" charset="0"/>
              </a:rPr>
              <a:t> for Train and Test data are </a:t>
            </a:r>
            <a:r>
              <a:rPr lang="en-US" sz="2400" dirty="0" smtClean="0">
                <a:latin typeface="Times New Roman" pitchFamily="18" charset="0"/>
                <a:cs typeface="Times New Roman" pitchFamily="18" charset="0"/>
              </a:rPr>
              <a:t>0.95and 0.79.</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Model evaluation gives the results that the prediction is very accurate</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Checking accuracy of the model</a:t>
            </a:r>
            <a:endParaRPr lang="en-US" sz="32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srcRect/>
          <a:stretch>
            <a:fillRect/>
          </a:stretch>
        </p:blipFill>
        <p:spPr bwMode="auto">
          <a:xfrm>
            <a:off x="1066800" y="1371600"/>
            <a:ext cx="6124575" cy="374411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Autofit/>
          </a:bodyPr>
          <a:lstStyle/>
          <a:p>
            <a:pPr>
              <a:lnSpc>
                <a:spcPct val="150000"/>
              </a:lnSpc>
            </a:pPr>
            <a:r>
              <a:rPr lang="en-US" sz="2000" dirty="0" smtClean="0">
                <a:latin typeface="Times New Roman" pitchFamily="18" charset="0"/>
                <a:cs typeface="Times New Roman" pitchFamily="18" charset="0"/>
              </a:rPr>
              <a:t>For better performance, we plan to judiciously design deep learning network structures, use adaptive learning rates and train on clusters of data rather than the whole dataset. To correct for </a:t>
            </a:r>
            <a:r>
              <a:rPr lang="en-US" sz="2000" dirty="0" err="1" smtClean="0">
                <a:latin typeface="Times New Roman" pitchFamily="18" charset="0"/>
                <a:cs typeface="Times New Roman" pitchFamily="18" charset="0"/>
              </a:rPr>
              <a:t>overfitting</a:t>
            </a:r>
            <a:r>
              <a:rPr lang="en-US" sz="2000" dirty="0" smtClean="0">
                <a:latin typeface="Times New Roman" pitchFamily="18" charset="0"/>
                <a:cs typeface="Times New Roman" pitchFamily="18" charset="0"/>
              </a:rPr>
              <a:t> in Random Forest, different selections of features and number of trees will be tested to check for change in performance</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Conclusion and Future Work</a:t>
            </a:r>
            <a:endParaRPr lang="en-US" sz="32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lnSpc>
                <a:spcPct val="150000"/>
              </a:lnSpc>
              <a:buNone/>
            </a:pPr>
            <a:r>
              <a:rPr lang="en-US" sz="2000" dirty="0" smtClean="0"/>
              <a:t>  </a:t>
            </a:r>
            <a:r>
              <a:rPr lang="en-US" sz="2000" dirty="0" smtClean="0">
                <a:latin typeface="Times New Roman" pitchFamily="18" charset="0"/>
                <a:cs typeface="Times New Roman" pitchFamily="18" charset="0"/>
              </a:rPr>
              <a:t>As a general conclusion for this project, it was very rewarding for us to take part in this competition because it allowed us to use what we had learned </a:t>
            </a:r>
            <a:r>
              <a:rPr lang="en-US" sz="2000" dirty="0" err="1" smtClean="0">
                <a:latin typeface="Times New Roman" pitchFamily="18" charset="0"/>
                <a:cs typeface="Times New Roman" pitchFamily="18" charset="0"/>
              </a:rPr>
              <a:t>ain</a:t>
            </a:r>
            <a:r>
              <a:rPr lang="en-US" sz="2000" dirty="0" smtClean="0">
                <a:latin typeface="Times New Roman" pitchFamily="18" charset="0"/>
                <a:cs typeface="Times New Roman" pitchFamily="18" charset="0"/>
              </a:rPr>
              <a:t> class directly onto real-life problems, but also to </a:t>
            </a:r>
            <a:r>
              <a:rPr lang="en-US" sz="2000" dirty="0" smtClean="0">
                <a:latin typeface="Times New Roman" pitchFamily="18" charset="0"/>
                <a:cs typeface="Times New Roman" pitchFamily="18" charset="0"/>
              </a:rPr>
              <a:t>make </a:t>
            </a:r>
            <a:r>
              <a:rPr lang="en-US" sz="2000" dirty="0" smtClean="0">
                <a:latin typeface="Times New Roman" pitchFamily="18" charset="0"/>
                <a:cs typeface="Times New Roman" pitchFamily="18" charset="0"/>
              </a:rPr>
              <a:t>our own research, to investigate and to try to come up with new ideas when we did not find anything that would suit what we wanted to achieve. It was for all of us an interesting first step into the world of research, and it provided us a hands-on experience of what can be done with machine learning techniques in general.</a:t>
            </a:r>
          </a:p>
          <a:p>
            <a:pPr>
              <a:lnSpc>
                <a:spcPct val="150000"/>
              </a:lnSpc>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normAutofit fontScale="90000"/>
          </a:bodyPr>
          <a:lstStyle/>
          <a:p>
            <a:pPr algn="ctr"/>
            <a:r>
              <a:rPr lang="en-US" dirty="0" smtClean="0">
                <a:latin typeface="Times New Roman" pitchFamily="18" charset="0"/>
                <a:cs typeface="Times New Roman" pitchFamily="18" charset="0"/>
              </a:rPr>
              <a:t>Contents</a:t>
            </a:r>
            <a:r>
              <a:rPr lang="en-US" dirty="0" smtClean="0"/>
              <a:t/>
            </a:r>
            <a:br>
              <a:rPr lang="en-US" dirty="0" smtClean="0"/>
            </a:br>
            <a:endParaRPr lang="en-US" dirty="0"/>
          </a:p>
        </p:txBody>
      </p:sp>
      <p:sp>
        <p:nvSpPr>
          <p:cNvPr id="3" name="Subtitle 2"/>
          <p:cNvSpPr>
            <a:spLocks noGrp="1"/>
          </p:cNvSpPr>
          <p:nvPr>
            <p:ph type="subTitle" idx="1"/>
          </p:nvPr>
        </p:nvSpPr>
        <p:spPr>
          <a:xfrm>
            <a:off x="838200" y="1295400"/>
            <a:ext cx="7848600" cy="4953000"/>
          </a:xfrm>
        </p:spPr>
        <p:txBody>
          <a:bodyPr>
            <a:normAutofit/>
          </a:bodyPr>
          <a:lstStyle/>
          <a:p>
            <a:endParaRPr lang="en-US" sz="1100" dirty="0" smtClean="0"/>
          </a:p>
          <a:p>
            <a:pPr algn="l">
              <a:buFont typeface="Wingdings" pitchFamily="2" charset="2"/>
              <a:buChar char="Ø"/>
            </a:pPr>
            <a:r>
              <a:rPr lang="en-US" sz="2400" dirty="0" smtClean="0">
                <a:solidFill>
                  <a:schemeClr val="tx1"/>
                </a:solidFill>
                <a:latin typeface="Times New Roman" pitchFamily="18" charset="0"/>
                <a:cs typeface="Times New Roman" pitchFamily="18" charset="0"/>
              </a:rPr>
              <a:t>Introduction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Data Preparation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Exploratory Data Analysis</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Prediction and Modeling Techniques</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Model Building and Evalution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Analysis and comparison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Conclusion</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Autofit/>
          </a:bodyPr>
          <a:lstStyle/>
          <a:p>
            <a:r>
              <a:rPr lang="en-US" sz="2000" dirty="0" smtClean="0">
                <a:latin typeface="Times New Roman" pitchFamily="18" charset="0"/>
                <a:cs typeface="Times New Roman" pitchFamily="18" charset="0"/>
              </a:rPr>
              <a:t>Machine learning (ML) is the study of computer algorithms, which improve with experience and use of data. Machine learning algorithms build a model based on sample data (training data), and make predictions or decisions using this model without being programmed to do so</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Machine learning algorithms have a wide variety of applications, like fraud detections, email filtering etc. One such application of machine learning lies in the ‘Aviation industry’, to predict the prices of flights. There are various factors/features which impact the prices of flights — distance, flight time, number of stops etc. These factors help create a pattern to decide the price of a flight, and the machine learning models get trained on this pattern to make the predictions in future, automating the process and making the process quicker.</a:t>
            </a:r>
          </a:p>
          <a:p>
            <a:endParaRPr lang="en-US" sz="20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563562"/>
          </a:xfrm>
        </p:spPr>
        <p:txBody>
          <a:bodyPr>
            <a:noAutofit/>
          </a:bodyPr>
          <a:lstStyle/>
          <a:p>
            <a:r>
              <a:rPr lang="en-US"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he dataset contains a large number of variables that are involved in determining a used </a:t>
            </a:r>
            <a:r>
              <a:rPr lang="en-US" sz="2400" dirty="0" smtClean="0">
                <a:latin typeface="Times New Roman" pitchFamily="18" charset="0"/>
                <a:cs typeface="Times New Roman" pitchFamily="18" charset="0"/>
              </a:rPr>
              <a:t>Flight Price. </a:t>
            </a:r>
            <a:r>
              <a:rPr lang="en-US" sz="2400" dirty="0" smtClean="0">
                <a:latin typeface="Times New Roman" pitchFamily="18" charset="0"/>
                <a:cs typeface="Times New Roman" pitchFamily="18" charset="0"/>
              </a:rPr>
              <a:t>We obtained a csv copy (Train and Test set)of the</a:t>
            </a:r>
            <a:r>
              <a:rPr lang="en-IN" sz="2400" dirty="0" smtClean="0">
                <a:latin typeface="Times New Roman" pitchFamily="18" charset="0"/>
                <a:cs typeface="Times New Roman" pitchFamily="18" charset="0"/>
              </a:rPr>
              <a:t> data </a:t>
            </a:r>
            <a:r>
              <a:rPr lang="en-IN" sz="2400" dirty="0" smtClean="0">
                <a:latin typeface="Times New Roman" pitchFamily="18" charset="0"/>
                <a:cs typeface="Times New Roman" pitchFamily="18" charset="0"/>
              </a:rPr>
              <a:t>from </a:t>
            </a:r>
            <a:r>
              <a:rPr lang="en-IN" sz="2400" dirty="0" err="1" smtClean="0">
                <a:latin typeface="Times New Roman" pitchFamily="18" charset="0"/>
                <a:cs typeface="Times New Roman" pitchFamily="18" charset="0"/>
              </a:rPr>
              <a:t>kaggle</a:t>
            </a:r>
            <a:r>
              <a:rPr lang="en-I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b="1" dirty="0" smtClean="0">
                <a:latin typeface="Times New Roman" pitchFamily="18" charset="0"/>
                <a:cs typeface="Times New Roman" pitchFamily="18" charset="0"/>
              </a:rPr>
              <a:t>Data Description</a:t>
            </a:r>
            <a:r>
              <a:rPr lang="en-US" sz="2400" dirty="0" smtClean="0">
                <a:latin typeface="Times New Roman" pitchFamily="18" charset="0"/>
                <a:cs typeface="Times New Roman" pitchFamily="18" charset="0"/>
              </a:rPr>
              <a:t>:The dataset contains </a:t>
            </a:r>
            <a:r>
              <a:rPr lang="en-US" sz="2400" dirty="0" smtClean="0">
                <a:latin typeface="Times New Roman" pitchFamily="18" charset="0"/>
                <a:cs typeface="Times New Roman" pitchFamily="18" charset="0"/>
              </a:rPr>
              <a:t>10682records </a:t>
            </a:r>
            <a:r>
              <a:rPr lang="en-US" sz="2400" dirty="0" smtClean="0">
                <a:latin typeface="Times New Roman" pitchFamily="18" charset="0"/>
                <a:cs typeface="Times New Roman" pitchFamily="18" charset="0"/>
              </a:rPr>
              <a:t>(rows) and </a:t>
            </a:r>
            <a:r>
              <a:rPr lang="en-US" sz="2400" dirty="0" smtClean="0">
                <a:latin typeface="Times New Roman" pitchFamily="18" charset="0"/>
                <a:cs typeface="Times New Roman" pitchFamily="18" charset="0"/>
              </a:rPr>
              <a:t>30</a:t>
            </a:r>
            <a:r>
              <a:rPr lang="en-US" sz="2400" dirty="0" smtClean="0">
                <a:latin typeface="Times New Roman" pitchFamily="18" charset="0"/>
                <a:cs typeface="Times New Roman" pitchFamily="18" charset="0"/>
              </a:rPr>
              <a:t> features (columns).</a:t>
            </a:r>
          </a:p>
          <a:p>
            <a:pPr>
              <a:buFont typeface="Wingdings" pitchFamily="2" charset="2"/>
              <a:buChar char="Ø"/>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228600"/>
            <a:ext cx="8229600" cy="990600"/>
          </a:xfrm>
        </p:spPr>
        <p:txBody>
          <a:bodyPr>
            <a:normAutofit fontScale="90000"/>
          </a:bodyPr>
          <a:lstStyle/>
          <a:p>
            <a:r>
              <a:rPr lang="en-US" sz="3600" dirty="0" smtClean="0">
                <a:latin typeface="Times New Roman" pitchFamily="18" charset="0"/>
                <a:cs typeface="Times New Roman" pitchFamily="18" charset="0"/>
              </a:rPr>
              <a:t>Data Preparation</a:t>
            </a:r>
            <a:r>
              <a:rPr lang="en-US" sz="4000" dirty="0" smtClean="0"/>
              <a:t/>
            </a:r>
            <a:br>
              <a:rPr lang="en-US" sz="4000" dirty="0" smtClean="0"/>
            </a:br>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pic>
        <p:nvPicPr>
          <p:cNvPr id="3" name="Content Placeholder 2"/>
          <p:cNvPicPr>
            <a:picLocks noGrp="1" noChangeAspect="1" noChangeArrowheads="1"/>
          </p:cNvPicPr>
          <p:nvPr>
            <p:ph idx="1"/>
          </p:nvPr>
        </p:nvPicPr>
        <p:blipFill>
          <a:blip r:embed="rId2"/>
          <a:srcRect/>
          <a:stretch>
            <a:fillRect/>
          </a:stretch>
        </p:blipFill>
        <p:spPr bwMode="auto">
          <a:xfrm>
            <a:off x="457200" y="1371601"/>
            <a:ext cx="8229600" cy="360927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latin typeface="Times New Roman" pitchFamily="18" charset="0"/>
                <a:cs typeface="Times New Roman" pitchFamily="18" charset="0"/>
              </a:rPr>
              <a:t>Data cleaning:Dealing with missing values</a:t>
            </a:r>
            <a:endParaRPr lang="en-US" sz="3200" dirty="0">
              <a:latin typeface="Times New Roman" pitchFamily="18" charset="0"/>
              <a:cs typeface="Times New Roman" pitchFamily="18" charset="0"/>
            </a:endParaRPr>
          </a:p>
        </p:txBody>
      </p:sp>
      <p:pic>
        <p:nvPicPr>
          <p:cNvPr id="3" name="Content Placeholder 2"/>
          <p:cNvPicPr>
            <a:picLocks noGrp="1" noChangeAspect="1" noChangeArrowheads="1"/>
          </p:cNvPicPr>
          <p:nvPr>
            <p:ph idx="1"/>
          </p:nvPr>
        </p:nvPicPr>
        <p:blipFill>
          <a:blip r:embed="rId2"/>
          <a:srcRect/>
          <a:stretch>
            <a:fillRect/>
          </a:stretch>
        </p:blipFill>
        <p:spPr bwMode="auto">
          <a:xfrm>
            <a:off x="1143000" y="1371600"/>
            <a:ext cx="5795963" cy="386318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sz="2400" dirty="0" smtClean="0">
                <a:latin typeface="Times New Roman" pitchFamily="18" charset="0"/>
                <a:cs typeface="Times New Roman" pitchFamily="18" charset="0"/>
              </a:rPr>
              <a:t>For hadeling categorical data. We modtly use these 2 path:</a:t>
            </a:r>
          </a:p>
          <a:p>
            <a:pPr>
              <a:buNone/>
            </a:pPr>
            <a:r>
              <a:rPr lang="en-US" sz="2400" dirty="0" smtClean="0">
                <a:latin typeface="Times New Roman" pitchFamily="18" charset="0"/>
                <a:cs typeface="Times New Roman" pitchFamily="18" charset="0"/>
              </a:rPr>
              <a:t>      OneHotEncoder</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LabelEncoder</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Where OneHotEncoder is used where data are not in any order and LabelEncoder when data is in order.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 for each Features we will use plots to find out what to be used there.</a:t>
            </a:r>
          </a:p>
          <a:p>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944562"/>
          </a:xfrm>
        </p:spPr>
        <p:txBody>
          <a:bodyPr>
            <a:normAutofit fontScale="90000"/>
          </a:bodyPr>
          <a:lstStyle/>
          <a:p>
            <a:r>
              <a:rPr lang="en-US" sz="3600" dirty="0" smtClean="0">
                <a:latin typeface="Times New Roman" pitchFamily="18" charset="0"/>
                <a:cs typeface="Times New Roman" pitchFamily="18" charset="0"/>
              </a:rPr>
              <a:t>Feature Engineering </a:t>
            </a: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Conti..</a:t>
            </a:r>
            <a:endParaRPr lang="en-US"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838200" y="1676401"/>
            <a:ext cx="7062787" cy="316785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latin typeface="Times New Roman" pitchFamily="18" charset="0"/>
                <a:cs typeface="Times New Roman" pitchFamily="18" charset="0"/>
              </a:rPr>
              <a:t>HeatMap</a:t>
            </a:r>
            <a:endParaRPr lang="en-US" sz="3200" dirty="0"/>
          </a:p>
        </p:txBody>
      </p:sp>
      <p:pic>
        <p:nvPicPr>
          <p:cNvPr id="4098" name="Picture 2"/>
          <p:cNvPicPr>
            <a:picLocks noGrp="1" noChangeAspect="1" noChangeArrowheads="1"/>
          </p:cNvPicPr>
          <p:nvPr>
            <p:ph idx="1"/>
          </p:nvPr>
        </p:nvPicPr>
        <p:blipFill>
          <a:blip r:embed="rId2"/>
          <a:srcRect/>
          <a:stretch>
            <a:fillRect/>
          </a:stretch>
        </p:blipFill>
        <p:spPr bwMode="auto">
          <a:xfrm>
            <a:off x="1447800" y="1066800"/>
            <a:ext cx="5943600" cy="49403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249</TotalTime>
  <Words>648</Words>
  <Application>Microsoft Office PowerPoint</Application>
  <PresentationFormat>On-screen Show (4:3)</PresentationFormat>
  <Paragraphs>63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Project</vt:lpstr>
      <vt:lpstr>Contents </vt:lpstr>
      <vt:lpstr>Introduction</vt:lpstr>
      <vt:lpstr>Data Preparation </vt:lpstr>
      <vt:lpstr>Conti..</vt:lpstr>
      <vt:lpstr>Data cleaning:Dealing with missing values</vt:lpstr>
      <vt:lpstr>Feature Engineering  </vt:lpstr>
      <vt:lpstr>Conti..</vt:lpstr>
      <vt:lpstr>HeatMap</vt:lpstr>
      <vt:lpstr>Conti..</vt:lpstr>
      <vt:lpstr>Model Building</vt:lpstr>
      <vt:lpstr> Model Selection </vt:lpstr>
      <vt:lpstr>Train-Test Splitting</vt:lpstr>
      <vt:lpstr>Modeling Approach </vt:lpstr>
      <vt:lpstr>Random Forest Algorithm</vt:lpstr>
      <vt:lpstr>Checking accuracy of the model</vt:lpstr>
      <vt:lpstr>Conti..</vt:lpstr>
      <vt:lpstr>Conclusion and Future Work</vt:lpstr>
      <vt:lpstr>Conti..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dc:title>
  <dc:creator>viru</dc:creator>
  <cp:lastModifiedBy>sagar</cp:lastModifiedBy>
  <cp:revision>104</cp:revision>
  <dcterms:created xsi:type="dcterms:W3CDTF">2006-08-16T00:00:00Z</dcterms:created>
  <dcterms:modified xsi:type="dcterms:W3CDTF">2021-10-30T10:04:23Z</dcterms:modified>
</cp:coreProperties>
</file>