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9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prevek18/ames-housing-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normAutofit fontScale="90000"/>
          </a:bodyPr>
          <a:lstStyle/>
          <a:p>
            <a:r>
              <a:rPr lang="en-US" dirty="0" smtClean="0">
                <a:latin typeface="Times New Roman" pitchFamily="18" charset="0"/>
                <a:cs typeface="Times New Roman" pitchFamily="18" charset="0"/>
              </a:rPr>
              <a:t>Contents</a:t>
            </a:r>
            <a:r>
              <a:rPr lang="en-US" dirty="0" smtClean="0"/>
              <a:t/>
            </a:r>
            <a:br>
              <a:rPr lang="en-US" dirty="0" smtClean="0"/>
            </a:br>
            <a:endParaRPr lang="en-US" dirty="0"/>
          </a:p>
        </p:txBody>
      </p:sp>
      <p:sp>
        <p:nvSpPr>
          <p:cNvPr id="3" name="Subtitle 2"/>
          <p:cNvSpPr>
            <a:spLocks noGrp="1"/>
          </p:cNvSpPr>
          <p:nvPr>
            <p:ph type="subTitle" idx="1"/>
          </p:nvPr>
        </p:nvSpPr>
        <p:spPr>
          <a:xfrm>
            <a:off x="838200" y="1295400"/>
            <a:ext cx="7848600" cy="4953000"/>
          </a:xfrm>
        </p:spPr>
        <p:txBody>
          <a:bodyPr>
            <a:normAutofit/>
          </a:bodyPr>
          <a:lstStyle/>
          <a:p>
            <a:endParaRPr lang="en-US" sz="1100" dirty="0" smtClean="0"/>
          </a:p>
          <a:p>
            <a:pPr algn="l">
              <a:buFont typeface="Wingdings" pitchFamily="2" charset="2"/>
              <a:buChar char="Ø"/>
            </a:pPr>
            <a:r>
              <a:rPr lang="en-US" sz="2400" dirty="0" smtClean="0">
                <a:solidFill>
                  <a:schemeClr val="tx1"/>
                </a:solidFill>
                <a:latin typeface="Times New Roman" pitchFamily="18" charset="0"/>
                <a:cs typeface="Times New Roman" pitchFamily="18" charset="0"/>
              </a:rPr>
              <a:t>Introduction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Data Preparation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Exploratory Data Analysis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Prediction and Modeling Techniques</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Model Building and Evalution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Analysis and comparison</a:t>
            </a:r>
          </a:p>
          <a:p>
            <a:pPr algn="l">
              <a:buFont typeface="Wingdings" pitchFamily="2" charset="2"/>
              <a:buChar char="Ø"/>
            </a:pPr>
            <a:r>
              <a:rPr lang="en-US" sz="2400" dirty="0" smtClean="0">
                <a:solidFill>
                  <a:schemeClr val="tx1"/>
                </a:solidFill>
                <a:latin typeface="Times New Roman" pitchFamily="18" charset="0"/>
                <a:cs typeface="Times New Roman" pitchFamily="18" charset="0"/>
              </a:rPr>
              <a:t>Conclusion</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latin typeface="Times New Roman" pitchFamily="18" charset="0"/>
                <a:cs typeface="Times New Roman" pitchFamily="18" charset="0"/>
              </a:rPr>
              <a:t>Feature Engineering</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400" dirty="0" smtClean="0">
                <a:latin typeface="Times New Roman" pitchFamily="18" charset="0"/>
                <a:cs typeface="Times New Roman" pitchFamily="18" charset="0"/>
              </a:rPr>
              <a:t>Creating New Derived </a:t>
            </a:r>
            <a:r>
              <a:rPr lang="en-US" sz="2400" dirty="0" smtClean="0">
                <a:latin typeface="Times New Roman" pitchFamily="18" charset="0"/>
                <a:cs typeface="Times New Roman" pitchFamily="18" charset="0"/>
              </a:rPr>
              <a:t>Features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Dealing with Ordinal Variables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Encode </a:t>
            </a:r>
            <a:r>
              <a:rPr lang="en-US" sz="2400" dirty="0" smtClean="0">
                <a:latin typeface="Times New Roman" pitchFamily="18" charset="0"/>
                <a:cs typeface="Times New Roman" pitchFamily="18" charset="0"/>
              </a:rPr>
              <a:t>our categorical features using one-hot encoding technique which transforms the categorical variable into a number of binary variables based on the number of unique categories in the categorical variable; each of the resulting binary variables has only 0 and 1 as its possible values</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fontScale="90000"/>
          </a:bodyPr>
          <a:lstStyle/>
          <a:p>
            <a:r>
              <a:rPr lang="en-US" dirty="0" smtClean="0">
                <a:latin typeface="Times New Roman" pitchFamily="18" charset="0"/>
                <a:cs typeface="Times New Roman" pitchFamily="18" charset="0"/>
              </a:rPr>
              <a:t>Prediction Type and Modeling Techniques</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latin typeface="Times New Roman" pitchFamily="18" charset="0"/>
                <a:cs typeface="Times New Roman" pitchFamily="18" charset="0"/>
              </a:rPr>
              <a:t>we choose the type of machine learning prediction that is suitable to our problem. We want to determine if this is a ragression problem or a classification problem. In this project, we want to predict the </a:t>
            </a:r>
            <a:r>
              <a:rPr lang="en-US" sz="2400" i="1" dirty="0" smtClean="0">
                <a:latin typeface="Times New Roman" pitchFamily="18" charset="0"/>
                <a:cs typeface="Times New Roman" pitchFamily="18" charset="0"/>
              </a:rPr>
              <a:t>price</a:t>
            </a:r>
            <a:r>
              <a:rPr lang="en-US" sz="2400" dirty="0" smtClean="0">
                <a:latin typeface="Times New Roman" pitchFamily="18" charset="0"/>
                <a:cs typeface="Times New Roman" pitchFamily="18" charset="0"/>
              </a:rPr>
              <a:t> of a house given information about it.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price we want to predict is a continuous value; it can be any real number. This can be seen by looking at the target vatiable in our dataset SalePrice</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dataset</a:t>
            </a:r>
            <a:r>
              <a:rPr lang="en-US" sz="2400" dirty="0" smtClean="0">
                <a:latin typeface="Times New Roman" pitchFamily="18" charset="0"/>
                <a:cs typeface="Times New Roman" pitchFamily="18" charset="0"/>
              </a:rPr>
              <a:t>[['SalePrice']].head()</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techniques that we will try are</a:t>
            </a:r>
            <a:r>
              <a:rPr lang="en-US" sz="2400" dirty="0" smtClean="0">
                <a:latin typeface="Times New Roman" pitchFamily="18" charset="0"/>
                <a:cs typeface="Times New Roman" pitchFamily="18" charset="0"/>
              </a:rPr>
              <a:t>:</a:t>
            </a:r>
          </a:p>
          <a:p>
            <a:pPr>
              <a:buNone/>
            </a:pPr>
            <a:endParaRPr lang="en-US" sz="2400" dirty="0" smtClean="0">
              <a:latin typeface="Times New Roman" pitchFamily="18" charset="0"/>
              <a:cs typeface="Times New Roman" pitchFamily="18" charset="0"/>
            </a:endParaRPr>
          </a:p>
          <a:p>
            <a:pPr marL="457200" indent="-457200">
              <a:buAutoNum type="arabicPeriod"/>
            </a:pPr>
            <a:r>
              <a:rPr lang="en-US" sz="2400" dirty="0" smtClean="0">
                <a:latin typeface="Times New Roman" pitchFamily="18" charset="0"/>
                <a:cs typeface="Times New Roman" pitchFamily="18" charset="0"/>
              </a:rPr>
              <a:t>Linear Regression</a:t>
            </a:r>
          </a:p>
          <a:p>
            <a:pPr marL="457200" indent="-457200">
              <a:buFont typeface="Arial" pitchFamily="34" charset="0"/>
              <a:buAutoNum type="arabicPeriod"/>
            </a:pPr>
            <a:r>
              <a:rPr lang="en-US" sz="2400" dirty="0" smtClean="0">
                <a:latin typeface="Times New Roman" pitchFamily="18" charset="0"/>
                <a:cs typeface="Times New Roman" pitchFamily="18" charset="0"/>
              </a:rPr>
              <a:t>Nearest Neighbors</a:t>
            </a:r>
          </a:p>
          <a:p>
            <a:pPr marL="457200" indent="-457200">
              <a:buFont typeface="Arial" pitchFamily="34" charset="0"/>
              <a:buAutoNum type="arabicPeriod"/>
            </a:pPr>
            <a:r>
              <a:rPr lang="en-US" sz="2400" dirty="0" smtClean="0">
                <a:latin typeface="Times New Roman" pitchFamily="18" charset="0"/>
                <a:cs typeface="Times New Roman" pitchFamily="18" charset="0"/>
              </a:rPr>
              <a:t> Support Vector Regression</a:t>
            </a:r>
          </a:p>
          <a:p>
            <a:pPr marL="457200" indent="-457200">
              <a:buFont typeface="Arial" pitchFamily="34" charset="0"/>
              <a:buAutoNum type="arabicPeriod"/>
            </a:pPr>
            <a:r>
              <a:rPr lang="en-US" sz="2400" dirty="0" smtClean="0">
                <a:latin typeface="Times New Roman" pitchFamily="18" charset="0"/>
                <a:cs typeface="Times New Roman" pitchFamily="18" charset="0"/>
              </a:rPr>
              <a:t>Decision Trees</a:t>
            </a:r>
          </a:p>
          <a:p>
            <a:pPr marL="457200" indent="-457200">
              <a:buFont typeface="Arial" pitchFamily="34" charset="0"/>
              <a:buAutoNum type="arabicPeriod"/>
            </a:pPr>
            <a:r>
              <a:rPr lang="en-US" sz="2400" dirty="0" smtClean="0">
                <a:latin typeface="Times New Roman" pitchFamily="18" charset="0"/>
                <a:cs typeface="Times New Roman" pitchFamily="18" charset="0"/>
              </a:rPr>
              <a:t>Neural Networks</a:t>
            </a:r>
          </a:p>
          <a:p>
            <a:pPr marL="457200" indent="-457200">
              <a:buFont typeface="Arial" pitchFamily="34" charset="0"/>
              <a:buAutoNum type="arabicPeriod"/>
            </a:pPr>
            <a:r>
              <a:rPr lang="en-US" sz="2400" dirty="0" smtClean="0">
                <a:latin typeface="Times New Roman" pitchFamily="18" charset="0"/>
                <a:cs typeface="Times New Roman" pitchFamily="18" charset="0"/>
              </a:rPr>
              <a:t>Random Forest</a:t>
            </a:r>
          </a:p>
          <a:p>
            <a:pPr marL="457200" indent="-457200">
              <a:buFont typeface="Arial" pitchFamily="34" charset="0"/>
              <a:buAutoNum type="arabicPeriod"/>
            </a:pPr>
            <a:r>
              <a:rPr lang="en-US" sz="2400" dirty="0" smtClean="0">
                <a:latin typeface="Times New Roman" pitchFamily="18" charset="0"/>
                <a:cs typeface="Times New Roman" pitchFamily="18" charset="0"/>
              </a:rPr>
              <a:t>Gradient Boosting</a:t>
            </a:r>
          </a:p>
          <a:p>
            <a:pPr marL="457200" indent="-457200">
              <a:buAutoNum type="arabicPeriod"/>
            </a:pPr>
            <a:endParaRPr lang="en-US" sz="2400" dirty="0" smtClean="0"/>
          </a:p>
          <a:p>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latin typeface="Times New Roman" pitchFamily="18" charset="0"/>
                <a:cs typeface="Times New Roman" pitchFamily="18" charset="0"/>
              </a:rPr>
              <a:t>Model Building and Evaluation</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lstStyle/>
          <a:p>
            <a:r>
              <a:rPr lang="en-US" sz="2400" dirty="0" smtClean="0">
                <a:latin typeface="Times New Roman" pitchFamily="18" charset="0"/>
                <a:cs typeface="Times New Roman" pitchFamily="18" charset="0"/>
              </a:rPr>
              <a:t>Feature </a:t>
            </a:r>
            <a:r>
              <a:rPr lang="en-US" sz="2400" dirty="0" smtClean="0">
                <a:latin typeface="Times New Roman" pitchFamily="18" charset="0"/>
                <a:cs typeface="Times New Roman" pitchFamily="18" charset="0"/>
              </a:rPr>
              <a:t>Scaling</a:t>
            </a:r>
          </a:p>
          <a:p>
            <a:r>
              <a:rPr lang="en-US" sz="2400" dirty="0" smtClean="0">
                <a:latin typeface="Times New Roman" pitchFamily="18" charset="0"/>
                <a:cs typeface="Times New Roman" pitchFamily="18" charset="0"/>
              </a:rPr>
              <a:t>Splitting the Dataset</a:t>
            </a:r>
          </a:p>
          <a:p>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from </a:t>
            </a:r>
            <a:r>
              <a:rPr lang="en-US" sz="2400" dirty="0" smtClean="0">
                <a:latin typeface="Times New Roman" pitchFamily="18" charset="0"/>
                <a:cs typeface="Times New Roman" pitchFamily="18" charset="0"/>
              </a:rPr>
              <a:t>sklearn.model_selection import train_test_split X_train, X_test, y_train, y_test = train_test_split( dataset.drop('SalePrice', axis=1), dataset[['SalePrice']], test_size=0.25, random_state=3)</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533524" y="1676401"/>
            <a:ext cx="6315075" cy="323929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Modeling Approach</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lstStyle/>
          <a:p>
            <a:r>
              <a:rPr lang="en-US" sz="2400" dirty="0" smtClean="0">
                <a:latin typeface="Times New Roman" pitchFamily="18" charset="0"/>
                <a:cs typeface="Times New Roman" pitchFamily="18" charset="0"/>
              </a:rPr>
              <a:t>Choose an algorithm that implements the corresponding technique</a:t>
            </a:r>
          </a:p>
          <a:p>
            <a:r>
              <a:rPr lang="en-US" sz="2400" dirty="0" smtClean="0">
                <a:latin typeface="Times New Roman" pitchFamily="18" charset="0"/>
                <a:cs typeface="Times New Roman" pitchFamily="18" charset="0"/>
              </a:rPr>
              <a:t>Search for an effective parameter combination for the chosen algorithm</a:t>
            </a:r>
          </a:p>
          <a:p>
            <a:r>
              <a:rPr lang="en-US" sz="2400" dirty="0" smtClean="0">
                <a:latin typeface="Times New Roman" pitchFamily="18" charset="0"/>
                <a:cs typeface="Times New Roman" pitchFamily="18" charset="0"/>
              </a:rPr>
              <a:t>Create a model using the found parameters</a:t>
            </a:r>
          </a:p>
          <a:p>
            <a:r>
              <a:rPr lang="en-US" sz="2400" dirty="0" smtClean="0">
                <a:latin typeface="Times New Roman" pitchFamily="18" charset="0"/>
                <a:cs typeface="Times New Roman" pitchFamily="18" charset="0"/>
              </a:rPr>
              <a:t>Train (fit) the model on the training dataset</a:t>
            </a:r>
          </a:p>
          <a:p>
            <a:r>
              <a:rPr lang="en-US" sz="2400" dirty="0" smtClean="0">
                <a:latin typeface="Times New Roman" pitchFamily="18" charset="0"/>
                <a:cs typeface="Times New Roman" pitchFamily="18" charset="0"/>
              </a:rPr>
              <a:t>Test the model on the test dataset and get the results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868362"/>
          </a:xfrm>
        </p:spPr>
        <p:txBody>
          <a:bodyPr>
            <a:normAutofit fontScale="90000"/>
          </a:bodyPr>
          <a:lstStyle/>
          <a:p>
            <a:r>
              <a:rPr lang="en-US" dirty="0" smtClean="0">
                <a:latin typeface="Times New Roman" pitchFamily="18" charset="0"/>
                <a:cs typeface="Times New Roman" pitchFamily="18" charset="0"/>
              </a:rPr>
              <a:t>Modeling</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lstStyle/>
          <a:p>
            <a:r>
              <a:rPr lang="en-US" sz="2400" dirty="0" smtClean="0">
                <a:latin typeface="Times New Roman" pitchFamily="18" charset="0"/>
                <a:cs typeface="Times New Roman" pitchFamily="18" charset="0"/>
              </a:rPr>
              <a:t>Linear </a:t>
            </a:r>
            <a:r>
              <a:rPr lang="en-US" sz="2400" dirty="0" smtClean="0">
                <a:latin typeface="Times New Roman" pitchFamily="18" charset="0"/>
                <a:cs typeface="Times New Roman" pitchFamily="18" charset="0"/>
              </a:rPr>
              <a:t>Regression</a:t>
            </a:r>
          </a:p>
          <a:p>
            <a:pPr>
              <a:buNone/>
            </a:pPr>
            <a:endParaRPr lang="en-US" sz="2400" dirty="0" smtClean="0">
              <a:latin typeface="Times New Roman" pitchFamily="18" charset="0"/>
              <a:cs typeface="Times New Roman" pitchFamily="18" charset="0"/>
            </a:endParaRPr>
          </a:p>
          <a:p>
            <a:pPr marL="457200" indent="-457200">
              <a:buAutoNum type="arabicPeriod"/>
            </a:pPr>
            <a:r>
              <a:rPr lang="en-US" sz="2000" dirty="0" smtClean="0">
                <a:latin typeface="Times New Roman" pitchFamily="18" charset="0"/>
                <a:cs typeface="Times New Roman" pitchFamily="18" charset="0"/>
              </a:rPr>
              <a:t>Ridge Regression</a:t>
            </a:r>
          </a:p>
          <a:p>
            <a:pPr marL="457200" indent="-457200">
              <a:buAutoNum type="arabicPeriod" startAt="2"/>
            </a:pPr>
            <a:r>
              <a:rPr lang="en-US" sz="2000" dirty="0" smtClean="0"/>
              <a:t>Elastic Net</a:t>
            </a:r>
          </a:p>
          <a:p>
            <a:pPr marL="457200" indent="-457200">
              <a:buAutoNum type="arabicPeriod" startAt="2"/>
            </a:pPr>
            <a:endParaRPr lang="en-US" sz="2000" dirty="0" smtClean="0"/>
          </a:p>
          <a:p>
            <a:pPr marL="457200" indent="-457200">
              <a:buAutoNum type="arabicPeriod"/>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latin typeface="Times New Roman" pitchFamily="18" charset="0"/>
                <a:cs typeface="Times New Roman" pitchFamily="18" charset="0"/>
              </a:rPr>
              <a:t>MAE Score</a:t>
            </a:r>
            <a:endParaRPr lang="en-US"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1066800" y="1295400"/>
            <a:ext cx="7162800" cy="4267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latin typeface="Times New Roman" pitchFamily="18" charset="0"/>
                <a:cs typeface="Times New Roman" pitchFamily="18" charset="0"/>
              </a:rPr>
              <a:t>Feature Importances</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lstStyle/>
          <a:p>
            <a:pPr>
              <a:buNone/>
            </a:pPr>
            <a:r>
              <a:rPr lang="en-US" dirty="0" smtClean="0"/>
              <a:t>XGBoost:</a:t>
            </a:r>
            <a:endParaRPr lang="en-US" dirty="0" smtClean="0"/>
          </a:p>
          <a:p>
            <a:pPr>
              <a:buNone/>
            </a:pPr>
            <a:r>
              <a:rPr lang="en-US" sz="2400" dirty="0" smtClean="0">
                <a:latin typeface="Times New Roman" pitchFamily="18" charset="0"/>
                <a:cs typeface="Times New Roman" pitchFamily="18" charset="0"/>
              </a:rPr>
              <a:t>Let's discover the most important features as determined by XGBoost model:</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Conti..</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347787" y="1219200"/>
            <a:ext cx="6448425" cy="464819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pPr>
              <a:buFont typeface="Wingdings" pitchFamily="2" charset="2"/>
              <a:buChar char="Ø"/>
            </a:pPr>
            <a:r>
              <a:rPr lang="en-US" dirty="0" smtClean="0">
                <a:latin typeface="Times New Roman" pitchFamily="18" charset="0"/>
                <a:cs typeface="Times New Roman" pitchFamily="18" charset="0"/>
              </a:rPr>
              <a:t>Housing prices are an important reflection of </a:t>
            </a:r>
            <a:r>
              <a:rPr lang="en-US" dirty="0" smtClean="0">
                <a:latin typeface="Times New Roman" pitchFamily="18" charset="0"/>
                <a:cs typeface="Times New Roman" pitchFamily="18" charset="0"/>
              </a:rPr>
              <a:t>the economy</a:t>
            </a:r>
            <a:r>
              <a:rPr lang="en-US" dirty="0" smtClean="0">
                <a:latin typeface="Times New Roman" pitchFamily="18" charset="0"/>
                <a:cs typeface="Times New Roman" pitchFamily="18" charset="0"/>
              </a:rPr>
              <a:t>, and housing price ranges are of great </a:t>
            </a:r>
            <a:r>
              <a:rPr lang="en-US" dirty="0" smtClean="0">
                <a:latin typeface="Times New Roman" pitchFamily="18" charset="0"/>
                <a:cs typeface="Times New Roman" pitchFamily="18" charset="0"/>
              </a:rPr>
              <a:t>interest for </a:t>
            </a:r>
            <a:r>
              <a:rPr lang="en-US" dirty="0" smtClean="0">
                <a:latin typeface="Times New Roman" pitchFamily="18" charset="0"/>
                <a:cs typeface="Times New Roman" pitchFamily="18" charset="0"/>
              </a:rPr>
              <a:t>both buyers and sellers. </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lnSpc>
                <a:spcPct val="120000"/>
              </a:lnSpc>
              <a:buFont typeface="Wingdings" pitchFamily="2" charset="2"/>
              <a:buChar char="Ø"/>
            </a:pPr>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this project. house </a:t>
            </a:r>
            <a:r>
              <a:rPr lang="en-US" dirty="0" smtClean="0">
                <a:latin typeface="Times New Roman" pitchFamily="18" charset="0"/>
                <a:cs typeface="Times New Roman" pitchFamily="18" charset="0"/>
              </a:rPr>
              <a:t>prices will </a:t>
            </a:r>
            <a:r>
              <a:rPr lang="en-US" dirty="0" smtClean="0">
                <a:latin typeface="Times New Roman" pitchFamily="18" charset="0"/>
                <a:cs typeface="Times New Roman" pitchFamily="18" charset="0"/>
              </a:rPr>
              <a:t>be predicted given explanatory variables that </a:t>
            </a:r>
            <a:r>
              <a:rPr lang="en-US" dirty="0" smtClean="0">
                <a:latin typeface="Times New Roman" pitchFamily="18" charset="0"/>
                <a:cs typeface="Times New Roman" pitchFamily="18" charset="0"/>
              </a:rPr>
              <a:t>cover many </a:t>
            </a:r>
            <a:r>
              <a:rPr lang="en-US" dirty="0" smtClean="0">
                <a:latin typeface="Times New Roman" pitchFamily="18" charset="0"/>
                <a:cs typeface="Times New Roman" pitchFamily="18" charset="0"/>
              </a:rPr>
              <a:t>aspects of residential houses. As continuous </a:t>
            </a:r>
            <a:r>
              <a:rPr lang="en-US" dirty="0" smtClean="0">
                <a:latin typeface="Times New Roman" pitchFamily="18" charset="0"/>
                <a:cs typeface="Times New Roman" pitchFamily="18" charset="0"/>
              </a:rPr>
              <a:t>house prices</a:t>
            </a:r>
            <a:r>
              <a:rPr lang="en-US" dirty="0" smtClean="0">
                <a:latin typeface="Times New Roman" pitchFamily="18" charset="0"/>
                <a:cs typeface="Times New Roman" pitchFamily="18" charset="0"/>
              </a:rPr>
              <a:t>, they will be predicted with various </a:t>
            </a:r>
            <a:r>
              <a:rPr lang="en-US" dirty="0" smtClean="0">
                <a:latin typeface="Times New Roman" pitchFamily="18" charset="0"/>
                <a:cs typeface="Times New Roman" pitchFamily="18" charset="0"/>
              </a:rPr>
              <a:t>regression techniques </a:t>
            </a:r>
            <a:r>
              <a:rPr lang="en-US" dirty="0" smtClean="0">
                <a:latin typeface="Times New Roman" pitchFamily="18" charset="0"/>
                <a:cs typeface="Times New Roman" pitchFamily="18" charset="0"/>
              </a:rPr>
              <a:t>including Lasso, Ridge, SVM regression, </a:t>
            </a:r>
            <a:r>
              <a:rPr lang="en-US" dirty="0" smtClean="0">
                <a:latin typeface="Times New Roman" pitchFamily="18" charset="0"/>
                <a:cs typeface="Times New Roman" pitchFamily="18" charset="0"/>
              </a:rPr>
              <a:t>and Random </a:t>
            </a:r>
            <a:r>
              <a:rPr lang="en-US" dirty="0" smtClean="0">
                <a:latin typeface="Times New Roman" pitchFamily="18" charset="0"/>
                <a:cs typeface="Times New Roman" pitchFamily="18" charset="0"/>
              </a:rPr>
              <a:t>Forest regression; as individual price </a:t>
            </a:r>
            <a:r>
              <a:rPr lang="en-US" dirty="0" smtClean="0">
                <a:latin typeface="Times New Roman" pitchFamily="18" charset="0"/>
                <a:cs typeface="Times New Roman" pitchFamily="18" charset="0"/>
              </a:rPr>
              <a:t>ranges, they </a:t>
            </a:r>
            <a:r>
              <a:rPr lang="en-US" dirty="0" smtClean="0">
                <a:latin typeface="Times New Roman" pitchFamily="18" charset="0"/>
                <a:cs typeface="Times New Roman" pitchFamily="18" charset="0"/>
              </a:rPr>
              <a:t>will be predicted with classification </a:t>
            </a:r>
            <a:r>
              <a:rPr lang="en-US" dirty="0" smtClean="0">
                <a:latin typeface="Times New Roman" pitchFamily="18" charset="0"/>
                <a:cs typeface="Times New Roman" pitchFamily="18" charset="0"/>
              </a:rPr>
              <a:t>methods including </a:t>
            </a:r>
            <a:r>
              <a:rPr lang="en-US" dirty="0" smtClean="0">
                <a:latin typeface="Times New Roman" pitchFamily="18" charset="0"/>
                <a:cs typeface="Times New Roman" pitchFamily="18" charset="0"/>
              </a:rPr>
              <a:t>Naive Bayes, logistic regression, </a:t>
            </a:r>
            <a:r>
              <a:rPr lang="en-US" dirty="0" smtClean="0">
                <a:latin typeface="Times New Roman" pitchFamily="18" charset="0"/>
                <a:cs typeface="Times New Roman" pitchFamily="18" charset="0"/>
              </a:rPr>
              <a:t>SVM classification</a:t>
            </a:r>
            <a:r>
              <a:rPr lang="en-US" dirty="0" smtClean="0">
                <a:latin typeface="Times New Roman" pitchFamily="18" charset="0"/>
                <a:cs typeface="Times New Roman" pitchFamily="18" charset="0"/>
              </a:rPr>
              <a:t>, and Random Forest classification. </a:t>
            </a:r>
            <a:endParaRPr lang="en-US" dirty="0" smtClean="0">
              <a:latin typeface="Times New Roman" pitchFamily="18" charset="0"/>
              <a:cs typeface="Times New Roman" pitchFamily="18" charset="0"/>
            </a:endParaRPr>
          </a:p>
          <a:p>
            <a:pPr>
              <a:lnSpc>
                <a:spcPct val="120000"/>
              </a:lnSpc>
              <a:buNone/>
            </a:pPr>
            <a:endParaRPr lang="en-US" dirty="0" smtClean="0">
              <a:latin typeface="Times New Roman" pitchFamily="18" charset="0"/>
              <a:cs typeface="Times New Roman" pitchFamily="18" charset="0"/>
            </a:endParaRPr>
          </a:p>
          <a:p>
            <a:pPr>
              <a:lnSpc>
                <a:spcPct val="120000"/>
              </a:lnSpc>
              <a:buFont typeface="Wingdings" pitchFamily="2" charset="2"/>
              <a:buChar char="Ø"/>
            </a:pPr>
            <a:r>
              <a:rPr lang="en-US" dirty="0" smtClean="0">
                <a:latin typeface="Times New Roman" pitchFamily="18" charset="0"/>
                <a:cs typeface="Times New Roman" pitchFamily="18" charset="0"/>
              </a:rPr>
              <a:t>We will also </a:t>
            </a:r>
            <a:r>
              <a:rPr lang="en-US" dirty="0" smtClean="0">
                <a:latin typeface="Times New Roman" pitchFamily="18" charset="0"/>
                <a:cs typeface="Times New Roman" pitchFamily="18" charset="0"/>
              </a:rPr>
              <a:t>perform PCA to improve the prediction accuracy.</a:t>
            </a:r>
          </a:p>
          <a:p>
            <a:pPr>
              <a:lnSpc>
                <a:spcPct val="120000"/>
              </a:lnSpc>
              <a:buFont typeface="Wingdings" pitchFamily="2" charset="2"/>
              <a:buChar char="Ø"/>
            </a:pPr>
            <a:r>
              <a:rPr lang="en-US" dirty="0" smtClean="0">
                <a:latin typeface="Times New Roman" pitchFamily="18" charset="0"/>
                <a:cs typeface="Times New Roman" pitchFamily="18" charset="0"/>
              </a:rPr>
              <a:t>The goal of this project is to create a regression model </a:t>
            </a:r>
            <a:r>
              <a:rPr lang="en-US" dirty="0" smtClean="0">
                <a:latin typeface="Times New Roman" pitchFamily="18" charset="0"/>
                <a:cs typeface="Times New Roman" pitchFamily="18" charset="0"/>
              </a:rPr>
              <a:t>and a </a:t>
            </a:r>
            <a:r>
              <a:rPr lang="en-US" dirty="0" smtClean="0">
                <a:latin typeface="Times New Roman" pitchFamily="18" charset="0"/>
                <a:cs typeface="Times New Roman" pitchFamily="18" charset="0"/>
              </a:rPr>
              <a:t>classification model that are able to </a:t>
            </a:r>
            <a:r>
              <a:rPr lang="en-US" dirty="0" smtClean="0">
                <a:latin typeface="Times New Roman" pitchFamily="18" charset="0"/>
                <a:cs typeface="Times New Roman" pitchFamily="18" charset="0"/>
              </a:rPr>
              <a:t>accurately estimate the </a:t>
            </a:r>
            <a:r>
              <a:rPr lang="en-US" dirty="0" smtClean="0">
                <a:latin typeface="Times New Roman" pitchFamily="18" charset="0"/>
                <a:cs typeface="Times New Roman" pitchFamily="18" charset="0"/>
              </a:rPr>
              <a:t>price of the house given the features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latin typeface="Times New Roman" pitchFamily="18" charset="0"/>
                <a:cs typeface="Times New Roman" pitchFamily="18" charset="0"/>
              </a:rPr>
              <a:t>Random Forest</a:t>
            </a:r>
            <a:r>
              <a:rPr lang="en-US" dirty="0" smtClean="0"/>
              <a:t/>
            </a:r>
            <a:br>
              <a:rPr lang="en-US" dirty="0" smtClean="0"/>
            </a:b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066800" y="1219200"/>
            <a:ext cx="7315200" cy="4419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latin typeface="Times New Roman" pitchFamily="18" charset="0"/>
                <a:cs typeface="Times New Roman" pitchFamily="18" charset="0"/>
              </a:rPr>
              <a:t>Common Important Features</a:t>
            </a:r>
            <a:r>
              <a:rPr lang="en-US" dirty="0" smtClean="0"/>
              <a:t/>
            </a:r>
            <a:br>
              <a:rPr lang="en-US" dirty="0" smtClean="0"/>
            </a:b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447800" y="1820069"/>
            <a:ext cx="6248399" cy="4123531"/>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r>
              <a:rPr lang="en-US" sz="2400" dirty="0" smtClean="0">
                <a:latin typeface="Times New Roman" pitchFamily="18" charset="0"/>
                <a:cs typeface="Times New Roman" pitchFamily="18" charset="0"/>
              </a:rPr>
              <a:t>we built serveral regression models to predict the price of some house given some of the house features. We eveluated and compared each model to determine the one with highest performance. </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a:t>
            </a:r>
            <a:r>
              <a:rPr lang="en-US" sz="2400" dirty="0" smtClean="0">
                <a:latin typeface="Times New Roman" pitchFamily="18" charset="0"/>
                <a:cs typeface="Times New Roman" pitchFamily="18" charset="0"/>
              </a:rPr>
              <a:t>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fontScale="90000"/>
          </a:bodyPr>
          <a:lstStyle/>
          <a:p>
            <a:r>
              <a:rPr lang="en-US" sz="4000" dirty="0" smtClean="0"/>
              <a:t>Data Preparation</a:t>
            </a:r>
            <a:br>
              <a:rPr lang="en-US" sz="4000" dirty="0" smtClean="0"/>
            </a:br>
            <a:endParaRPr lang="en-US" sz="4000" dirty="0"/>
          </a:p>
        </p:txBody>
      </p:sp>
      <p:sp>
        <p:nvSpPr>
          <p:cNvPr id="3" name="Content Placeholder 2"/>
          <p:cNvSpPr>
            <a:spLocks noGrp="1"/>
          </p:cNvSpPr>
          <p:nvPr>
            <p:ph idx="1"/>
          </p:nvPr>
        </p:nvSpPr>
        <p:spPr>
          <a:xfrm>
            <a:off x="457200" y="990600"/>
            <a:ext cx="8229600" cy="5135563"/>
          </a:xfrm>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he dataset contains a large number of variables that are involved in determining a house price. We obtained a csv copy of the data from </a:t>
            </a:r>
            <a:r>
              <a:rPr lang="en-US" sz="2400" dirty="0" smtClean="0">
                <a:latin typeface="Times New Roman" pitchFamily="18" charset="0"/>
                <a:cs typeface="Times New Roman" pitchFamily="18" charset="0"/>
                <a:hlinkClick r:id="rId2"/>
              </a:rPr>
              <a:t>https://www.kaggle.com/prevek18/ames-housing-dataset</a:t>
            </a:r>
            <a:r>
              <a:rPr lang="en-US" sz="2400" dirty="0" smtClean="0">
                <a:latin typeface="Times New Roman" pitchFamily="18" charset="0"/>
                <a:cs typeface="Times New Roman" pitchFamily="18" charset="0"/>
              </a:rPr>
              <a:t>.</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b="1" dirty="0" smtClean="0">
                <a:latin typeface="Times New Roman" pitchFamily="18" charset="0"/>
                <a:cs typeface="Times New Roman" pitchFamily="18" charset="0"/>
              </a:rPr>
              <a:t>Data </a:t>
            </a:r>
            <a:r>
              <a:rPr lang="en-US" sz="2400" b="1" dirty="0" smtClean="0">
                <a:latin typeface="Times New Roman" pitchFamily="18" charset="0"/>
                <a:cs typeface="Times New Roman" pitchFamily="18" charset="0"/>
              </a:rPr>
              <a:t>Description</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dataset contains 2930 records (rows) and 82 features (columns).</a:t>
            </a:r>
          </a:p>
          <a:p>
            <a:pPr>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Conti..</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752600"/>
            <a:ext cx="8229600" cy="3581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dirty="0" smtClean="0">
                <a:latin typeface="Times New Roman" pitchFamily="18" charset="0"/>
                <a:cs typeface="Times New Roman" pitchFamily="18" charset="0"/>
              </a:rPr>
              <a:t>Data cleaning:Dealing with missing values</a:t>
            </a:r>
            <a:endParaRPr lang="en-US" sz="2400" dirty="0">
              <a:latin typeface="Times New Roman" pitchFamily="18" charset="0"/>
              <a:cs typeface="Times New Roman" pitchFamily="18" charset="0"/>
            </a:endParaRPr>
          </a:p>
        </p:txBody>
      </p:sp>
      <p:pic>
        <p:nvPicPr>
          <p:cNvPr id="2052" name="Picture 4"/>
          <p:cNvPicPr>
            <a:picLocks noGrp="1" noChangeAspect="1" noChangeArrowheads="1"/>
          </p:cNvPicPr>
          <p:nvPr>
            <p:ph idx="1"/>
          </p:nvPr>
        </p:nvPicPr>
        <p:blipFill>
          <a:blip r:embed="rId2" cstate="print"/>
          <a:srcRect/>
          <a:stretch>
            <a:fillRect/>
          </a:stretch>
        </p:blipFill>
        <p:spPr bwMode="auto">
          <a:xfrm>
            <a:off x="590550" y="1447801"/>
            <a:ext cx="7962900" cy="405368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latin typeface="Times New Roman" pitchFamily="18" charset="0"/>
                <a:cs typeface="Times New Roman" pitchFamily="18" charset="0"/>
              </a:rPr>
              <a:t>Outlier Removal</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latin typeface="Times New Roman" pitchFamily="18" charset="0"/>
                <a:cs typeface="Times New Roman" pitchFamily="18" charset="0"/>
              </a:rPr>
              <a:t>the author states that there are five unusual values and outliers in the dataset, and encourages the removal of </a:t>
            </a:r>
            <a:r>
              <a:rPr lang="en-US" sz="2400" dirty="0" smtClean="0">
                <a:latin typeface="Times New Roman" pitchFamily="18" charset="0"/>
                <a:cs typeface="Times New Roman" pitchFamily="18" charset="0"/>
              </a:rPr>
              <a:t>these </a:t>
            </a:r>
            <a:r>
              <a:rPr lang="en-US" sz="2400" dirty="0" smtClean="0">
                <a:latin typeface="Times New Roman" pitchFamily="18" charset="0"/>
                <a:cs typeface="Times New Roman" pitchFamily="18" charset="0"/>
              </a:rPr>
              <a:t>outliars</a:t>
            </a:r>
            <a:r>
              <a:rPr lang="en-US" sz="2400" dirty="0" smtClean="0">
                <a:latin typeface="Times New Roman" pitchFamily="18" charset="0"/>
                <a:cs typeface="Times New Roman" pitchFamily="18" charset="0"/>
              </a:rPr>
              <a:t>.</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Deleting Some Unimportant Columns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will delete columns that are </a:t>
            </a:r>
            <a:r>
              <a:rPr lang="en-US" sz="2400" dirty="0" smtClean="0">
                <a:latin typeface="Times New Roman" pitchFamily="18" charset="0"/>
                <a:cs typeface="Times New Roman" pitchFamily="18" charset="0"/>
              </a:rPr>
              <a:t>not </a:t>
            </a:r>
            <a:r>
              <a:rPr lang="en-US" sz="2400" dirty="0" smtClean="0">
                <a:latin typeface="Times New Roman" pitchFamily="18" charset="0"/>
                <a:cs typeface="Times New Roman" pitchFamily="18" charset="0"/>
              </a:rPr>
              <a:t>useful in our analysis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dataset.drop</a:t>
            </a:r>
            <a:r>
              <a:rPr lang="en-US" sz="2400" dirty="0" smtClean="0">
                <a:latin typeface="Times New Roman" pitchFamily="18" charset="0"/>
                <a:cs typeface="Times New Roman" pitchFamily="18" charset="0"/>
              </a:rPr>
              <a:t>(['Order', 'PID'], axis=1, inplace=True)</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latin typeface="Times New Roman" pitchFamily="18" charset="0"/>
                <a:cs typeface="Times New Roman" pitchFamily="18" charset="0"/>
              </a:rPr>
              <a:t>Exploratory Data Analysis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lstStyle/>
          <a:p>
            <a:r>
              <a:rPr lang="en-US" sz="2400" dirty="0" smtClean="0">
                <a:latin typeface="Times New Roman" pitchFamily="18" charset="0"/>
                <a:cs typeface="Times New Roman" pitchFamily="18" charset="0"/>
              </a:rPr>
              <a:t>Target Variable </a:t>
            </a:r>
            <a:r>
              <a:rPr lang="en-US" sz="2400" dirty="0" smtClean="0">
                <a:latin typeface="Times New Roman" pitchFamily="18" charset="0"/>
                <a:cs typeface="Times New Roman" pitchFamily="18" charset="0"/>
              </a:rPr>
              <a:t>Distribution</a:t>
            </a:r>
            <a:r>
              <a:rPr lang="en-US" dirty="0" smtClean="0"/>
              <a:t>.</a:t>
            </a:r>
          </a:p>
          <a:p>
            <a:r>
              <a:rPr lang="en-US" sz="2400" dirty="0" smtClean="0">
                <a:latin typeface="Times New Roman" pitchFamily="18" charset="0"/>
                <a:cs typeface="Times New Roman" pitchFamily="18" charset="0"/>
              </a:rPr>
              <a:t>Correlation Between </a:t>
            </a:r>
            <a:r>
              <a:rPr lang="en-US" sz="2400" dirty="0" smtClean="0">
                <a:latin typeface="Times New Roman" pitchFamily="18" charset="0"/>
                <a:cs typeface="Times New Roman" pitchFamily="18" charset="0"/>
              </a:rPr>
              <a:t>Variables:</a:t>
            </a:r>
          </a:p>
          <a:p>
            <a:r>
              <a:rPr lang="en-US" sz="2400" dirty="0" smtClean="0">
                <a:latin typeface="Times New Roman" pitchFamily="18" charset="0"/>
                <a:cs typeface="Times New Roman" pitchFamily="18" charset="0"/>
              </a:rPr>
              <a:t>We want to see how the dataset variables are correlated with each other and how predictor variables are correlated with the target variable.</a:t>
            </a:r>
          </a:p>
          <a:p>
            <a:endParaRPr lang="en-US" dirty="0" smtClean="0"/>
          </a:p>
          <a:p>
            <a:r>
              <a:rPr lang="en-US" sz="2400" dirty="0" smtClean="0">
                <a:latin typeface="Times New Roman" pitchFamily="18" charset="0"/>
                <a:cs typeface="Times New Roman" pitchFamily="18" charset="0"/>
              </a:rPr>
              <a:t>fig, ax = plt.subplots(figsize=(12,9)) sns.heatmap(dataset.corr(), ax=ax);</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HeatMap</a:t>
            </a:r>
            <a:endParaRPr lang="en-US"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762000" y="1524000"/>
            <a:ext cx="7543800" cy="448706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latin typeface="Times New Roman" pitchFamily="18" charset="0"/>
                <a:cs typeface="Times New Roman" pitchFamily="18" charset="0"/>
              </a:rPr>
              <a:t>Firstly, we want to visualize the relationships between the target variable and the variables that are highly and positively correlated with it, according to what </a:t>
            </a:r>
            <a:r>
              <a:rPr lang="en-US" sz="2400" dirty="0" smtClean="0">
                <a:latin typeface="Times New Roman" pitchFamily="18" charset="0"/>
                <a:cs typeface="Times New Roman" pitchFamily="18" charset="0"/>
              </a:rPr>
              <a:t>.we </a:t>
            </a:r>
            <a:r>
              <a:rPr lang="en-US" sz="2400" dirty="0" smtClean="0">
                <a:latin typeface="Times New Roman" pitchFamily="18" charset="0"/>
                <a:cs typeface="Times New Roman" pitchFamily="18" charset="0"/>
              </a:rPr>
              <a:t>saw in the </a:t>
            </a:r>
            <a:r>
              <a:rPr lang="en-US" sz="2400" dirty="0" smtClean="0">
                <a:latin typeface="Times New Roman" pitchFamily="18" charset="0"/>
                <a:cs typeface="Times New Roman" pitchFamily="18" charset="0"/>
              </a:rPr>
              <a:t>heatmap.</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we plotted the heatmap, we also discovered a significant negative correlation between Bsmt Unf SF and BsmtFin SF 1, and between Bsmt Unf SF and Bsmt Full Bath</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668</Words>
  <Application>Microsoft Office PowerPoint</Application>
  <PresentationFormat>On-screen Show (4:3)</PresentationFormat>
  <Paragraphs>90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Contents </vt:lpstr>
      <vt:lpstr>Introduction</vt:lpstr>
      <vt:lpstr>Data Preparation </vt:lpstr>
      <vt:lpstr>Conti..</vt:lpstr>
      <vt:lpstr>Data cleaning:Dealing with missing values</vt:lpstr>
      <vt:lpstr>Outlier Removal </vt:lpstr>
      <vt:lpstr>Exploratory Data Analysis </vt:lpstr>
      <vt:lpstr>HeatMap</vt:lpstr>
      <vt:lpstr>Conti..</vt:lpstr>
      <vt:lpstr>Feature Engineering </vt:lpstr>
      <vt:lpstr>Prediction Type and Modeling Techniques </vt:lpstr>
      <vt:lpstr>Conti..</vt:lpstr>
      <vt:lpstr>Model Building and Evaluation </vt:lpstr>
      <vt:lpstr>Conti..</vt:lpstr>
      <vt:lpstr>Modeling Approach </vt:lpstr>
      <vt:lpstr>Modeling </vt:lpstr>
      <vt:lpstr>MAE Score</vt:lpstr>
      <vt:lpstr>Feature Importances </vt:lpstr>
      <vt:lpstr>Conti..</vt:lpstr>
      <vt:lpstr>Random Forest </vt:lpstr>
      <vt:lpstr>Common Important Features </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dc:title>
  <dc:creator>viru</dc:creator>
  <cp:lastModifiedBy>viru baghel</cp:lastModifiedBy>
  <cp:revision>6</cp:revision>
  <dcterms:created xsi:type="dcterms:W3CDTF">2006-08-16T00:00:00Z</dcterms:created>
  <dcterms:modified xsi:type="dcterms:W3CDTF">2021-07-01T16:25:03Z</dcterms:modified>
</cp:coreProperties>
</file>