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1" r:id="rId4"/>
    <p:sldId id="259" r:id="rId5"/>
    <p:sldId id="260" r:id="rId6"/>
    <p:sldId id="261" r:id="rId7"/>
    <p:sldId id="262" r:id="rId8"/>
    <p:sldId id="263" r:id="rId9"/>
    <p:sldId id="264" r:id="rId10"/>
    <p:sldId id="265" r:id="rId11"/>
    <p:sldId id="266" r:id="rId12"/>
    <p:sldId id="269" r:id="rId13"/>
    <p:sldId id="267" r:id="rId14"/>
    <p:sldId id="268" r:id="rId15"/>
    <p:sldId id="270" r:id="rId16"/>
    <p:sldId id="277" r:id="rId17"/>
    <p:sldId id="278" r:id="rId18"/>
    <p:sldId id="279" r:id="rId19"/>
    <p:sldId id="280" r:id="rId20"/>
    <p:sldId id="273"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39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normAutofit fontScale="90000"/>
          </a:bodyPr>
          <a:lstStyle/>
          <a:p>
            <a:r>
              <a:rPr lang="en-US" dirty="0" smtClean="0">
                <a:latin typeface="Times New Roman" pitchFamily="18" charset="0"/>
                <a:cs typeface="Times New Roman" pitchFamily="18" charset="0"/>
              </a:rPr>
              <a:t>Contents</a:t>
            </a:r>
            <a:r>
              <a:rPr lang="en-US" dirty="0" smtClean="0"/>
              <a:t/>
            </a:r>
            <a:br>
              <a:rPr lang="en-US" dirty="0" smtClean="0"/>
            </a:br>
            <a:endParaRPr lang="en-US" dirty="0"/>
          </a:p>
        </p:txBody>
      </p:sp>
      <p:sp>
        <p:nvSpPr>
          <p:cNvPr id="3" name="Subtitle 2"/>
          <p:cNvSpPr>
            <a:spLocks noGrp="1"/>
          </p:cNvSpPr>
          <p:nvPr>
            <p:ph type="subTitle" idx="1"/>
          </p:nvPr>
        </p:nvSpPr>
        <p:spPr>
          <a:xfrm>
            <a:off x="838200" y="1295400"/>
            <a:ext cx="7848600" cy="4953000"/>
          </a:xfrm>
        </p:spPr>
        <p:txBody>
          <a:bodyPr>
            <a:normAutofit/>
          </a:bodyPr>
          <a:lstStyle/>
          <a:p>
            <a:endParaRPr lang="en-US" sz="1100" dirty="0" smtClean="0"/>
          </a:p>
          <a:p>
            <a:pPr algn="l">
              <a:buFont typeface="Wingdings" pitchFamily="2" charset="2"/>
              <a:buChar char="Ø"/>
            </a:pPr>
            <a:r>
              <a:rPr lang="en-US" sz="2400" dirty="0" smtClean="0">
                <a:solidFill>
                  <a:schemeClr val="tx1"/>
                </a:solidFill>
                <a:latin typeface="Times New Roman" pitchFamily="18" charset="0"/>
                <a:cs typeface="Times New Roman" pitchFamily="18" charset="0"/>
              </a:rPr>
              <a:t>Introduction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Data Preparation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Exploratory Data Analysis</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Prediction and Modeling Techniques</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Model Building and Evalution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Analysis and comparison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Conclusion</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latin typeface="Times New Roman" pitchFamily="18" charset="0"/>
                <a:cs typeface="Times New Roman" pitchFamily="18" charset="0"/>
              </a:rPr>
              <a:t>Firstly, we want to visualize the relationships between the target variable and the variables that are highly and positively correlated with it, according to what .we saw in the heatmap.</a:t>
            </a:r>
          </a:p>
          <a:p>
            <a:endParaRPr lang="en-US" sz="24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600" dirty="0" smtClean="0">
                <a:latin typeface="Times New Roman" pitchFamily="18" charset="0"/>
                <a:cs typeface="Times New Roman" pitchFamily="18" charset="0"/>
              </a:rPr>
              <a:t>Feature Engineering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400" dirty="0" smtClean="0">
                <a:latin typeface="Times New Roman" pitchFamily="18" charset="0"/>
                <a:cs typeface="Times New Roman" pitchFamily="18" charset="0"/>
              </a:rPr>
              <a:t>Creating New Derived Features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Dealing with Ordinal Variables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Encode our categorical features using one-hot encoding technique which transforms the categorical variable into a number of binary variables based on the number of unique categories in the categorical variable; each of the resulting binary variables has only 0 and 1 as its possible values.</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Model Building</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Now,the development of a model for predicting if the user will apply for a loan or not will start.</a:t>
            </a:r>
          </a:p>
          <a:p>
            <a:r>
              <a:rPr lang="en-US" sz="2400" dirty="0" smtClean="0">
                <a:latin typeface="Times New Roman" pitchFamily="18" charset="0"/>
                <a:cs typeface="Times New Roman" pitchFamily="18" charset="0"/>
              </a:rPr>
              <a:t>Dummies will be used for converting categorical variables into numerical variables </a:t>
            </a:r>
            <a:r>
              <a:rPr lang="en-US" sz="2400" dirty="0" smtClean="0">
                <a:latin typeface="Times New Roman" pitchFamily="18" charset="0"/>
                <a:cs typeface="Times New Roman" pitchFamily="18" charset="0"/>
              </a:rPr>
              <a:t>because sklearn </a:t>
            </a:r>
            <a:r>
              <a:rPr lang="en-US" sz="2400" dirty="0" smtClean="0">
                <a:latin typeface="Times New Roman" pitchFamily="18" charset="0"/>
                <a:cs typeface="Times New Roman" pitchFamily="18" charset="0"/>
              </a:rPr>
              <a:t>models allows only numerical inputs.</a:t>
            </a:r>
          </a:p>
          <a:p>
            <a:r>
              <a:rPr lang="en-US" sz="2400" dirty="0" smtClean="0">
                <a:latin typeface="Times New Roman" pitchFamily="18" charset="0"/>
                <a:cs typeface="Times New Roman" pitchFamily="18" charset="0"/>
              </a:rPr>
              <a:t>The train data set will be divided into two parts,70% of the data will act as training data and </a:t>
            </a:r>
            <a:r>
              <a:rPr lang="en-US" sz="2400" dirty="0" smtClean="0">
                <a:latin typeface="Times New Roman" pitchFamily="18" charset="0"/>
                <a:cs typeface="Times New Roman" pitchFamily="18" charset="0"/>
              </a:rPr>
              <a:t>the remaining </a:t>
            </a:r>
            <a:r>
              <a:rPr lang="en-US" sz="2400" dirty="0" smtClean="0">
                <a:latin typeface="Times New Roman" pitchFamily="18" charset="0"/>
                <a:cs typeface="Times New Roman" pitchFamily="18" charset="0"/>
              </a:rPr>
              <a:t>30% data will be the validation data.</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dirty="0" smtClean="0"/>
              <a:t/>
            </a:r>
            <a:br>
              <a:rPr lang="en-US" dirty="0" smtClean="0"/>
            </a:br>
            <a:r>
              <a:rPr lang="en-US" sz="3600" dirty="0" smtClean="0">
                <a:latin typeface="Times New Roman" pitchFamily="18" charset="0"/>
                <a:cs typeface="Times New Roman" pitchFamily="18" charset="0"/>
              </a:rPr>
              <a:t>Model Selection</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Let’s model each classification algorithm over the training dataset and evaluate their accuracy and standard deviation scores.</a:t>
            </a:r>
          </a:p>
          <a:p>
            <a:pPr>
              <a:buNone/>
            </a:pPr>
            <a:endParaRPr lang="en-US" sz="2400" dirty="0" smtClean="0">
              <a:latin typeface="Times New Roman" pitchFamily="18" charset="0"/>
              <a:cs typeface="Times New Roman" pitchFamily="18" charset="0"/>
            </a:endParaRPr>
          </a:p>
          <a:p>
            <a:pPr marL="457200" indent="-457200">
              <a:buAutoNum type="arabicPeriod"/>
            </a:pPr>
            <a:r>
              <a:rPr lang="en-US" sz="2400" dirty="0" smtClean="0">
                <a:latin typeface="Times New Roman" pitchFamily="18" charset="0"/>
                <a:cs typeface="Times New Roman" pitchFamily="18" charset="0"/>
              </a:rPr>
              <a:t>LogisticRegression</a:t>
            </a:r>
          </a:p>
          <a:p>
            <a:pPr marL="457200" indent="-457200">
              <a:buAutoNum type="arabicPeriod"/>
            </a:pPr>
            <a:r>
              <a:rPr lang="en-US" sz="2400" dirty="0" smtClean="0">
                <a:latin typeface="Times New Roman" pitchFamily="18" charset="0"/>
                <a:cs typeface="Times New Roman" pitchFamily="18" charset="0"/>
              </a:rPr>
              <a:t>DecisionTreeClassifier</a:t>
            </a:r>
          </a:p>
          <a:p>
            <a:pPr marL="457200" indent="-457200">
              <a:buFont typeface="Arial" pitchFamily="34" charset="0"/>
              <a:buAutoNum type="arabicPeriod"/>
            </a:pPr>
            <a:r>
              <a:rPr lang="en-US" sz="2400" dirty="0" smtClean="0">
                <a:latin typeface="Times New Roman" pitchFamily="18" charset="0"/>
                <a:cs typeface="Times New Roman" pitchFamily="18" charset="0"/>
              </a:rPr>
              <a:t>Random </a:t>
            </a:r>
            <a:r>
              <a:rPr lang="en-US" sz="2400" dirty="0" smtClean="0">
                <a:latin typeface="Times New Roman" pitchFamily="18" charset="0"/>
                <a:cs typeface="Times New Roman" pitchFamily="18" charset="0"/>
              </a:rPr>
              <a:t>Forest</a:t>
            </a:r>
          </a:p>
          <a:p>
            <a:pPr marL="457200" indent="-457200">
              <a:buFont typeface="Arial" pitchFamily="34" charset="0"/>
              <a:buAutoNum type="arabicPeriod"/>
            </a:pPr>
            <a:r>
              <a:rPr lang="en-US" sz="2400" dirty="0" smtClean="0">
                <a:latin typeface="Times New Roman" pitchFamily="18" charset="0"/>
                <a:cs typeface="Times New Roman" pitchFamily="18" charset="0"/>
              </a:rPr>
              <a:t>AdaBoostClassifier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Modeling Approach</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lstStyle/>
          <a:p>
            <a:r>
              <a:rPr lang="en-US" sz="2400" dirty="0" smtClean="0">
                <a:latin typeface="Times New Roman" pitchFamily="18" charset="0"/>
                <a:cs typeface="Times New Roman" pitchFamily="18" charset="0"/>
              </a:rPr>
              <a:t>Choose an algorithm that implements the corresponding technique</a:t>
            </a:r>
          </a:p>
          <a:p>
            <a:r>
              <a:rPr lang="en-US" sz="2400" dirty="0" smtClean="0">
                <a:latin typeface="Times New Roman" pitchFamily="18" charset="0"/>
                <a:cs typeface="Times New Roman" pitchFamily="18" charset="0"/>
              </a:rPr>
              <a:t>Search for an effective parameter combination for the chosen algorithm</a:t>
            </a:r>
          </a:p>
          <a:p>
            <a:r>
              <a:rPr lang="en-US" sz="2400" dirty="0" smtClean="0">
                <a:latin typeface="Times New Roman" pitchFamily="18" charset="0"/>
                <a:cs typeface="Times New Roman" pitchFamily="18" charset="0"/>
              </a:rPr>
              <a:t>Create a model using the found parameters</a:t>
            </a:r>
          </a:p>
          <a:p>
            <a:r>
              <a:rPr lang="en-US" sz="2400" dirty="0" smtClean="0">
                <a:latin typeface="Times New Roman" pitchFamily="18" charset="0"/>
                <a:cs typeface="Times New Roman" pitchFamily="18" charset="0"/>
              </a:rPr>
              <a:t>Train (fit) the model on the training dataset</a:t>
            </a:r>
          </a:p>
          <a:p>
            <a:r>
              <a:rPr lang="en-US" sz="2400" dirty="0" smtClean="0">
                <a:latin typeface="Times New Roman" pitchFamily="18" charset="0"/>
                <a:cs typeface="Times New Roman" pitchFamily="18" charset="0"/>
              </a:rPr>
              <a:t>Test the model on the test dataset and get the results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Logistic Regression</a:t>
            </a:r>
            <a:endParaRPr lang="en-US" sz="3200"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726771" y="1219200"/>
            <a:ext cx="7690457" cy="490696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sz="3200" b="1" dirty="0" smtClean="0">
                <a:latin typeface="Times New Roman" pitchFamily="18" charset="0"/>
                <a:cs typeface="Times New Roman" pitchFamily="18" charset="0"/>
              </a:rPr>
              <a:t>Decision Tree </a:t>
            </a:r>
            <a:r>
              <a:rPr lang="en-US" sz="3200" b="1" dirty="0" smtClean="0">
                <a:latin typeface="Times New Roman" pitchFamily="18" charset="0"/>
                <a:cs typeface="Times New Roman" pitchFamily="18" charset="0"/>
              </a:rPr>
              <a:t>algorithm</a:t>
            </a:r>
            <a:r>
              <a:rPr lang="en-US" dirty="0" smtClean="0"/>
              <a:t/>
            </a:r>
            <a:br>
              <a:rPr lang="en-US" dirty="0" smtClean="0"/>
            </a:b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742950" y="1219200"/>
            <a:ext cx="7867650" cy="418226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Random Forest Algorithm</a:t>
            </a:r>
            <a:endParaRPr lang="en-US" sz="32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776287" y="1219200"/>
            <a:ext cx="7910513" cy="484901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Model Evaluation And Accuracy</a:t>
            </a:r>
            <a:endParaRPr lang="en-US" sz="32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457200" y="1524000"/>
            <a:ext cx="8229600" cy="3581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Conti..</a:t>
            </a:r>
            <a:endParaRPr lang="en-US" sz="2400"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862012" y="1600200"/>
            <a:ext cx="8281987" cy="3810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Autofit/>
          </a:bodyPr>
          <a:lstStyle/>
          <a:p>
            <a:pPr>
              <a:lnSpc>
                <a:spcPct val="150000"/>
              </a:lnSpc>
              <a:buFont typeface="Wingdings" pitchFamily="2" charset="2"/>
              <a:buChar char="Ø"/>
            </a:pPr>
            <a:r>
              <a:rPr lang="en-US" sz="2000" dirty="0" smtClean="0">
                <a:latin typeface="Times New Roman" pitchFamily="18" charset="0"/>
                <a:cs typeface="Times New Roman" pitchFamily="18" charset="0"/>
              </a:rPr>
              <a:t>In micro-lending markets, lack of recorded credit history is a significant impediment </a:t>
            </a:r>
            <a:r>
              <a:rPr lang="en-US" sz="2000" dirty="0" smtClean="0">
                <a:latin typeface="Times New Roman" pitchFamily="18" charset="0"/>
                <a:cs typeface="Times New Roman" pitchFamily="18" charset="0"/>
              </a:rPr>
              <a:t>to assessing </a:t>
            </a:r>
            <a:r>
              <a:rPr lang="en-US" sz="2000" dirty="0" smtClean="0">
                <a:latin typeface="Times New Roman" pitchFamily="18" charset="0"/>
                <a:cs typeface="Times New Roman" pitchFamily="18" charset="0"/>
              </a:rPr>
              <a:t>individual borrowers’ creditworthiness and therefore deciding fair interest rates. </a:t>
            </a:r>
            <a:r>
              <a:rPr lang="en-US" sz="2000" dirty="0" smtClean="0">
                <a:latin typeface="Times New Roman" pitchFamily="18" charset="0"/>
                <a:cs typeface="Times New Roman" pitchFamily="18" charset="0"/>
              </a:rPr>
              <a:t>This research </a:t>
            </a:r>
            <a:r>
              <a:rPr lang="en-US" sz="2000" dirty="0" smtClean="0">
                <a:latin typeface="Times New Roman" pitchFamily="18" charset="0"/>
                <a:cs typeface="Times New Roman" pitchFamily="18" charset="0"/>
              </a:rPr>
              <a:t>compares various machine learning algorithms on real micro-lending data to test </a:t>
            </a:r>
            <a:r>
              <a:rPr lang="en-US" sz="2000" dirty="0" smtClean="0">
                <a:latin typeface="Times New Roman" pitchFamily="18" charset="0"/>
                <a:cs typeface="Times New Roman" pitchFamily="18" charset="0"/>
              </a:rPr>
              <a:t>their efficacy </a:t>
            </a:r>
            <a:r>
              <a:rPr lang="en-US" sz="2000" dirty="0" smtClean="0">
                <a:latin typeface="Times New Roman" pitchFamily="18" charset="0"/>
                <a:cs typeface="Times New Roman" pitchFamily="18" charset="0"/>
              </a:rPr>
              <a:t>at classifying borrowers into various credit categories. We demonstrate that </a:t>
            </a:r>
            <a:r>
              <a:rPr lang="en-US" sz="2000" dirty="0" smtClean="0">
                <a:latin typeface="Times New Roman" pitchFamily="18" charset="0"/>
                <a:cs typeface="Times New Roman" pitchFamily="18" charset="0"/>
              </a:rPr>
              <a:t>off-the-shelf multi-class </a:t>
            </a:r>
            <a:r>
              <a:rPr lang="en-US" sz="2000" dirty="0" smtClean="0">
                <a:latin typeface="Times New Roman" pitchFamily="18" charset="0"/>
                <a:cs typeface="Times New Roman" pitchFamily="18" charset="0"/>
              </a:rPr>
              <a:t>classifiers such as random forest algorithms can perform this task very well, using readily available data about customers (such as age, occupation, and location). This presents inexpensive and reliable means to micro-lending institutions around the developing world with which to assess creditworthiness in the absence of credit history or central credit databases.</a:t>
            </a: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a:bodyPr>
          <a:lstStyle/>
          <a:p>
            <a:r>
              <a:rPr lang="en-US" sz="2400" dirty="0" smtClean="0">
                <a:latin typeface="Times New Roman" pitchFamily="18" charset="0"/>
                <a:cs typeface="Times New Roman" pitchFamily="18" charset="0"/>
              </a:rPr>
              <a:t>After the model evaluation , we get the precision and recall for both the target variable </a:t>
            </a:r>
            <a:r>
              <a:rPr lang="en-US" sz="2400" dirty="0" smtClean="0">
                <a:latin typeface="Times New Roman" pitchFamily="18" charset="0"/>
                <a:cs typeface="Times New Roman" pitchFamily="18" charset="0"/>
              </a:rPr>
              <a:t>as 0.92and 0.98.</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Model evaluation gives the results that the prediction is very accurate</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Conclusion and Future Work</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Autofit/>
          </a:bodyPr>
          <a:lstStyle/>
          <a:p>
            <a:r>
              <a:rPr lang="en-US" sz="2400" dirty="0" smtClean="0">
                <a:latin typeface="Times New Roman" pitchFamily="18" charset="0"/>
                <a:cs typeface="Times New Roman" pitchFamily="18" charset="0"/>
              </a:rPr>
              <a:t>This study tries to present a benchmark for the most widely used state of the arts for churn classification. The accuracy of the selected models was evaluated on a public dataset of Customer Retention. Based on the findings of this study, ensemble – based learning techniques are recommended as both Random forest and Ad boost models gave the best accuracy. </a:t>
            </a:r>
          </a:p>
          <a:p>
            <a:r>
              <a:rPr lang="en-US" sz="2400" dirty="0" smtClean="0">
                <a:latin typeface="Times New Roman" pitchFamily="18" charset="0"/>
                <a:cs typeface="Times New Roman" pitchFamily="18" charset="0"/>
              </a:rPr>
              <a:t>However, the study can be extended by including hybrid models and deep learning models. Other performance metrics can be used for performance evaluation. Timing measures of the models can also be a major indicator for performance. Models can also evaluate against different datasets from different domains.</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a:buFont typeface="Wingdings" pitchFamily="2" charset="2"/>
              <a:buChar char="Ø"/>
            </a:pPr>
            <a:r>
              <a:rPr lang="en-US" dirty="0" smtClean="0">
                <a:latin typeface="Times New Roman" pitchFamily="18" charset="0"/>
                <a:cs typeface="Times New Roman" pitchFamily="18" charset="0"/>
              </a:rPr>
              <a:t>Using a machine learning approach, we can find patterns which cause customer churn and forecast it to obtain a prognosis on which factors impact customer retention. It can help make sense of relationships between data. The models can predict customers with high probability to churn based on analyzing customers personal, demographic and behavioural data to provide personalized and customer-oriented marketing campaigns to gain customer satisfaction.</a:t>
            </a:r>
          </a:p>
          <a:p>
            <a:pPr>
              <a:lnSpc>
                <a:spcPct val="120000"/>
              </a:lnSpc>
              <a:buFont typeface="Wingdings" pitchFamily="2" charset="2"/>
              <a:buChar char="Ø"/>
            </a:pPr>
            <a:r>
              <a:rPr lang="en-US" dirty="0" smtClean="0">
                <a:latin typeface="Times New Roman" pitchFamily="18" charset="0"/>
                <a:cs typeface="Times New Roman" pitchFamily="18" charset="0"/>
              </a:rPr>
              <a:t>The goal of this project is to create a regression model and a classification model that are able to accurately estimate the price of the house given the features.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r>
              <a:rPr lang="en-US" sz="3600" dirty="0" smtClean="0">
                <a:latin typeface="Times New Roman" pitchFamily="18" charset="0"/>
                <a:cs typeface="Times New Roman" pitchFamily="18" charset="0"/>
              </a:rPr>
              <a:t>Data Preparation</a:t>
            </a:r>
            <a:r>
              <a:rPr lang="en-US" sz="4000" dirty="0" smtClean="0"/>
              <a:t/>
            </a:r>
            <a:br>
              <a:rPr lang="en-US" sz="4000" dirty="0" smtClean="0"/>
            </a:br>
            <a:endParaRPr lang="en-US" sz="4000" dirty="0"/>
          </a:p>
        </p:txBody>
      </p:sp>
      <p:sp>
        <p:nvSpPr>
          <p:cNvPr id="3" name="Content Placeholder 2"/>
          <p:cNvSpPr>
            <a:spLocks noGrp="1"/>
          </p:cNvSpPr>
          <p:nvPr>
            <p:ph idx="1"/>
          </p:nvPr>
        </p:nvSpPr>
        <p:spPr>
          <a:xfrm>
            <a:off x="457200" y="990600"/>
            <a:ext cx="8229600" cy="5135563"/>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he dataset contains a large number of variables that are involved in determining a house price. We obtained a csv copy of the </a:t>
            </a:r>
            <a:r>
              <a:rPr lang="en-IN" sz="2400" dirty="0" smtClean="0">
                <a:latin typeface="Times New Roman" pitchFamily="18" charset="0"/>
                <a:cs typeface="Times New Roman" pitchFamily="18" charset="0"/>
              </a:rPr>
              <a:t>The data is collected from the Indian online shoppers</a:t>
            </a:r>
            <a:r>
              <a:rPr lang="en-US" sz="2400" dirty="0" smtClean="0">
                <a:latin typeface="Times New Roman" pitchFamily="18" charset="0"/>
                <a:cs typeface="Times New Roman" pitchFamily="18" charset="0"/>
              </a:rPr>
              <a:t>.</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b="1" dirty="0" smtClean="0">
                <a:latin typeface="Times New Roman" pitchFamily="18" charset="0"/>
                <a:cs typeface="Times New Roman" pitchFamily="18" charset="0"/>
              </a:rPr>
              <a:t>Data Description</a:t>
            </a:r>
            <a:r>
              <a:rPr lang="en-US" sz="2400" dirty="0" smtClean="0">
                <a:latin typeface="Times New Roman" pitchFamily="18" charset="0"/>
                <a:cs typeface="Times New Roman" pitchFamily="18" charset="0"/>
              </a:rPr>
              <a:t>:The dataset contains </a:t>
            </a:r>
            <a:r>
              <a:rPr lang="en-US" sz="2400" dirty="0" smtClean="0">
                <a:latin typeface="Times New Roman" pitchFamily="18" charset="0"/>
                <a:cs typeface="Times New Roman" pitchFamily="18" charset="0"/>
              </a:rPr>
              <a:t>209593records </a:t>
            </a:r>
            <a:r>
              <a:rPr lang="en-US" sz="2400" dirty="0" smtClean="0">
                <a:latin typeface="Times New Roman" pitchFamily="18" charset="0"/>
                <a:cs typeface="Times New Roman" pitchFamily="18" charset="0"/>
              </a:rPr>
              <a:t>(rows) and </a:t>
            </a:r>
            <a:r>
              <a:rPr lang="en-US" sz="2400" dirty="0" smtClean="0">
                <a:latin typeface="Times New Roman" pitchFamily="18" charset="0"/>
                <a:cs typeface="Times New Roman" pitchFamily="18" charset="0"/>
              </a:rPr>
              <a:t>37</a:t>
            </a:r>
            <a:r>
              <a:rPr lang="en-US" sz="2400" dirty="0" smtClean="0">
                <a:latin typeface="Times New Roman" pitchFamily="18" charset="0"/>
                <a:cs typeface="Times New Roman" pitchFamily="18" charset="0"/>
              </a:rPr>
              <a:t> features (columns).</a:t>
            </a:r>
          </a:p>
          <a:p>
            <a:pPr>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Conti..</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295400"/>
            <a:ext cx="8229600" cy="4419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latin typeface="Times New Roman" pitchFamily="18" charset="0"/>
                <a:cs typeface="Times New Roman" pitchFamily="18" charset="0"/>
              </a:rPr>
              <a:t>Pre-processing the columns names</a:t>
            </a:r>
            <a:endParaRPr lang="en-US" sz="32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295400"/>
            <a:ext cx="8229600" cy="445574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latin typeface="Times New Roman" pitchFamily="18" charset="0"/>
                <a:cs typeface="Times New Roman" pitchFamily="18" charset="0"/>
              </a:rPr>
              <a:t>Data cleaning:Dealing with missing values</a:t>
            </a:r>
            <a:endParaRPr lang="en-US" sz="32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788742" y="1219200"/>
            <a:ext cx="7021346" cy="49069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600" dirty="0" smtClean="0">
                <a:latin typeface="Times New Roman" pitchFamily="18" charset="0"/>
                <a:cs typeface="Times New Roman" pitchFamily="18" charset="0"/>
              </a:rPr>
              <a:t>Exploratory Data Analysis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sz="2400" dirty="0" smtClean="0">
                <a:latin typeface="Times New Roman" pitchFamily="18" charset="0"/>
                <a:cs typeface="Times New Roman" pitchFamily="18" charset="0"/>
              </a:rPr>
              <a:t>Target Variable Distribution</a:t>
            </a:r>
            <a:r>
              <a:rPr lang="en-US" dirty="0" smtClean="0"/>
              <a:t>.</a:t>
            </a:r>
          </a:p>
          <a:p>
            <a:r>
              <a:rPr lang="en-US" sz="2400" dirty="0" smtClean="0">
                <a:latin typeface="Times New Roman" pitchFamily="18" charset="0"/>
                <a:cs typeface="Times New Roman" pitchFamily="18" charset="0"/>
              </a:rPr>
              <a:t>Correlation Between Variables:</a:t>
            </a:r>
          </a:p>
          <a:p>
            <a:r>
              <a:rPr lang="en-US" sz="2400" dirty="0" smtClean="0">
                <a:latin typeface="Times New Roman" pitchFamily="18" charset="0"/>
                <a:cs typeface="Times New Roman" pitchFamily="18" charset="0"/>
              </a:rPr>
              <a:t>We want to see how the dataset variables are correlated with each other and how predictor variables are correlated with the target variable.</a:t>
            </a:r>
          </a:p>
          <a:p>
            <a:r>
              <a:rPr lang="en-US" sz="2400" dirty="0" smtClean="0">
                <a:latin typeface="Times New Roman" pitchFamily="18" charset="0"/>
                <a:cs typeface="Times New Roman" pitchFamily="18" charset="0"/>
              </a:rPr>
              <a:t>The dataset does not have any missing or erroneous data values.</a:t>
            </a:r>
          </a:p>
          <a:p>
            <a:endParaRPr lang="en-US" sz="2400" dirty="0" smtClean="0">
              <a:latin typeface="Times New Roman" pitchFamily="18" charset="0"/>
              <a:cs typeface="Times New Roman" pitchFamily="18" charset="0"/>
            </a:endParaRPr>
          </a:p>
          <a:p>
            <a:endParaRPr lang="en-US" dirty="0" smtClean="0"/>
          </a:p>
          <a:p>
            <a:r>
              <a:rPr lang="en-US" sz="2400" dirty="0" smtClean="0">
                <a:latin typeface="Times New Roman" pitchFamily="18" charset="0"/>
                <a:cs typeface="Times New Roman" pitchFamily="18" charset="0"/>
              </a:rPr>
              <a:t>plt.figure(figsize = (8, 5))</a:t>
            </a:r>
          </a:p>
          <a:p>
            <a:r>
              <a:rPr lang="en-US" sz="2400" dirty="0" smtClean="0">
                <a:latin typeface="Times New Roman" pitchFamily="18" charset="0"/>
                <a:cs typeface="Times New Roman" pitchFamily="18" charset="0"/>
              </a:rPr>
              <a:t>plt.title("Correlation between target and features:")</a:t>
            </a:r>
          </a:p>
          <a:p>
            <a:r>
              <a:rPr lang="en-US" sz="2400" dirty="0" smtClean="0">
                <a:latin typeface="Times New Roman" pitchFamily="18" charset="0"/>
                <a:cs typeface="Times New Roman" pitchFamily="18" charset="0"/>
              </a:rPr>
              <a:t>sns.heatmap(data.corr</a:t>
            </a:r>
            <a:r>
              <a:rPr lang="en-US" sz="2400" dirty="0" smtClean="0">
                <a:latin typeface="Times New Roman" pitchFamily="18" charset="0"/>
                <a:cs typeface="Times New Roman" pitchFamily="18" charset="0"/>
              </a:rPr>
              <a:t>(), annot = True)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latin typeface="Times New Roman" pitchFamily="18" charset="0"/>
                <a:cs typeface="Times New Roman" pitchFamily="18" charset="0"/>
              </a:rPr>
              <a:t>HeatMap</a:t>
            </a:r>
            <a:endParaRPr lang="en-US" sz="32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73585" y="1143000"/>
            <a:ext cx="8196830" cy="49831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756</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Contents </vt:lpstr>
      <vt:lpstr>Introduction</vt:lpstr>
      <vt:lpstr>Conti..</vt:lpstr>
      <vt:lpstr>Data Preparation </vt:lpstr>
      <vt:lpstr>Conti..</vt:lpstr>
      <vt:lpstr>Pre-processing the columns names</vt:lpstr>
      <vt:lpstr>Data cleaning:Dealing with missing values</vt:lpstr>
      <vt:lpstr>Exploratory Data Analysis </vt:lpstr>
      <vt:lpstr>HeatMap</vt:lpstr>
      <vt:lpstr>Conti..</vt:lpstr>
      <vt:lpstr>Feature Engineering </vt:lpstr>
      <vt:lpstr>Model Building</vt:lpstr>
      <vt:lpstr> Model Selection </vt:lpstr>
      <vt:lpstr>Modeling Approach </vt:lpstr>
      <vt:lpstr>Logistic Regression</vt:lpstr>
      <vt:lpstr>Decision Tree algorithm </vt:lpstr>
      <vt:lpstr>Random Forest Algorithm</vt:lpstr>
      <vt:lpstr>Model Evaluation And Accuracy</vt:lpstr>
      <vt:lpstr>Conti..</vt:lpstr>
      <vt:lpstr>Conti..</vt:lpstr>
      <vt:lpstr>Conclusion and Future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dc:title>
  <dc:creator>viru</dc:creator>
  <cp:lastModifiedBy>viru baghel</cp:lastModifiedBy>
  <cp:revision>45</cp:revision>
  <dcterms:created xsi:type="dcterms:W3CDTF">2006-08-16T00:00:00Z</dcterms:created>
  <dcterms:modified xsi:type="dcterms:W3CDTF">2021-09-04T04:03:05Z</dcterms:modified>
</cp:coreProperties>
</file>