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88" r:id="rId3"/>
    <p:sldId id="490" r:id="rId4"/>
    <p:sldId id="486" r:id="rId5"/>
    <p:sldId id="492" r:id="rId6"/>
    <p:sldId id="473" r:id="rId7"/>
    <p:sldId id="474" r:id="rId8"/>
    <p:sldId id="475" r:id="rId9"/>
    <p:sldId id="476" r:id="rId10"/>
    <p:sldId id="477" r:id="rId11"/>
    <p:sldId id="479" r:id="rId12"/>
    <p:sldId id="493" r:id="rId13"/>
    <p:sldId id="481" r:id="rId14"/>
    <p:sldId id="4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FFFF"/>
    <a:srgbClr val="FF66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6726" autoAdjust="0"/>
  </p:normalViewPr>
  <p:slideViewPr>
    <p:cSldViewPr>
      <p:cViewPr varScale="1">
        <p:scale>
          <a:sx n="44" d="100"/>
          <a:sy n="44" d="100"/>
        </p:scale>
        <p:origin x="62" y="9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93"/>
    </p:cViewPr>
  </p:outlineViewPr>
  <p:notesTextViewPr>
    <p:cViewPr>
      <p:scale>
        <a:sx n="100" d="100"/>
        <a:sy n="100" d="100"/>
      </p:scale>
      <p:origin x="0" y="-115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D138F-6BC3-4403-B203-3F5A6747693D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A200-3E6B-4492-8D87-7229F4EB3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3600" dirty="0"/>
              <a:t>Hello Everyone!</a:t>
            </a:r>
          </a:p>
          <a:p>
            <a:pPr algn="just"/>
            <a:r>
              <a:rPr lang="en-US" sz="3600" dirty="0"/>
              <a:t>In this exercise, titled 'Exploit SUDO Security Policy Bypass Vulnerability in LINUX', you'll learn about a critical security issue affecting LINUX systems </a:t>
            </a:r>
            <a:r>
              <a:rPr lang="en-US" sz="4800" dirty="0"/>
              <a:t>—specifically, a vulnerability in the </a:t>
            </a:r>
            <a:r>
              <a:rPr lang="en-US" sz="4800" dirty="0" err="1"/>
              <a:t>sudo</a:t>
            </a:r>
            <a:r>
              <a:rPr lang="en-US" sz="4800" dirty="0"/>
              <a:t> utility that allows attackers to bypass security policies. </a:t>
            </a:r>
          </a:p>
          <a:p>
            <a:pPr algn="just"/>
            <a:r>
              <a:rPr lang="en-US" sz="4800" dirty="0" err="1"/>
              <a:t>sudo</a:t>
            </a:r>
            <a:r>
              <a:rPr lang="en-US" sz="4800" dirty="0"/>
              <a:t> is a vital tool in Linux, granting users elevated privileges to execute commands, crucial for system administration. This presentation will focus on understanding and exploiting a vulnerability that affects certain versions of </a:t>
            </a:r>
            <a:r>
              <a:rPr lang="en-US" sz="4800" dirty="0" err="1"/>
              <a:t>sudo</a:t>
            </a:r>
            <a:r>
              <a:rPr lang="en-US" sz="4800" dirty="0"/>
              <a:t> on LINUX systems. This flaw, if exploited, can enable attackers to escalate their privileges and gain unauthorized root access, compromising system security. </a:t>
            </a:r>
            <a:endParaRPr lang="en-US" sz="3600" dirty="0"/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11 involves using the </a:t>
            </a:r>
            <a:r>
              <a:rPr lang="en-US" b="1" dirty="0" err="1"/>
              <a:t>su</a:t>
            </a:r>
            <a:r>
              <a:rPr lang="en-US" b="1" dirty="0"/>
              <a:t> username </a:t>
            </a:r>
            <a:r>
              <a:rPr lang="en-US" dirty="0"/>
              <a:t>command on the Linux system to switch from the current user account to another user's account.</a:t>
            </a:r>
          </a:p>
          <a:p>
            <a:r>
              <a:rPr lang="en-US" dirty="0"/>
              <a:t>Here specifically switches to the user whose UID was changed to 0, effectively granting root privileges and full control over the system.</a:t>
            </a:r>
          </a:p>
          <a:p>
            <a:endParaRPr lang="en-US" dirty="0"/>
          </a:p>
          <a:p>
            <a:r>
              <a:rPr lang="en-US" dirty="0"/>
              <a:t>Finally, Step 12 involves using the </a:t>
            </a:r>
            <a:r>
              <a:rPr lang="en-US" b="1" dirty="0" err="1"/>
              <a:t>whoami</a:t>
            </a:r>
            <a:r>
              <a:rPr lang="en-US" b="1" dirty="0"/>
              <a:t> &amp;&amp; id </a:t>
            </a:r>
            <a:r>
              <a:rPr lang="en-US" dirty="0"/>
              <a:t>command on the Linux system to verify the successful switch to the root user and confirm the acquisition of root privileges.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</a:t>
            </a:r>
            <a:r>
              <a:rPr lang="en-IN" sz="1200" i="0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step validates that the attacker has achieved the desired level of control over the system, allowing them to perform administrative tasks and execute commands with higher authority.</a:t>
            </a:r>
            <a:endParaRPr lang="en-IN" sz="1200" i="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US" dirty="0"/>
              <a:t>Next, we will discuss mitigation strategies.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prevent the exploitation of t</a:t>
            </a:r>
            <a:r>
              <a:rPr lang="en-US" dirty="0"/>
              <a:t>he </a:t>
            </a:r>
            <a:r>
              <a:rPr lang="en-US" dirty="0" err="1"/>
              <a:t>sudo</a:t>
            </a:r>
            <a:r>
              <a:rPr lang="en-US" dirty="0"/>
              <a:t> security policy bypass vulnerability (CVE-2023-22809)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we will add specific environment variables to the denial list</a:t>
            </a:r>
            <a:r>
              <a:rPr lang="en-US" alt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env_delete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directive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sudoers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This will ensure that potentially dangerous environment variables are not passed to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sudoedit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Step1: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visudo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Command to Safely Edit the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sudoers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File: This command ensures that the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sudoers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file is edited safely and prevents syntax errors.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Step2: Within the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visudo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Editor, Add the above mentioned Lines to the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Adding Environment Variable Restrictions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Defaults!SUDOEDIT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env_delete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+="SUDO_EDITOR VISUAL EDITOR"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line ensures that the specified environment variables (SUDO_EDITOR, VISUAL, and EDITOR) are deleted when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sudoedit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This prevents the exploitation of these variables to execute arbitrary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Cmnd_Alias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SUDOEDIT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sudoedit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motd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line creates a command alias SUDOEDIT that allows editing of the 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ALL=(root) NOPASSWD: SUDOEDIT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This line grants the specified user permission to edit the 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file as the root user without requiring a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Replace user with the actual username you want to grant the permissions 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Replace 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the file you want to allow the user to edit.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3. Verify the New Rule: After editing the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sudoers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file, you can verify the applied rules by listing the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sudo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permissions.</a:t>
            </a:r>
          </a:p>
          <a:p>
            <a:pPr marL="0" indent="0"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also ensure SUDO is updated regularly to the latest version for receiving security patches against vulnerabilities.</a:t>
            </a:r>
          </a:p>
          <a:p>
            <a:endParaRPr lang="en-US" dirty="0"/>
          </a:p>
          <a:p>
            <a:r>
              <a:rPr lang="en-US" dirty="0"/>
              <a:t>Restricting environment variables and updating SUDO to the latest version effectively protect against CVE-2023-22809, improving Linux system security and stability.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 and interest in this presentation.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focus on a specific instance of this vulnerability: CVE-2023-22809, which involves privilege escalation through the </a:t>
            </a:r>
            <a:r>
              <a:rPr lang="en-US" dirty="0" err="1"/>
              <a:t>sudoedit</a:t>
            </a:r>
            <a:r>
              <a:rPr lang="en-US" dirty="0"/>
              <a:t> command. This vulnerability affects </a:t>
            </a:r>
            <a:r>
              <a:rPr lang="en-US" dirty="0" err="1"/>
              <a:t>sudo</a:t>
            </a:r>
            <a:r>
              <a:rPr lang="en-US" dirty="0"/>
              <a:t> versions from 1.8.0 to 1.9.12p1, enabling local users to bypass security policies and manipulate files with elevated privileges.</a:t>
            </a:r>
          </a:p>
          <a:p>
            <a:endParaRPr lang="en-US" dirty="0"/>
          </a:p>
          <a:p>
            <a:r>
              <a:rPr lang="en-US" dirty="0"/>
              <a:t>Understanding CVE-2023-22809 is crucial as it highlights a significant risk where attackers can gain unauthorized access and potentially control the entire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Now, let's visually explore how the CVE-2023-22809 vulnerability can be exploited on a vulnerable Linux system.</a:t>
            </a:r>
          </a:p>
          <a:p>
            <a:pPr algn="just"/>
            <a:r>
              <a:rPr lang="en-US" dirty="0"/>
              <a:t>This system architecture diagram illustrates the exploitation process of the SUDO Security Policy Bypass Vulnerability (CVE-2023-22809) on a vulnerable Linux system. The diagram visually depicts the interaction between the user and the system, highlighting how the EDITOR environment variable is manipulated.</a:t>
            </a:r>
          </a:p>
          <a:p>
            <a:pPr algn="just"/>
            <a:r>
              <a:rPr lang="en-US" dirty="0"/>
              <a:t>The diagram demonstrates how the </a:t>
            </a:r>
            <a:r>
              <a:rPr lang="en-US" dirty="0" err="1"/>
              <a:t>sudoedit</a:t>
            </a:r>
            <a:r>
              <a:rPr lang="en-US" dirty="0"/>
              <a:t> command, intended for editing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motd</a:t>
            </a:r>
            <a:r>
              <a:rPr lang="en-US" dirty="0"/>
              <a:t> file, is redirected to modify the critical /</a:t>
            </a:r>
            <a:r>
              <a:rPr lang="en-US" dirty="0" err="1"/>
              <a:t>etc</a:t>
            </a:r>
            <a:r>
              <a:rPr lang="en-US" dirty="0"/>
              <a:t>/passwd file.</a:t>
            </a:r>
          </a:p>
          <a:p>
            <a:pPr algn="just"/>
            <a:r>
              <a:rPr lang="en-US" dirty="0"/>
              <a:t>By manipulating the EDITOR environment variable, attackers reroute the </a:t>
            </a:r>
            <a:r>
              <a:rPr lang="en-US" dirty="0" err="1"/>
              <a:t>sudoedit</a:t>
            </a:r>
            <a:r>
              <a:rPr lang="en-US" dirty="0"/>
              <a:t> command's functionality from innocuous file editing to altering system files.</a:t>
            </a:r>
          </a:p>
          <a:p>
            <a:pPr algn="just"/>
            <a:r>
              <a:rPr lang="en-US" dirty="0"/>
              <a:t>Specifically, the user exploits this redirection to modify the /</a:t>
            </a:r>
            <a:r>
              <a:rPr lang="en-US" dirty="0" err="1"/>
              <a:t>etc</a:t>
            </a:r>
            <a:r>
              <a:rPr lang="en-US" dirty="0"/>
              <a:t>/passwd file, changing their User ID (UID) to 0, which grants unauthorized root access.</a:t>
            </a:r>
          </a:p>
          <a:p>
            <a:pPr algn="just"/>
            <a:r>
              <a:rPr lang="en-US" dirty="0"/>
              <a:t>This visual representation clarifies the technical process of exploiting CVE-2023-22809, highlighting the critical role of environment variable manipulation in privilege escalation.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we’ll explore on the practical steps involved in performing </a:t>
            </a:r>
            <a:r>
              <a:rPr lang="en-US" dirty="0" err="1"/>
              <a:t>sudoedit</a:t>
            </a:r>
            <a:r>
              <a:rPr lang="en-US" dirty="0"/>
              <a:t> privilege escalation. </a:t>
            </a:r>
          </a:p>
          <a:p>
            <a:endParaRPr lang="en-US" dirty="0"/>
          </a:p>
          <a:p>
            <a:r>
              <a:rPr lang="en-US" dirty="0"/>
              <a:t>Step 1 focuses on verifying the version of </a:t>
            </a:r>
            <a:r>
              <a:rPr lang="en-US" dirty="0" err="1"/>
              <a:t>sudo</a:t>
            </a:r>
            <a:r>
              <a:rPr lang="en-US" dirty="0"/>
              <a:t> installed on your Linux system to determine if it is vulnerable to the </a:t>
            </a:r>
            <a:r>
              <a:rPr lang="en-US" dirty="0" err="1"/>
              <a:t>sudoedit</a:t>
            </a:r>
            <a:r>
              <a:rPr lang="en-US" dirty="0"/>
              <a:t> privilege escalation exploit (CVE-2023-22809).</a:t>
            </a:r>
          </a:p>
          <a:p>
            <a:endParaRPr lang="en-US" dirty="0"/>
          </a:p>
          <a:p>
            <a:r>
              <a:rPr lang="en-US" dirty="0"/>
              <a:t>Execute </a:t>
            </a:r>
            <a:r>
              <a:rPr lang="en-US" b="1" dirty="0" err="1"/>
              <a:t>sudo</a:t>
            </a:r>
            <a:r>
              <a:rPr lang="en-US" b="1" dirty="0"/>
              <a:t> --version </a:t>
            </a:r>
            <a:r>
              <a:rPr lang="en-US" b="0" dirty="0"/>
              <a:t>command</a:t>
            </a:r>
            <a:r>
              <a:rPr lang="en-US" b="1" dirty="0"/>
              <a:t> </a:t>
            </a:r>
            <a:r>
              <a:rPr lang="en-US" dirty="0"/>
              <a:t>in the terminal.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This command retrieves and displays the version information of the </a:t>
            </a:r>
            <a:r>
              <a:rPr lang="en-US" dirty="0" err="1"/>
              <a:t>sudo</a:t>
            </a:r>
            <a:r>
              <a:rPr lang="en-US" dirty="0"/>
              <a:t> utility currently installed on the system.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Review the output to identify the version number of </a:t>
            </a:r>
            <a:r>
              <a:rPr lang="en-US" dirty="0" err="1"/>
              <a:t>sudo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Versions ranging from 1.8.0 to 1.9.12p1 are susceptible to the vulnerability.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Verifying the </a:t>
            </a:r>
            <a:r>
              <a:rPr lang="en-US" dirty="0" err="1"/>
              <a:t>sudo</a:t>
            </a:r>
            <a:r>
              <a:rPr lang="en-US" dirty="0"/>
              <a:t> version is an essential initial step in securing Linux systems against CVE-2023-22809 exploitation.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 involves verifying the identity and privileges of the current user on the Linux system, using </a:t>
            </a:r>
            <a:r>
              <a:rPr lang="en-US" dirty="0" err="1"/>
              <a:t>whoami</a:t>
            </a:r>
            <a:r>
              <a:rPr lang="en-US" dirty="0"/>
              <a:t> and id commands.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Whoami</a:t>
            </a:r>
            <a:r>
              <a:rPr lang="en-US" dirty="0"/>
              <a:t> displays the current logged-in username and </a:t>
            </a:r>
            <a:r>
              <a:rPr lang="en-US" b="1" dirty="0"/>
              <a:t>id</a:t>
            </a:r>
            <a:r>
              <a:rPr lang="en-US" dirty="0"/>
              <a:t> Shows the user ID (UID) of the current user. These commands  provides straightforward information about the identity of the user currently interacting with the system.</a:t>
            </a:r>
          </a:p>
          <a:p>
            <a:endParaRPr lang="en-I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Step 3 involves using the </a:t>
            </a:r>
            <a:r>
              <a:rPr lang="en-US" b="1" dirty="0" err="1"/>
              <a:t>sudo</a:t>
            </a:r>
            <a:r>
              <a:rPr lang="en-US" b="1" dirty="0"/>
              <a:t> -l</a:t>
            </a:r>
            <a:r>
              <a:rPr lang="en-US" dirty="0"/>
              <a:t> command to list the </a:t>
            </a:r>
            <a:r>
              <a:rPr lang="en-US" dirty="0" err="1"/>
              <a:t>sudo</a:t>
            </a:r>
            <a:r>
              <a:rPr lang="en-US" dirty="0"/>
              <a:t> permissions granted to the current user on the Linux system, crucial for determining vulnerability exploitation.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the </a:t>
            </a:r>
            <a:r>
              <a:rPr lang="en-IN" sz="1200" i="1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sudo</a:t>
            </a:r>
            <a:r>
              <a:rPr lang="en-IN" sz="12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version is within the vulnerable range and the user has </a:t>
            </a:r>
            <a:r>
              <a:rPr lang="en-IN" sz="1200" i="1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sudoedit</a:t>
            </a:r>
            <a:r>
              <a:rPr lang="en-IN" sz="12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permissions as per the </a:t>
            </a:r>
            <a:r>
              <a:rPr lang="en-IN" sz="1200" i="1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sudoers</a:t>
            </a:r>
            <a:r>
              <a:rPr lang="en-IN" sz="12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configuration, the system is at risk, and the user might be able to exploit the vulnerability.</a:t>
            </a:r>
            <a:endParaRPr lang="en-IN" sz="12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0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Now, moving to </a:t>
            </a:r>
            <a:r>
              <a:rPr lang="en-US" dirty="0"/>
              <a:t>Step 4 we use the </a:t>
            </a:r>
            <a:r>
              <a:rPr lang="en-US" b="1" dirty="0" err="1"/>
              <a:t>sudoedit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motd</a:t>
            </a:r>
            <a:r>
              <a:rPr lang="en-US" b="1" dirty="0"/>
              <a:t> </a:t>
            </a:r>
            <a:r>
              <a:rPr lang="en-US" dirty="0"/>
              <a:t>command to attempt editing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motd</a:t>
            </a:r>
            <a:r>
              <a:rPr lang="en-US" dirty="0"/>
              <a:t> file with elevated privileges on the Linux system.</a:t>
            </a:r>
          </a:p>
          <a:p>
            <a:r>
              <a:rPr lang="en-US" dirty="0"/>
              <a:t>Conducting this step helps in assessing the extent of access granted to privileged users.</a:t>
            </a:r>
          </a:p>
          <a:p>
            <a:endParaRPr lang="en-US" dirty="0"/>
          </a:p>
          <a:p>
            <a:r>
              <a:rPr lang="en-US" dirty="0"/>
              <a:t>Step 5 involves using the </a:t>
            </a:r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/passwd </a:t>
            </a:r>
            <a:r>
              <a:rPr lang="en-US" dirty="0"/>
              <a:t>command to output the contents of the /</a:t>
            </a:r>
            <a:r>
              <a:rPr lang="en-US" dirty="0" err="1"/>
              <a:t>etc</a:t>
            </a:r>
            <a:r>
              <a:rPr lang="en-US" dirty="0"/>
              <a:t>/passwd file on the Linux system. </a:t>
            </a:r>
          </a:p>
          <a:p>
            <a:r>
              <a:rPr lang="en-US" dirty="0"/>
              <a:t>Viewing /</a:t>
            </a:r>
            <a:r>
              <a:rPr lang="en-US" dirty="0" err="1"/>
              <a:t>etc</a:t>
            </a:r>
            <a:r>
              <a:rPr lang="en-US" dirty="0"/>
              <a:t>/passwd confirms whether the user possesses permissions to read sensitive system data, highlighting potential security weaknesses.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in Step 6, involves setting the EDITOR environment variable using the command </a:t>
            </a:r>
            <a:r>
              <a:rPr lang="en-US" b="1" dirty="0"/>
              <a:t>export EDITOR="vim -- /</a:t>
            </a:r>
            <a:r>
              <a:rPr lang="en-US" b="1" dirty="0" err="1"/>
              <a:t>etc</a:t>
            </a:r>
            <a:r>
              <a:rPr lang="en-US" b="1" dirty="0"/>
              <a:t>/passwd" </a:t>
            </a:r>
            <a:r>
              <a:rPr lang="en-US" dirty="0"/>
              <a:t>on the Linux system. This command executes the export command to configure the EDITOR environment variable. By setting EDITOR to vim -- /</a:t>
            </a:r>
            <a:r>
              <a:rPr lang="en-US" dirty="0" err="1"/>
              <a:t>etc</a:t>
            </a:r>
            <a:r>
              <a:rPr lang="en-US" dirty="0"/>
              <a:t>/passwd, it directs </a:t>
            </a:r>
            <a:r>
              <a:rPr lang="en-US" dirty="0" err="1"/>
              <a:t>sudoedit</a:t>
            </a:r>
            <a:r>
              <a:rPr lang="en-US" dirty="0"/>
              <a:t> to open the Vim editor specifically with the /</a:t>
            </a:r>
            <a:r>
              <a:rPr lang="en-US" dirty="0" err="1"/>
              <a:t>etc</a:t>
            </a:r>
            <a:r>
              <a:rPr lang="en-US" dirty="0"/>
              <a:t>/passwd file as an argument whenever </a:t>
            </a:r>
            <a:r>
              <a:rPr lang="en-US" b="1" dirty="0" err="1"/>
              <a:t>sudoedit</a:t>
            </a:r>
            <a:r>
              <a:rPr lang="en-US" dirty="0"/>
              <a:t> is invoked. This setup creates a scenario where the </a:t>
            </a:r>
            <a:r>
              <a:rPr lang="en-US" dirty="0" err="1"/>
              <a:t>sudoedit</a:t>
            </a:r>
            <a:r>
              <a:rPr lang="en-US" dirty="0"/>
              <a:t> command, if exploited by an attacker, unintentionally opens the critical system file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/passwd </a:t>
            </a:r>
            <a:r>
              <a:rPr lang="en-US" dirty="0"/>
              <a:t>in the Vim editor, potentially enabling unauthorized access and privilege escalation.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Step 7 involves executing </a:t>
            </a:r>
            <a:r>
              <a:rPr lang="en-US" dirty="0"/>
              <a:t>the env command, which lists all environment variables currently active in the terminal session. This step verifies whether the EDITOR environment variable has been correctly set to vim -- /</a:t>
            </a:r>
            <a:r>
              <a:rPr lang="en-US" dirty="0" err="1"/>
              <a:t>etc</a:t>
            </a:r>
            <a:r>
              <a:rPr lang="en-US" dirty="0"/>
              <a:t>/passwd.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step8  Executes the </a:t>
            </a:r>
            <a:r>
              <a:rPr lang="en-US" b="1" dirty="0" err="1"/>
              <a:t>sudoedit</a:t>
            </a:r>
            <a:r>
              <a:rPr lang="en-US" dirty="0"/>
              <a:t> command with the intention to edit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motd</a:t>
            </a:r>
            <a:r>
              <a:rPr lang="en-US" b="1" dirty="0"/>
              <a:t> </a:t>
            </a:r>
            <a:r>
              <a:rPr lang="en-US" dirty="0"/>
              <a:t>file. However, due to the previously modified </a:t>
            </a:r>
            <a:r>
              <a:rPr lang="en-US" b="1" dirty="0"/>
              <a:t>EDITOR</a:t>
            </a:r>
            <a:r>
              <a:rPr lang="en-US" dirty="0"/>
              <a:t> environment variable (</a:t>
            </a:r>
            <a:r>
              <a:rPr lang="en-US" b="1" dirty="0"/>
              <a:t>vim -- /</a:t>
            </a:r>
            <a:r>
              <a:rPr lang="en-US" b="1" dirty="0" err="1"/>
              <a:t>etc</a:t>
            </a:r>
            <a:r>
              <a:rPr lang="en-US" b="1" dirty="0"/>
              <a:t>/passwd</a:t>
            </a:r>
            <a:r>
              <a:rPr lang="en-US" dirty="0"/>
              <a:t>), </a:t>
            </a:r>
            <a:r>
              <a:rPr lang="en-US" dirty="0" err="1"/>
              <a:t>sudoedit</a:t>
            </a:r>
            <a:r>
              <a:rPr lang="en-US" dirty="0"/>
              <a:t> will unintentionally open and potentially allow modification of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/passwd </a:t>
            </a:r>
            <a:r>
              <a:rPr lang="en-US" dirty="0"/>
              <a:t>file.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step9 involves editing the /</a:t>
            </a:r>
            <a:r>
              <a:rPr lang="en-US" dirty="0" err="1"/>
              <a:t>etc</a:t>
            </a:r>
            <a:r>
              <a:rPr lang="en-US" dirty="0"/>
              <a:t>/passwd file to change the current user's UID to 0, emulating the root user's privileges.</a:t>
            </a:r>
          </a:p>
          <a:p>
            <a:r>
              <a:rPr lang="en-US" dirty="0"/>
              <a:t>Accessing and altering /</a:t>
            </a:r>
            <a:r>
              <a:rPr lang="en-US" dirty="0" err="1"/>
              <a:t>etc</a:t>
            </a:r>
            <a:r>
              <a:rPr lang="en-US" dirty="0"/>
              <a:t>/passwd allows the user to make administrative changes that grant powerful control over the system.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10 Executes the cat command with the argument /</a:t>
            </a:r>
            <a:r>
              <a:rPr lang="en-US" dirty="0" err="1"/>
              <a:t>etc</a:t>
            </a:r>
            <a:r>
              <a:rPr lang="en-US" dirty="0"/>
              <a:t>/passwd, displaying the contents of this system file which stores user account information, including user IDs (UIDs).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This step confirms whether the previous modification, changing the current user's UID to 0 (root), was successful.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A200-3E6B-4492-8D87-7229F4EB3E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61E5-DE9A-4625-B631-89FD25FD9780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2CB9A9-75AD-7ED2-0DB8-216110D96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2022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B66C-AAB3-4E18-81F4-5E7C2F9DABEF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4C078A-2538-98BF-DAB8-351544909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8C6-E1B7-4172-BD5E-9E71EE62C64F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E0C9E6-228D-FF68-E9D9-A354315F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801E-4120-464D-B90D-DE56556FDBED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267" kern="1200" dirty="0">
                <a:solidFill>
                  <a:schemeClr val="dk1"/>
                </a:solidFill>
                <a:latin typeface="Cambria" pitchFamily="18" charset="0"/>
                <a:ea typeface="+mn-ea"/>
                <a:cs typeface="+mn-cs"/>
              </a:rPr>
              <a:t>System Administration</a:t>
            </a:r>
            <a:r>
              <a:rPr lang="en-US" sz="4267" kern="1200" baseline="0" dirty="0">
                <a:solidFill>
                  <a:schemeClr val="dk1"/>
                </a:solidFill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sz="4267" kern="1200" dirty="0">
                <a:solidFill>
                  <a:schemeClr val="dk1"/>
                </a:solidFill>
                <a:latin typeface="Cambria" pitchFamily="18" charset="0"/>
                <a:ea typeface="+mn-ea"/>
                <a:cs typeface="+mn-cs"/>
              </a:rPr>
              <a:t>with Windows  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2400" cy="990600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71200" y="0"/>
            <a:ext cx="1320800" cy="990600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89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93E-7F28-44E2-939C-51248E1D2BB0}" type="datetime1">
              <a:rPr lang="en-US" smtClean="0"/>
              <a:t>8/24/2024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27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8676-27FB-40BE-A22E-C1CF13632751}" type="datetime1">
              <a:rPr lang="en-US" smtClean="0"/>
              <a:t>8/24/2024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600F-0EDC-4106-9B93-52364E77412A}" type="datetime1">
              <a:rPr lang="en-US" smtClean="0"/>
              <a:t>8/24/2024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5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1B4C-89DC-43E9-A935-8FC36BCA41A0}" type="datetime1">
              <a:rPr lang="en-US" smtClean="0"/>
              <a:t>8/24/2024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3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8A9A-2407-43D1-B8D7-8E42A58E8D44}" type="datetime1">
              <a:rPr lang="en-US" smtClean="0"/>
              <a:t>8/24/2024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6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63-E80E-47AC-BA2F-6892CFCADFBD}" type="datetime1">
              <a:rPr lang="en-US" smtClean="0"/>
              <a:t>8/24/2024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9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B489-FCC5-441C-B288-2281ABDE8D19}" type="datetime1">
              <a:rPr lang="en-US" smtClean="0"/>
              <a:t>8/24/2024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5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F0D-F105-4EEF-A2E1-93E7C98E4830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8F400BA-AD63-E49E-4417-4B1999408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2022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8476-620C-47B3-9AED-86E995D0988F}" type="datetime1">
              <a:rPr lang="en-US" smtClean="0"/>
              <a:t>8/24/2024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46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25BB-91BF-4C91-B816-888D19038AAA}" type="datetime1">
              <a:rPr lang="en-US" smtClean="0"/>
              <a:t>8/24/2024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0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F710-172C-40AE-B7C0-FC0F3903E820}" type="datetime1">
              <a:rPr lang="en-US" smtClean="0"/>
              <a:t>8/24/2024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5DC4-82D3-4679-9D52-8078977AD7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7358-520A-4847-89A1-1D02010B754B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BA1F6A-5D74-6A0F-0806-6836DBE52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F705-B87E-44CF-9F24-E12352D4B00F}" type="datetime1">
              <a:rPr lang="en-US" smtClean="0"/>
              <a:t>8/24/2024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6BD9B1-9B4A-EED1-19C6-5F366724F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15A1-934F-43E0-A154-695A0BA7A918}" type="datetime1">
              <a:rPr lang="en-US" smtClean="0"/>
              <a:t>8/24/2024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BB5FB-9C18-27A4-E32C-A383526927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0E2E-F5B9-4A6F-9C60-D70FBE2E0DCC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B71BB4-9405-9DA3-4CD6-ED2465478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88C7-B9CB-46DD-A668-15AB65B82A7B}" type="datetime1">
              <a:rPr lang="en-US" smtClean="0"/>
              <a:t>8/24/2024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4CCA-45E4-967B-DAA8-8F3509E38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C368-E599-4216-A8E3-A6E1886F76CE}" type="datetime1">
              <a:rPr lang="en-US" smtClean="0"/>
              <a:t>8/24/2024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465E7C-9F8F-3415-8B94-C02C12794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88A-B368-4FD2-ACFA-77AD57548B70}" type="datetime1">
              <a:rPr lang="en-US" smtClean="0"/>
              <a:t>8/24/2024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925C84-B852-AB20-211E-FD02D58BA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9746-E801-4E54-AC0D-E9D5FAC639A0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2022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8012-EF5B-475C-A3D1-2E4681435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0A6EE-0F9E-88AD-7688-7EF8FA890DE1}"/>
              </a:ext>
            </a:extLst>
          </p:cNvPr>
          <p:cNvSpPr/>
          <p:nvPr userDrawn="1"/>
        </p:nvSpPr>
        <p:spPr>
          <a:xfrm>
            <a:off x="0" y="0"/>
            <a:ext cx="12192000" cy="5905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Cyber Gyan</a:t>
            </a:r>
            <a:endParaRPr lang="en-IN" sz="3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9C969-2390-16D3-DC1C-36C58C3E74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9746"/>
            <a:ext cx="610470" cy="5110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E78A-A5F6-40B6-BE69-33723C03B8F7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                                  Designed and Developed by CDAC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267" kern="1200" dirty="0">
                <a:solidFill>
                  <a:schemeClr val="dk1"/>
                </a:solidFill>
                <a:latin typeface="Cambria" pitchFamily="18" charset="0"/>
                <a:ea typeface="+mn-ea"/>
                <a:cs typeface="+mn-cs"/>
              </a:rPr>
              <a:t>System Administration</a:t>
            </a:r>
            <a:r>
              <a:rPr lang="en-US" sz="4267" kern="1200" baseline="0" dirty="0">
                <a:solidFill>
                  <a:schemeClr val="dk1"/>
                </a:solidFill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sz="4267" kern="1200" dirty="0">
                <a:solidFill>
                  <a:schemeClr val="dk1"/>
                </a:solidFill>
                <a:latin typeface="Cambria" pitchFamily="18" charset="0"/>
                <a:ea typeface="+mn-ea"/>
                <a:cs typeface="+mn-cs"/>
              </a:rPr>
              <a:t>with Windows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69036-D567-55E9-689F-C82E0EDCC4AB}"/>
              </a:ext>
            </a:extLst>
          </p:cNvPr>
          <p:cNvSpPr/>
          <p:nvPr userDrawn="1"/>
        </p:nvSpPr>
        <p:spPr>
          <a:xfrm>
            <a:off x="0" y="0"/>
            <a:ext cx="12192000" cy="1128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B11A0-E371-69D0-0C59-0A86310C63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304" y="0"/>
            <a:ext cx="1602696" cy="1128155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5757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02FF0-63E6-CB64-DF43-8A0DA6846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FEDCF-189F-E406-ECE9-250883E05373}"/>
              </a:ext>
            </a:extLst>
          </p:cNvPr>
          <p:cNvSpPr/>
          <p:nvPr/>
        </p:nvSpPr>
        <p:spPr>
          <a:xfrm>
            <a:off x="1832611" y="2636912"/>
            <a:ext cx="8526778" cy="129164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Exploit SUDO Security Policy Bypass Vulnerability in LINUX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066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56318-F7A0-3D84-E5BA-142E319F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3612" y="6309320"/>
            <a:ext cx="3860800" cy="365126"/>
          </a:xfrm>
        </p:spPr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FE5D2-1A44-5AA8-FB63-E881087EBE1E}"/>
              </a:ext>
            </a:extLst>
          </p:cNvPr>
          <p:cNvSpPr txBox="1"/>
          <p:nvPr/>
        </p:nvSpPr>
        <p:spPr>
          <a:xfrm>
            <a:off x="1415480" y="1104631"/>
            <a:ext cx="8280920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Step11: </a:t>
            </a: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Switching to Another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45271-B06E-C79F-1EF3-5BC6C9C7BA78}"/>
              </a:ext>
            </a:extLst>
          </p:cNvPr>
          <p:cNvSpPr txBox="1"/>
          <p:nvPr/>
        </p:nvSpPr>
        <p:spPr>
          <a:xfrm>
            <a:off x="1415480" y="3279384"/>
            <a:ext cx="6110514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Step12: Confirming the User Switch and Privileges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7BE67-7247-52E1-D0F7-5687CD837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11120" r="41908" b="67789"/>
          <a:stretch/>
        </p:blipFill>
        <p:spPr bwMode="auto">
          <a:xfrm>
            <a:off x="3016897" y="1593677"/>
            <a:ext cx="5151382" cy="1439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FF74A2C5-4798-4536-0966-FD30D953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737" y="1789278"/>
            <a:ext cx="911127" cy="216024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8ACEB-C26D-E7BA-0C7E-0D1BF7C18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 r="3527" b="45553"/>
          <a:stretch/>
        </p:blipFill>
        <p:spPr bwMode="auto">
          <a:xfrm>
            <a:off x="2353135" y="3911797"/>
            <a:ext cx="7485730" cy="2062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94FDC697-F0B4-3717-77C7-12F6EE4C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297" y="5753369"/>
            <a:ext cx="955003" cy="190237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0B4B0DD0-514E-21A5-B221-A2A1BC99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897" y="4219378"/>
            <a:ext cx="955003" cy="190237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9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1F51-CBA2-A77A-870C-4CC2D63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5"/>
            <a:ext cx="10972800" cy="638179"/>
          </a:xfrm>
        </p:spPr>
        <p:txBody>
          <a:bodyPr/>
          <a:lstStyle/>
          <a:p>
            <a:r>
              <a:rPr lang="en-IN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PREVENTION FROM THE ATTACK: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5E750-FFB5-5CCE-6F2F-34E62D4F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21D2F-0CC3-FFD8-AC71-4495B77A5DF3}"/>
              </a:ext>
            </a:extLst>
          </p:cNvPr>
          <p:cNvSpPr txBox="1"/>
          <p:nvPr/>
        </p:nvSpPr>
        <p:spPr>
          <a:xfrm>
            <a:off x="609600" y="1528945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IN" b="1" kern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 specific environment variables to the denial list using the </a:t>
            </a:r>
            <a:r>
              <a:rPr lang="en-IN" sz="18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env_delete</a:t>
            </a: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in /etc/</a:t>
            </a:r>
            <a:r>
              <a:rPr lang="en-IN" sz="18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sudoers</a:t>
            </a: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ABA37-1555-9A5E-E680-9059876FF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9" b="19192"/>
          <a:stretch/>
        </p:blipFill>
        <p:spPr>
          <a:xfrm>
            <a:off x="1415480" y="2006918"/>
            <a:ext cx="3447634" cy="662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69F27-6E9B-E0BD-2660-77C4FADC24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5" b="14331"/>
          <a:stretch/>
        </p:blipFill>
        <p:spPr>
          <a:xfrm>
            <a:off x="5231904" y="1942724"/>
            <a:ext cx="5040560" cy="991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C9961-C187-9C17-C605-FE3B42FA32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5" b="23450"/>
          <a:stretch/>
        </p:blipFill>
        <p:spPr bwMode="auto">
          <a:xfrm>
            <a:off x="2512823" y="3035746"/>
            <a:ext cx="7166354" cy="2913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AutoShape 2">
            <a:extLst>
              <a:ext uri="{FF2B5EF4-FFF2-40B4-BE49-F238E27FC236}">
                <a16:creationId xmlns:a16="http://schemas.microsoft.com/office/drawing/2014/main" id="{4C4A8491-39DB-B562-6DCC-2934EE0A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296" y="5085184"/>
            <a:ext cx="774558" cy="132719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6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0D25D-34C1-C4C1-F499-5741C593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1F76-E21E-09FD-949F-1C2FCA8D1875}"/>
              </a:ext>
            </a:extLst>
          </p:cNvPr>
          <p:cNvSpPr txBox="1"/>
          <p:nvPr/>
        </p:nvSpPr>
        <p:spPr>
          <a:xfrm>
            <a:off x="1487488" y="1077555"/>
            <a:ext cx="10153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B.  Update SUDO to the Latest Version.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An Ultimate Guide of “sudo apt-get update” Command in Linux - LinuxSimply">
            <a:extLst>
              <a:ext uri="{FF2B5EF4-FFF2-40B4-BE49-F238E27FC236}">
                <a16:creationId xmlns:a16="http://schemas.microsoft.com/office/drawing/2014/main" id="{0C0F9C07-B92A-D649-5C02-244ECF80E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 bwMode="auto">
          <a:xfrm>
            <a:off x="3891390" y="1772816"/>
            <a:ext cx="4234656" cy="371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3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CC094-CA76-C561-4A38-ED85567C3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1518D-CC76-6AE3-7EEB-F5743C16EEDC}"/>
              </a:ext>
            </a:extLst>
          </p:cNvPr>
          <p:cNvSpPr txBox="1"/>
          <p:nvPr/>
        </p:nvSpPr>
        <p:spPr>
          <a:xfrm>
            <a:off x="3042139" y="2875002"/>
            <a:ext cx="61077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483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C694-066F-4A11-0F15-1FE9CB4D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91" y="980728"/>
            <a:ext cx="1151521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Problem Statement: </a:t>
            </a:r>
            <a:r>
              <a:rPr lang="en-IN" sz="20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Exploit SUDO Security Policy Bypass Vulnerability in LINUX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Technique: </a:t>
            </a:r>
            <a:r>
              <a:rPr lang="en-IN" sz="20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Linux Privilege Escalation Technique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CVE-2023-22809: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sudoedit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Privilege Escalation</a:t>
            </a:r>
          </a:p>
          <a:p>
            <a:pPr marL="0" indent="0" algn="ctr">
              <a:buNone/>
            </a:pPr>
            <a:endParaRPr lang="en-IN" sz="20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9905-A791-BF96-CA58-029B0B720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6D073-D699-14B6-CBB9-2B3BD7C3B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1632" r="1710" b="3738"/>
          <a:stretch/>
        </p:blipFill>
        <p:spPr>
          <a:xfrm>
            <a:off x="6213321" y="2769986"/>
            <a:ext cx="5616624" cy="2857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AEE76-FF57-BF36-BD94-E58630D87010}"/>
              </a:ext>
            </a:extLst>
          </p:cNvPr>
          <p:cNvSpPr txBox="1"/>
          <p:nvPr/>
        </p:nvSpPr>
        <p:spPr>
          <a:xfrm>
            <a:off x="338391" y="2293487"/>
            <a:ext cx="6404702" cy="2724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Details:</a:t>
            </a:r>
            <a:endParaRPr lang="en-US" sz="1600" dirty="0">
              <a:solidFill>
                <a:schemeClr val="dk1"/>
              </a:solidFill>
            </a:endParaRPr>
          </a:p>
          <a:p>
            <a:pPr marL="647128" lvl="1" indent="-323564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9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Vulnerability Type: </a:t>
            </a:r>
            <a:r>
              <a:rPr lang="en-IN" sz="1600" dirty="0"/>
              <a:t>SUDO Privilege Escalation</a:t>
            </a:r>
            <a:endParaRPr lang="en-US" sz="16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47128" lvl="1" indent="-323564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9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Severity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Critical </a:t>
            </a:r>
          </a:p>
          <a:p>
            <a:pPr marL="647128" lvl="1" indent="-323564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9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Attack Vector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Local</a:t>
            </a:r>
          </a:p>
          <a:p>
            <a:pPr marL="647128" lvl="1" indent="-323564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9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Complexity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Low</a:t>
            </a:r>
            <a:endParaRPr lang="en-US" sz="1600" dirty="0">
              <a:solidFill>
                <a:schemeClr val="dk1"/>
              </a:solidFill>
            </a:endParaRPr>
          </a:p>
          <a:p>
            <a:pPr marL="647128" lvl="1" indent="-323564">
              <a:lnSpc>
                <a:spcPct val="120007"/>
              </a:lnSpc>
              <a:buClr>
                <a:schemeClr val="dk1"/>
              </a:buClr>
              <a:buSzPts val="2579"/>
              <a:buFontTx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Privileges Required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Low(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sudoedit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permissions on at least one non-sensitive file.)</a:t>
            </a:r>
            <a:endParaRPr lang="en-US" sz="1600" dirty="0">
              <a:solidFill>
                <a:schemeClr val="dk1"/>
              </a:solidFill>
            </a:endParaRPr>
          </a:p>
          <a:p>
            <a:pPr marL="647128" lvl="1" indent="-323564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9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 Interaction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None</a:t>
            </a:r>
            <a:endParaRPr lang="en-US" sz="1600" dirty="0">
              <a:solidFill>
                <a:schemeClr val="dk1"/>
              </a:solidFill>
            </a:endParaRPr>
          </a:p>
          <a:p>
            <a:pPr marL="647128" lvl="1" indent="-323564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9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Impact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High on Confidentiality, Integrity, and Availability</a:t>
            </a:r>
            <a:endParaRPr lang="en-US" sz="16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2809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CBEE-FEE5-14E6-954F-BD7946E19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FC737-C720-25A5-2CF2-1A5517367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4478" r="1672" b="6875"/>
          <a:stretch/>
        </p:blipFill>
        <p:spPr>
          <a:xfrm>
            <a:off x="101820" y="2348880"/>
            <a:ext cx="11988359" cy="288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256D7-EDEC-8D94-FF07-418818DA85D1}"/>
              </a:ext>
            </a:extLst>
          </p:cNvPr>
          <p:cNvSpPr txBox="1"/>
          <p:nvPr/>
        </p:nvSpPr>
        <p:spPr>
          <a:xfrm>
            <a:off x="4007768" y="764704"/>
            <a:ext cx="4176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System Architecture: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458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BB8A-761E-F81C-E8DF-953B9AC94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36ADE-A98A-2BDE-979F-4F2D9F0187E8}"/>
              </a:ext>
            </a:extLst>
          </p:cNvPr>
          <p:cNvSpPr txBox="1"/>
          <p:nvPr/>
        </p:nvSpPr>
        <p:spPr>
          <a:xfrm>
            <a:off x="2070031" y="836712"/>
            <a:ext cx="8051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Performing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Sudoedit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Privilege Escalation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E5482-4D71-B351-781E-C210DF7B899D}"/>
              </a:ext>
            </a:extLst>
          </p:cNvPr>
          <p:cNvSpPr txBox="1"/>
          <p:nvPr/>
        </p:nvSpPr>
        <p:spPr>
          <a:xfrm>
            <a:off x="1483891" y="2005505"/>
            <a:ext cx="7632848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292735" algn="l"/>
              </a:tabLst>
            </a:pP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Step1:</a:t>
            </a:r>
            <a:r>
              <a:rPr lang="en-IN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 the </a:t>
            </a:r>
            <a:r>
              <a:rPr lang="en-IN" sz="2000" b="1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Sudo</a:t>
            </a: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Version:</a:t>
            </a:r>
            <a:endParaRPr lang="en-IN" sz="2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8D621-512E-E5E2-D769-0B09BA91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70" y="2935325"/>
            <a:ext cx="5475218" cy="2548550"/>
          </a:xfrm>
          <a:prstGeom prst="rect">
            <a:avLst/>
          </a:prstGeom>
          <a:noFill/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BC343D28-25E6-296D-FC83-FC2B60D1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3645024"/>
            <a:ext cx="856902" cy="216024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01A83-036F-331F-2201-CFFA544C6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D7C21-AC3E-64F9-9BDA-8B3BB25516F6}"/>
              </a:ext>
            </a:extLst>
          </p:cNvPr>
          <p:cNvSpPr txBox="1"/>
          <p:nvPr/>
        </p:nvSpPr>
        <p:spPr>
          <a:xfrm>
            <a:off x="1701022" y="862449"/>
            <a:ext cx="8208912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Step2:</a:t>
            </a:r>
            <a:r>
              <a:rPr lang="en-IN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Checking the User and User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5EA2F-E960-589E-33D0-F6AD59F35A06}"/>
              </a:ext>
            </a:extLst>
          </p:cNvPr>
          <p:cNvSpPr txBox="1"/>
          <p:nvPr/>
        </p:nvSpPr>
        <p:spPr>
          <a:xfrm>
            <a:off x="1701022" y="3349079"/>
            <a:ext cx="6106510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Step3: Checking for User Permissions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E12B8-5CB8-2015-584C-9195C04B0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2" r="32994" b="57057"/>
          <a:stretch/>
        </p:blipFill>
        <p:spPr bwMode="auto">
          <a:xfrm>
            <a:off x="2265760" y="1607854"/>
            <a:ext cx="7331983" cy="1033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D09A3A06-0205-7E55-9E8D-66A074ED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550" y="1801847"/>
            <a:ext cx="856902" cy="216024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6876BC-2612-FC2E-0928-9C293DEB6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 r="21028" b="29730"/>
          <a:stretch/>
        </p:blipFill>
        <p:spPr bwMode="auto">
          <a:xfrm>
            <a:off x="2600398" y="3939627"/>
            <a:ext cx="6662706" cy="2108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F07551D1-73D5-53E6-0FE4-338C2443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805" y="4119459"/>
            <a:ext cx="1021142" cy="176035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3B45-8A12-0E0A-1573-94ABC68C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FCB89-5812-4181-8F31-2076998D346C}"/>
              </a:ext>
            </a:extLst>
          </p:cNvPr>
          <p:cNvSpPr txBox="1"/>
          <p:nvPr/>
        </p:nvSpPr>
        <p:spPr>
          <a:xfrm>
            <a:off x="1055440" y="845906"/>
            <a:ext cx="10081120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Step4: Opening and Checking the File Permitted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08922-7776-07CD-552F-5BEC8758D15A}"/>
              </a:ext>
            </a:extLst>
          </p:cNvPr>
          <p:cNvSpPr txBox="1"/>
          <p:nvPr/>
        </p:nvSpPr>
        <p:spPr>
          <a:xfrm>
            <a:off x="1055440" y="3056277"/>
            <a:ext cx="6101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Step5: Viewing the /etc/passwd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2F03F-DDAA-4ED3-D435-26B6D136C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5" r="70311" b="25526"/>
          <a:stretch/>
        </p:blipFill>
        <p:spPr bwMode="auto">
          <a:xfrm>
            <a:off x="1114670" y="1549391"/>
            <a:ext cx="5452392" cy="896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52846-B2B0-6F98-29A6-497F0A766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0060" r="11190" b="25976"/>
          <a:stretch/>
        </p:blipFill>
        <p:spPr bwMode="auto">
          <a:xfrm>
            <a:off x="7216530" y="1284419"/>
            <a:ext cx="3056607" cy="198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519D8-3B0F-F0D6-60AD-BA1CFAAE2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9520" r="38130" b="56701"/>
          <a:stretch/>
        </p:blipFill>
        <p:spPr bwMode="auto">
          <a:xfrm>
            <a:off x="2860931" y="3561244"/>
            <a:ext cx="5462026" cy="1878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1ED843E6-D732-7E6B-8B1D-638370E8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3997383"/>
            <a:ext cx="936104" cy="187511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9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945D-1BD3-6C3D-901B-BFA3E85E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025312"/>
            <a:ext cx="7335528" cy="566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Step6: Setting the EDITOR Environment Variable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EDF67-2B0D-96AB-3B8E-3FF0BA4C2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436E9-F1FB-921C-301C-F9BFB9DDFA94}"/>
              </a:ext>
            </a:extLst>
          </p:cNvPr>
          <p:cNvSpPr txBox="1"/>
          <p:nvPr/>
        </p:nvSpPr>
        <p:spPr>
          <a:xfrm>
            <a:off x="1232165" y="2888744"/>
            <a:ext cx="6101860" cy="49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Step7: Checking the Environment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676C6-6E49-20CA-4F75-16A906954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2"/>
          <a:stretch/>
        </p:blipFill>
        <p:spPr bwMode="auto">
          <a:xfrm>
            <a:off x="2567608" y="1509761"/>
            <a:ext cx="5731510" cy="114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E7D16893-40A8-63EE-C951-8E112646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941" y="1686552"/>
            <a:ext cx="792088" cy="180020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212D5-CEE8-4190-56A1-2E86A7C9E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8" r="7446"/>
          <a:stretch/>
        </p:blipFill>
        <p:spPr>
          <a:xfrm>
            <a:off x="2567607" y="3413289"/>
            <a:ext cx="5902377" cy="2824023"/>
          </a:xfrm>
          <a:prstGeom prst="rect">
            <a:avLst/>
          </a:prstGeom>
        </p:spPr>
      </p:pic>
      <p:sp>
        <p:nvSpPr>
          <p:cNvPr id="14" name="AutoShape 2">
            <a:extLst>
              <a:ext uri="{FF2B5EF4-FFF2-40B4-BE49-F238E27FC236}">
                <a16:creationId xmlns:a16="http://schemas.microsoft.com/office/drawing/2014/main" id="{D5645B42-EDEC-9A03-8946-269316A8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3621658"/>
            <a:ext cx="627062" cy="117475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16B8C718-DBB7-70F8-3265-1A672424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301" y="5773950"/>
            <a:ext cx="627062" cy="117475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0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FC1A5-1B43-32CF-74E7-B928A74B4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7DB6D-057C-2F0D-E511-3CE9B18B2F46}"/>
              </a:ext>
            </a:extLst>
          </p:cNvPr>
          <p:cNvSpPr txBox="1"/>
          <p:nvPr/>
        </p:nvSpPr>
        <p:spPr>
          <a:xfrm>
            <a:off x="1024013" y="1052198"/>
            <a:ext cx="10297144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Step8: </a:t>
            </a: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b="1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Sudoedit</a:t>
            </a:r>
            <a:r>
              <a:rPr lang="en-IN" sz="2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with Modified EDITOR Variable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IN" sz="20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IN" sz="2000" b="1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89C0F-12DA-8878-F4E8-40A4112A5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5" r="70311" b="25526"/>
          <a:stretch/>
        </p:blipFill>
        <p:spPr bwMode="auto">
          <a:xfrm>
            <a:off x="3693017" y="1783858"/>
            <a:ext cx="4805965" cy="790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3A524E-95F3-4F15-2B05-89D352C17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5" b="2538"/>
          <a:stretch/>
        </p:blipFill>
        <p:spPr bwMode="auto">
          <a:xfrm>
            <a:off x="2279576" y="2982441"/>
            <a:ext cx="7632848" cy="2988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ED47D4F4-C75F-16AF-1BCC-9FD97272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5744463"/>
            <a:ext cx="864096" cy="162020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6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218B1-CA13-A77A-D983-159E2EAFB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2024                                  </a:t>
            </a:r>
          </a:p>
          <a:p>
            <a:r>
              <a:rPr lang="en-US" dirty="0"/>
              <a:t>Designed and Developed by CDAC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89ADC-FA4A-B695-EC64-7D0AC188365B}"/>
              </a:ext>
            </a:extLst>
          </p:cNvPr>
          <p:cNvSpPr txBox="1"/>
          <p:nvPr/>
        </p:nvSpPr>
        <p:spPr>
          <a:xfrm>
            <a:off x="1487488" y="924628"/>
            <a:ext cx="10153128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Step9: Changing the Current User's ID to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0B6F0-54DF-2E12-F3F1-4067D23DAF79}"/>
              </a:ext>
            </a:extLst>
          </p:cNvPr>
          <p:cNvSpPr txBox="1"/>
          <p:nvPr/>
        </p:nvSpPr>
        <p:spPr>
          <a:xfrm>
            <a:off x="1520703" y="2945114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Step10:</a:t>
            </a:r>
            <a:r>
              <a:rPr lang="en-IN" sz="18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Verifying the Change in User 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5F8C9C-3A98-D7AD-9213-75542DD3F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8" b="3315"/>
          <a:stretch/>
        </p:blipFill>
        <p:spPr bwMode="auto">
          <a:xfrm>
            <a:off x="1919536" y="1474072"/>
            <a:ext cx="7789215" cy="1311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A3F3AF1F-2E8D-F426-01F4-C20AA1B3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422" y="2541132"/>
            <a:ext cx="856902" cy="216024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551EB-1D28-93E4-E1B6-9D70B624D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55" b="3281"/>
          <a:stretch/>
        </p:blipFill>
        <p:spPr bwMode="auto">
          <a:xfrm>
            <a:off x="2603612" y="3474338"/>
            <a:ext cx="6984776" cy="277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AutoShape 2">
            <a:extLst>
              <a:ext uri="{FF2B5EF4-FFF2-40B4-BE49-F238E27FC236}">
                <a16:creationId xmlns:a16="http://schemas.microsoft.com/office/drawing/2014/main" id="{423F1523-3616-0FF7-E36C-D81D9E6E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143" y="5734293"/>
            <a:ext cx="774558" cy="132719"/>
          </a:xfrm>
          <a:prstGeom prst="leftArrow">
            <a:avLst>
              <a:gd name="adj1" fmla="val 50000"/>
              <a:gd name="adj2" fmla="val 133446"/>
            </a:avLst>
          </a:prstGeom>
          <a:gradFill rotWithShape="1">
            <a:gsLst>
              <a:gs pos="0">
                <a:srgbClr val="FFC000"/>
              </a:gs>
              <a:gs pos="100000">
                <a:srgbClr val="FFC000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15875">
            <a:solidFill>
              <a:srgbClr val="FFC000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27318</TotalTime>
  <Words>1763</Words>
  <Application>Microsoft Office PowerPoint</Application>
  <PresentationFormat>Widescreen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Brush Script MT</vt:lpstr>
      <vt:lpstr>Calibri</vt:lpstr>
      <vt:lpstr>Cambria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FROM THE ATTACK: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Bluekeep is a critical Remote Code Execution vulnerability in Microsoft’s RDP service running on tcp port 3389. It could allow an attacker to execute remote code on a vulnerable machine that’s running Remote Desktop Protocol (RDP). As the vulnerability is wormable, it spread rapidly. By sending a specially crafted packet an attacker is able to set the value for the Channel ID to something the RDP service isn't expecting, this causes a memory corruption bug that will create the conditions for Remote Code Execution to occur.</dc:title>
  <dc:creator>cdac</dc:creator>
  <cp:lastModifiedBy>Y. Laxmi</cp:lastModifiedBy>
  <cp:revision>474</cp:revision>
  <dcterms:created xsi:type="dcterms:W3CDTF">2019-10-15T00:05:53Z</dcterms:created>
  <dcterms:modified xsi:type="dcterms:W3CDTF">2024-08-24T16:03:47Z</dcterms:modified>
</cp:coreProperties>
</file>