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  <p:sldId id="272" r:id="rId17"/>
    <p:sldId id="273" r:id="rId18"/>
    <p:sldId id="274" r:id="rId19"/>
    <p:sldId id="275" r:id="rId20"/>
    <p:sldId id="277" r:id="rId21"/>
    <p:sldId id="278" r:id="rId22"/>
    <p:sldId id="288" r:id="rId23"/>
    <p:sldId id="276" r:id="rId24"/>
    <p:sldId id="279" r:id="rId25"/>
    <p:sldId id="280" r:id="rId26"/>
    <p:sldId id="282" r:id="rId27"/>
    <p:sldId id="335" r:id="rId28"/>
    <p:sldId id="281" r:id="rId29"/>
    <p:sldId id="289" r:id="rId30"/>
    <p:sldId id="290" r:id="rId31"/>
    <p:sldId id="285" r:id="rId32"/>
    <p:sldId id="292" r:id="rId33"/>
    <p:sldId id="334" r:id="rId34"/>
    <p:sldId id="291" r:id="rId35"/>
    <p:sldId id="293" r:id="rId36"/>
    <p:sldId id="294" r:id="rId37"/>
    <p:sldId id="286" r:id="rId38"/>
    <p:sldId id="287" r:id="rId39"/>
    <p:sldId id="298" r:id="rId40"/>
    <p:sldId id="295" r:id="rId41"/>
    <p:sldId id="304" r:id="rId42"/>
    <p:sldId id="296" r:id="rId43"/>
    <p:sldId id="297" r:id="rId44"/>
    <p:sldId id="299" r:id="rId45"/>
    <p:sldId id="300" r:id="rId46"/>
    <p:sldId id="301" r:id="rId47"/>
    <p:sldId id="302" r:id="rId48"/>
    <p:sldId id="303" r:id="rId49"/>
    <p:sldId id="306" r:id="rId50"/>
    <p:sldId id="305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32" r:id="rId59"/>
    <p:sldId id="333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12" r:id="rId76"/>
    <p:sldId id="331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9743-8110-48C7-BDF8-6164EC9BE6A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E3A2-37FA-4DCF-A29B-E0DA6AC3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8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1185-BA57-481B-A01D-A20C64A6DE14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73AE-557F-44E0-9798-DB22B412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04066"/>
            <a:ext cx="9144000" cy="6270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67250" y="6356350"/>
            <a:ext cx="2743200" cy="365125"/>
          </a:xfrm>
        </p:spPr>
        <p:txBody>
          <a:bodyPr/>
          <a:lstStyle/>
          <a:p>
            <a:fld id="{B133CE35-6D77-468E-8ABA-E63FFAAA31FA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6314" y="635634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846"/>
            <a:ext cx="10515600" cy="54927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80000"/>
              <a:buFont typeface="나눔고딕코딩" panose="020D0009000000000000" pitchFamily="49" charset="-127"/>
              <a:buChar char="▷"/>
              <a:defRPr sz="2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lnSpc>
                <a:spcPct val="120000"/>
              </a:lnSpc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lnSpc>
                <a:spcPct val="120000"/>
              </a:lnSpc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373336" y="6356350"/>
            <a:ext cx="2743200" cy="365125"/>
          </a:xfrm>
        </p:spPr>
        <p:txBody>
          <a:bodyPr/>
          <a:lstStyle/>
          <a:p>
            <a:fld id="{6A9D576A-DE0F-4F57-A274-56EF149DB9E3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44779"/>
            <a:ext cx="239485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Slide </a:t>
            </a:r>
            <a:fld id="{068760B5-AC99-4A9F-9335-BAC898D4A8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1F3B-776F-49EE-8284-CAF89A5D1046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B1FF-32C8-4488-819F-238190569429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DFF-FCBD-4D7D-B1D2-31952C0601FC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2D0-B8AE-49D9-8F22-5A50666B6015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9FC1-C013-4C89-8DFA-7297CCF05273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C933-C3C6-4190-A7F1-AF9E2D9DD216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82114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87881"/>
            <a:ext cx="10515600" cy="529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ABD1-ECD2-40AE-9C4C-1C243613AAF4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나눔고딕코딩" panose="020D0009000000000000" pitchFamily="49" charset="-127"/>
          <a:ea typeface="나눔고딕코딩" panose="020D0009000000000000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o.cppreference.com/w/cpp/regex" TargetMode="External"/><Relationship Id="rId2" Type="http://schemas.openxmlformats.org/officeDocument/2006/relationships/hyperlink" Target="http://jiniya.net/ng/2017/11/rege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mich.edu/~gupta/teaching/cs4850/sumII06/The%20syntax%20of%20C%20in%20Backus-Naur%20form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wto.pe.kr/zboard/zboard.php?id=lecture&amp;page=1&amp;sn1=&amp;divpage=1&amp;category=12&amp;sn=off&amp;ss=on&amp;sc=on&amp;select_arrange=headnum&amp;desc=asc&amp;no=3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etcalc.com/6385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winflexbison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aggoner.com/writeups/jumpstart/flexbison/" TargetMode="External"/><Relationship Id="rId2" Type="http://schemas.openxmlformats.org/officeDocument/2006/relationships/hyperlink" Target="https://www.bowaggoner.com/writeups/jumpstart/flexbison/jumpstart_flexbison.pdf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fussell/xlnt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ic.edu/~spopuri/cparser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컴파일러 도구의 이해와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</a:t>
            </a:r>
            <a:r>
              <a:rPr lang="ko-KR" altLang="en-US" dirty="0" smtClean="0"/>
              <a:t>을 중심으로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61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255750"/>
            <a:ext cx="7455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Identifier (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a-zA-Z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_](\.[a-zA-Z_0-9]|[a-zA-Z_0-9])*)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469637" y="2569153"/>
            <a:ext cx="8652148" cy="755346"/>
            <a:chOff x="1469637" y="2569153"/>
            <a:chExt cx="8652148" cy="755346"/>
          </a:xfrm>
        </p:grpSpPr>
        <p:sp>
          <p:nvSpPr>
            <p:cNvPr id="8" name="타원 7"/>
            <p:cNvSpPr/>
            <p:nvPr/>
          </p:nvSpPr>
          <p:spPr>
            <a:xfrm>
              <a:off x="2601751" y="2705284"/>
              <a:ext cx="426720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478449" y="2705284"/>
              <a:ext cx="426720" cy="418011"/>
              <a:chOff x="2634343" y="3344729"/>
              <a:chExt cx="426720" cy="418011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634343" y="3344729"/>
                <a:ext cx="426720" cy="418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695303" y="3393264"/>
                <a:ext cx="304800" cy="320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13" name="직선 화살표 연결선 12"/>
            <p:cNvCxnSpPr>
              <a:endCxn id="8" idx="2"/>
            </p:cNvCxnSpPr>
            <p:nvPr/>
          </p:nvCxnSpPr>
          <p:spPr>
            <a:xfrm>
              <a:off x="1469637" y="2914289"/>
              <a:ext cx="11321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62735" y="25691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시작</a:t>
              </a:r>
            </a:p>
          </p:txBody>
        </p:sp>
        <p:cxnSp>
          <p:nvCxnSpPr>
            <p:cNvPr id="17" name="직선 화살표 연결선 16"/>
            <p:cNvCxnSpPr>
              <a:stCxn id="8" idx="6"/>
              <a:endCxn id="9" idx="2"/>
            </p:cNvCxnSpPr>
            <p:nvPr/>
          </p:nvCxnSpPr>
          <p:spPr>
            <a:xfrm>
              <a:off x="3028471" y="2914290"/>
              <a:ext cx="144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89431" y="294782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[a-</a:t>
              </a:r>
              <a:r>
                <a:rPr lang="en-US" altLang="ko-KR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zA</a:t>
              </a:r>
              <a:r>
                <a:rPr lang="en-US" altLang="ko-KR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-Z_]</a:t>
              </a:r>
              <a:endPara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909523" y="2577803"/>
              <a:ext cx="721045" cy="746696"/>
            </a:xfrm>
            <a:custGeom>
              <a:avLst/>
              <a:gdLst>
                <a:gd name="connsiteX0" fmla="*/ 34834 w 721045"/>
                <a:gd name="connsiteY0" fmla="*/ 431644 h 746696"/>
                <a:gd name="connsiteX1" fmla="*/ 165462 w 721045"/>
                <a:gd name="connsiteY1" fmla="*/ 745153 h 746696"/>
                <a:gd name="connsiteX2" fmla="*/ 714102 w 721045"/>
                <a:gd name="connsiteY2" fmla="*/ 527438 h 746696"/>
                <a:gd name="connsiteX3" fmla="*/ 444137 w 721045"/>
                <a:gd name="connsiteY3" fmla="*/ 4924 h 746696"/>
                <a:gd name="connsiteX4" fmla="*/ 0 w 721045"/>
                <a:gd name="connsiteY4" fmla="*/ 309724 h 74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45" h="746696">
                  <a:moveTo>
                    <a:pt x="34834" y="431644"/>
                  </a:moveTo>
                  <a:cubicBezTo>
                    <a:pt x="43542" y="580415"/>
                    <a:pt x="52251" y="729187"/>
                    <a:pt x="165462" y="745153"/>
                  </a:cubicBezTo>
                  <a:cubicBezTo>
                    <a:pt x="278673" y="761119"/>
                    <a:pt x="667656" y="650809"/>
                    <a:pt x="714102" y="527438"/>
                  </a:cubicBezTo>
                  <a:cubicBezTo>
                    <a:pt x="760548" y="404067"/>
                    <a:pt x="563154" y="41210"/>
                    <a:pt x="444137" y="4924"/>
                  </a:cubicBezTo>
                  <a:cubicBezTo>
                    <a:pt x="325120" y="-31362"/>
                    <a:pt x="162560" y="139181"/>
                    <a:pt x="0" y="309724"/>
                  </a:cubicBezTo>
                </a:path>
              </a:pathLst>
            </a:custGeom>
            <a:ln>
              <a:head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51303" y="2827317"/>
              <a:ext cx="4570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([</a:t>
              </a:r>
              <a:r>
                <a:rPr lang="ko-KR" altLang="en-US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a-zA-Z</a:t>
              </a:r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_](\.[a-zA-Z_0-9]|[a-zA-Z_0-9]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3824" y="4193179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hello_regex_3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1 -&gt; 2 -&gt; 2 -&gt; 2 … -&gt;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8324" y="4277220"/>
            <a:ext cx="6244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만족하면서 전환된 만큼이 토큰이 된다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실패하면 다른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정규식들을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우선 순위에 따라 시도한다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파일에서 정규 표현식에 해당하는 문자열들 찾기</a:t>
            </a:r>
            <a:endParaRPr lang="en-US" altLang="ko-KR" dirty="0" smtClean="0"/>
          </a:p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::regex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boost.regex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자료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http://jiniya.net/ng/2017/11/regex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ko.cppreference.com/w/cpp/regex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+ V + O </a:t>
            </a:r>
          </a:p>
          <a:p>
            <a:pPr lvl="2"/>
            <a:r>
              <a:rPr lang="en-US" altLang="ko-KR" dirty="0" smtClean="0"/>
              <a:t>I had a lunch.</a:t>
            </a:r>
          </a:p>
          <a:p>
            <a:pPr lvl="1"/>
            <a:r>
              <a:rPr lang="en-US" altLang="ko-KR" dirty="0" smtClean="0"/>
              <a:t>S + V </a:t>
            </a:r>
          </a:p>
          <a:p>
            <a:pPr lvl="2"/>
            <a:r>
              <a:rPr lang="en-US" altLang="ko-KR" dirty="0" smtClean="0"/>
              <a:t>I go. </a:t>
            </a:r>
          </a:p>
          <a:p>
            <a:pPr lvl="1"/>
            <a:r>
              <a:rPr lang="ko-KR" altLang="en-US" dirty="0" smtClean="0"/>
              <a:t>거의 해결된 영역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의미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 아는 그 의미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어떻게 정의할 것인가</a:t>
            </a:r>
            <a:r>
              <a:rPr lang="en-US" altLang="ko-KR" dirty="0" smtClean="0"/>
              <a:t>? </a:t>
            </a:r>
          </a:p>
          <a:p>
            <a:pPr lvl="2"/>
            <a:r>
              <a:rPr lang="ko-KR" altLang="en-US" dirty="0" smtClean="0"/>
              <a:t>아직 완전히 해결되지 않은 영역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5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 문법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형식 문법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 smtClean="0"/>
                  <a:t> 이루어짐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V</a:t>
                </a:r>
                <a:r>
                  <a:rPr lang="ko-KR" altLang="en-US" dirty="0" smtClean="0"/>
                  <a:t>는 어휘</a:t>
                </a:r>
                <a:r>
                  <a:rPr lang="en-US" altLang="ko-KR" dirty="0" smtClean="0"/>
                  <a:t>(Vocabulary)</a:t>
                </a:r>
                <a:r>
                  <a:rPr lang="ko-KR" altLang="en-US" dirty="0" smtClean="0"/>
                  <a:t>의 약어로 기호</a:t>
                </a:r>
                <a:r>
                  <a:rPr lang="en-US" altLang="ko-KR" dirty="0" smtClean="0"/>
                  <a:t>(Symbol)</a:t>
                </a:r>
                <a:r>
                  <a:rPr lang="ko-KR" altLang="en-US" dirty="0" smtClean="0"/>
                  <a:t>라고 함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은 </a:t>
                </a:r>
                <a:r>
                  <a:rPr lang="ko-KR" altLang="en-US" dirty="0" err="1" smtClean="0"/>
                  <a:t>비단말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(non-terminal) </a:t>
                </a:r>
              </a:p>
              <a:p>
                <a:pPr lvl="1"/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는 단말 </a:t>
                </a:r>
                <a:r>
                  <a:rPr lang="en-US" altLang="ko-KR" dirty="0" smtClean="0"/>
                  <a:t>(terminal) </a:t>
                </a:r>
              </a:p>
              <a:p>
                <a:pPr lvl="1"/>
                <a:r>
                  <a:rPr lang="en-US" altLang="ko-KR" dirty="0" smtClean="0"/>
                  <a:t>P</a:t>
                </a:r>
                <a:r>
                  <a:rPr lang="ko-KR" altLang="en-US" dirty="0" smtClean="0"/>
                  <a:t>는 생성 규칙 </a:t>
                </a:r>
                <a:r>
                  <a:rPr lang="en-US" altLang="ko-KR" dirty="0" smtClean="0"/>
                  <a:t>(production rule)</a:t>
                </a:r>
              </a:p>
              <a:p>
                <a:pPr lvl="1"/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는 시작 심벌 </a:t>
                </a:r>
                <a:r>
                  <a:rPr lang="en-US" altLang="ko-KR" dirty="0" smtClean="0"/>
                  <a:t>(start symbol)</a:t>
                </a:r>
              </a:p>
              <a:p>
                <a:r>
                  <a:rPr lang="ko-KR" altLang="en-US" dirty="0" smtClean="0"/>
                  <a:t>수학이 기호를 사용하면서 생긴 어려움은 예시로 극복해야 함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단말에 속하는 어휘는 </a:t>
                </a:r>
                <a:r>
                  <a:rPr lang="en-US" altLang="ko-KR" dirty="0" smtClean="0"/>
                  <a:t>if, else, while, do, void </a:t>
                </a:r>
                <a:r>
                  <a:rPr lang="ko-KR" altLang="en-US" dirty="0" smtClean="0"/>
                  <a:t>등등</a:t>
                </a:r>
                <a:endParaRPr lang="en-US" altLang="ko-KR" dirty="0" smtClean="0"/>
              </a:p>
              <a:p>
                <a:r>
                  <a:rPr lang="ko-KR" altLang="en-US" dirty="0" err="1" smtClean="0"/>
                  <a:t>비단말은</a:t>
                </a:r>
                <a:r>
                  <a:rPr lang="ko-KR" altLang="en-US" dirty="0" smtClean="0"/>
                  <a:t> 이를 구조화한 것들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&lt;statement&gt;, &lt;expression&gt;, &lt;function&gt;, &lt;</a:t>
                </a:r>
                <a:r>
                  <a:rPr lang="en-US" altLang="ko-KR" dirty="0" err="1" smtClean="0"/>
                  <a:t>struct-defintion</a:t>
                </a:r>
                <a:r>
                  <a:rPr lang="en-US" altLang="ko-KR" dirty="0" smtClean="0"/>
                  <a:t>&gt; </a:t>
                </a:r>
                <a:r>
                  <a:rPr lang="ko-KR" altLang="en-US" dirty="0" smtClean="0"/>
                  <a:t>등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일상 언어에서 주어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목적어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절 등이 이런 </a:t>
                </a:r>
                <a:r>
                  <a:rPr lang="ko-KR" altLang="en-US" dirty="0" err="1" smtClean="0"/>
                  <a:t>비단말에</a:t>
                </a:r>
                <a:r>
                  <a:rPr lang="ko-KR" altLang="en-US" dirty="0" smtClean="0"/>
                  <a:t> 해당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시작 심벌은 문장이나 프로그램 등 입력 전체에 대한 정의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585" b="-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규칙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단말들과 </a:t>
            </a:r>
            <a:r>
              <a:rPr lang="ko-KR" altLang="en-US" dirty="0" err="1" smtClean="0"/>
              <a:t>비단말</a:t>
            </a:r>
            <a:r>
              <a:rPr lang="ko-KR" altLang="en-US" dirty="0" smtClean="0"/>
              <a:t> 기호들을 만드는 방법의 서술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BNF</a:t>
            </a:r>
            <a:r>
              <a:rPr lang="ko-KR" altLang="en-US" dirty="0" smtClean="0"/>
              <a:t>로 일반적으로 표시함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&lt;if-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&gt; := if ( &lt;bool-expr&gt; ) { &lt;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&gt; } </a:t>
            </a:r>
          </a:p>
          <a:p>
            <a:pPr lvl="2"/>
            <a:r>
              <a:rPr lang="en-US" altLang="ko-KR" dirty="0" smtClean="0"/>
              <a:t>else</a:t>
            </a:r>
            <a:r>
              <a:rPr lang="ko-KR" altLang="en-US" dirty="0" smtClean="0"/>
              <a:t>가 없는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문장 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위에서 </a:t>
            </a:r>
            <a:r>
              <a:rPr lang="en-US" altLang="ko-KR" dirty="0" smtClean="0"/>
              <a:t>if, (, ), {, } </a:t>
            </a:r>
            <a:r>
              <a:rPr lang="ko-KR" altLang="en-US" dirty="0" smtClean="0"/>
              <a:t>등은 단말 기호에 해당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BNF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 smtClean="0"/>
                  <a:t>생성 규칙을 정의하는 방법 중 하나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가장 많이 쓰임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의 문법 정의가 </a:t>
                </a:r>
                <a:r>
                  <a:rPr lang="en-US" altLang="ko-KR" dirty="0" smtClean="0"/>
                  <a:t>BNF </a:t>
                </a:r>
              </a:p>
              <a:p>
                <a:pPr lvl="1"/>
                <a:r>
                  <a:rPr lang="en-US" altLang="ko-KR" dirty="0" err="1" smtClean="0"/>
                  <a:t>Boost.spirit</a:t>
                </a:r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BNF </a:t>
                </a:r>
                <a:r>
                  <a:rPr lang="ko-KR" altLang="en-US" dirty="0" smtClean="0"/>
                  <a:t>사용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귀납적인 생성 규칙을 가짐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&lt;</a:t>
                </a:r>
                <a:r>
                  <a:rPr lang="en-US" altLang="ko-KR" dirty="0" err="1" smtClean="0"/>
                  <a:t>elem</a:t>
                </a:r>
                <a:r>
                  <a:rPr lang="en-US" altLang="ko-KR" dirty="0" smtClean="0"/>
                  <a:t>&gt; := &lt;sub-elem-1&gt; | &lt;sub-elem-2&gt; | … </a:t>
                </a:r>
              </a:p>
              <a:p>
                <a:pPr lvl="1"/>
                <a:r>
                  <a:rPr lang="en-US" altLang="ko-KR" dirty="0" smtClean="0"/>
                  <a:t>| </a:t>
                </a:r>
                <a:r>
                  <a:rPr lang="ko-KR" altLang="en-US" dirty="0" smtClean="0"/>
                  <a:t>는 선택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모든 문맥 자유 문법 언어 정의가 가능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빈 규칙 </a:t>
                </a:r>
                <a:r>
                  <a:rPr lang="en-US" altLang="ko-KR" dirty="0" smtClean="0"/>
                  <a:t>: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&lt;empty&gt; </a:t>
                </a:r>
                <a:r>
                  <a:rPr lang="ko-KR" altLang="en-US" dirty="0" smtClean="0"/>
                  <a:t>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(</a:t>
                </a:r>
                <a:r>
                  <a:rPr lang="ko-KR" altLang="en-US" dirty="0" err="1" smtClean="0"/>
                  <a:t>엡실론</a:t>
                </a:r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EBNF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(Extended BNF. </a:t>
                </a:r>
                <a:r>
                  <a:rPr lang="ko-KR" altLang="en-US" dirty="0" smtClean="0"/>
                  <a:t>확장 </a:t>
                </a:r>
                <a:r>
                  <a:rPr lang="en-US" altLang="ko-KR" dirty="0" smtClean="0"/>
                  <a:t>BNF) </a:t>
                </a:r>
              </a:p>
              <a:p>
                <a:pPr lvl="1"/>
                <a:r>
                  <a:rPr lang="ko-KR" altLang="en-US" dirty="0" smtClean="0"/>
                  <a:t>옵션 </a:t>
                </a:r>
                <a:r>
                  <a:rPr lang="en-US" altLang="ko-KR" dirty="0" smtClean="0"/>
                  <a:t>: [ ] </a:t>
                </a:r>
              </a:p>
              <a:p>
                <a:pPr lvl="1"/>
                <a:r>
                  <a:rPr lang="ko-KR" altLang="en-US" dirty="0" smtClean="0"/>
                  <a:t>반복 </a:t>
                </a:r>
                <a:r>
                  <a:rPr lang="en-US" altLang="ko-KR" dirty="0" smtClean="0"/>
                  <a:t>: { }</a:t>
                </a:r>
              </a:p>
              <a:p>
                <a:pPr lvl="1"/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에서는 사용하지 않음</a:t>
                </a:r>
                <a:r>
                  <a:rPr lang="en-US" altLang="ko-KR" dirty="0" smtClean="0"/>
                  <a:t>.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7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문법 정의 방법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43" y="1096674"/>
            <a:ext cx="5653687" cy="1143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44" y="2447205"/>
            <a:ext cx="5653686" cy="11254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543" y="3786188"/>
            <a:ext cx="5401137" cy="2529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7599" y="1200357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왼쪽에서 오른쪽으로 사다리 타기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갈래에서 선택이 가능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 도표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 Diagram)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Selection 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selection-statement&gt; ::= if ( &lt;expression&gt; ) &lt;statement&gt;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if ( &lt;expression&gt; ) &lt;statement&gt; else &lt;statement&gt;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switch ( &lt;expression&gt; ) &lt;statement</a:t>
            </a:r>
            <a:r>
              <a:rPr lang="en-US" altLang="ko-KR" dirty="0" smtClean="0"/>
              <a:t>&gt;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Expression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expression&gt; ::= &lt;assignment-expression&gt;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&lt;expression&gt; , &lt;assignment-expression&gt;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assignment-expression&gt; ::= &lt;conditional-expression&gt;</a:t>
            </a:r>
          </a:p>
          <a:p>
            <a:pPr lvl="1"/>
            <a:r>
              <a:rPr lang="en-US" altLang="ko-KR" dirty="0" smtClean="0"/>
              <a:t>| </a:t>
            </a:r>
            <a:r>
              <a:rPr lang="en-US" altLang="ko-KR" dirty="0"/>
              <a:t>&lt;unary-expression&gt; &lt;assignment-operator&gt; &lt;assignment-expression&gt;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://cs.wmich.edu/~</a:t>
            </a:r>
            <a:r>
              <a:rPr lang="en-US" altLang="ko-KR" dirty="0" smtClean="0">
                <a:hlinkClick r:id="rId2"/>
              </a:rPr>
              <a:t>gupta/teaching/cs4850/sumII06/The%20syntax%20of%20C%20in%20Backus-Naur%20form.htm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2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BNF</a:t>
            </a:r>
            <a:r>
              <a:rPr lang="ko-KR" altLang="en-US" dirty="0" smtClean="0"/>
              <a:t>의 적용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계산기 언어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 = ({E}, {+, -, *, /, (, ), 0-9}, P, E) </a:t>
            </a:r>
          </a:p>
          <a:p>
            <a:pPr lvl="1"/>
            <a:r>
              <a:rPr lang="ko-KR" altLang="en-US" dirty="0" smtClean="0"/>
              <a:t>생성 규칙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다음과 같이 정의됨 </a:t>
            </a:r>
            <a:endParaRPr lang="en-US" altLang="ko-KR" dirty="0" smtClean="0"/>
          </a:p>
          <a:p>
            <a:pPr lvl="2"/>
            <a:r>
              <a:rPr lang="de-DE" altLang="ko-KR" dirty="0"/>
              <a:t>E → E + T | E - T | T </a:t>
            </a:r>
          </a:p>
          <a:p>
            <a:pPr lvl="2"/>
            <a:r>
              <a:rPr lang="de-DE" altLang="ko-KR" dirty="0"/>
              <a:t>T → </a:t>
            </a:r>
            <a:r>
              <a:rPr lang="de-DE" altLang="ko-KR" dirty="0" smtClean="0"/>
              <a:t>T / F | T </a:t>
            </a:r>
            <a:r>
              <a:rPr lang="de-DE" altLang="ko-KR" dirty="0"/>
              <a:t>* F | F  </a:t>
            </a:r>
          </a:p>
          <a:p>
            <a:pPr lvl="2"/>
            <a:r>
              <a:rPr lang="de-DE" altLang="ko-KR" dirty="0"/>
              <a:t>F → </a:t>
            </a:r>
            <a:r>
              <a:rPr lang="de-DE" altLang="ko-KR" dirty="0" smtClean="0"/>
              <a:t>number </a:t>
            </a:r>
            <a:r>
              <a:rPr lang="de-DE" altLang="ko-KR" dirty="0"/>
              <a:t>| ( E )</a:t>
            </a:r>
            <a:endParaRPr lang="en-US" altLang="ko-KR" dirty="0" smtClean="0"/>
          </a:p>
          <a:p>
            <a:r>
              <a:rPr lang="en-US" altLang="ko-KR" dirty="0" smtClean="0"/>
              <a:t>3 + 5 </a:t>
            </a:r>
          </a:p>
          <a:p>
            <a:pPr lvl="1"/>
            <a:r>
              <a:rPr lang="ko-KR" altLang="en-US" dirty="0" smtClean="0"/>
              <a:t>유효한 문법인가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3 + 5 * 6 </a:t>
            </a:r>
          </a:p>
          <a:p>
            <a:pPr lvl="1"/>
            <a:r>
              <a:rPr lang="ko-KR" altLang="en-US" dirty="0" smtClean="0"/>
              <a:t>유효한 문법인가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4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유도와 감축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생성 규칙 </a:t>
            </a:r>
            <a:r>
              <a:rPr lang="en-US" altLang="ko-KR" dirty="0" smtClean="0"/>
              <a:t>A := b </a:t>
            </a:r>
            <a:r>
              <a:rPr lang="ko-KR" altLang="en-US" dirty="0" smtClean="0"/>
              <a:t>형태에서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바꾸는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걸 유도 </a:t>
            </a:r>
            <a:r>
              <a:rPr lang="en-US" altLang="ko-KR" dirty="0" smtClean="0"/>
              <a:t>(derive)</a:t>
            </a:r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 바꾸는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걸 감축 </a:t>
            </a:r>
            <a:r>
              <a:rPr lang="en-US" altLang="ko-KR" dirty="0" smtClean="0"/>
              <a:t>(reduce)</a:t>
            </a:r>
          </a:p>
          <a:p>
            <a:pPr lvl="1"/>
            <a:r>
              <a:rPr lang="ko-KR" altLang="en-US" dirty="0" smtClean="0"/>
              <a:t>왼쪽을 오른쪽으로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오른쪽을 왼쪽으로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err="1" smtClean="0"/>
              <a:t>비단말을</a:t>
            </a:r>
            <a:r>
              <a:rPr lang="ko-KR" altLang="en-US" dirty="0" smtClean="0"/>
              <a:t> 단말 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단말 쪽을 </a:t>
            </a:r>
            <a:r>
              <a:rPr lang="ko-KR" altLang="en-US" dirty="0" err="1" smtClean="0"/>
              <a:t>비단말</a:t>
            </a:r>
            <a:r>
              <a:rPr lang="ko-KR" altLang="en-US" dirty="0" smtClean="0"/>
              <a:t> 쪽으로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매우 단순한 예제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 = ({S, A, B}, {u, p}, P, S)</a:t>
            </a:r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 smtClean="0"/>
              <a:t>가 다음과 같다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 := A | B </a:t>
            </a:r>
          </a:p>
          <a:p>
            <a:pPr lvl="2"/>
            <a:r>
              <a:rPr lang="en-US" altLang="ko-KR" dirty="0" smtClean="0"/>
              <a:t>A := u B</a:t>
            </a:r>
          </a:p>
          <a:p>
            <a:pPr lvl="2"/>
            <a:r>
              <a:rPr lang="en-US" altLang="ko-KR" dirty="0" smtClean="0"/>
              <a:t>B := p A | &lt;empty&gt;</a:t>
            </a:r>
          </a:p>
          <a:p>
            <a:pPr lvl="1"/>
            <a:r>
              <a:rPr lang="en-US" altLang="ko-KR" dirty="0" smtClean="0"/>
              <a:t>u p </a:t>
            </a:r>
            <a:r>
              <a:rPr lang="ko-KR" altLang="en-US" dirty="0" smtClean="0"/>
              <a:t>이 유효한 문장인가</a:t>
            </a:r>
            <a:r>
              <a:rPr lang="en-US" altLang="ko-KR" dirty="0" smtClean="0"/>
              <a:t>? </a:t>
            </a:r>
          </a:p>
          <a:p>
            <a:pPr lvl="2"/>
            <a:r>
              <a:rPr lang="en-US" altLang="ko-KR" dirty="0" smtClean="0"/>
              <a:t>u 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유도되는가</a:t>
            </a:r>
            <a:r>
              <a:rPr lang="en-US" altLang="ko-KR" dirty="0" smtClean="0"/>
              <a:t>? </a:t>
            </a:r>
          </a:p>
          <a:p>
            <a:pPr lvl="2"/>
            <a:r>
              <a:rPr lang="ko-KR" altLang="en-US" dirty="0" smtClean="0"/>
              <a:t>또는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 p </a:t>
            </a:r>
            <a:r>
              <a:rPr lang="ko-KR" altLang="en-US" dirty="0" smtClean="0"/>
              <a:t>이 감축되는가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퀴즈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 p u p u </a:t>
            </a:r>
            <a:r>
              <a:rPr lang="en-US" altLang="ko-KR" dirty="0" err="1" smtClean="0"/>
              <a:t>u</a:t>
            </a:r>
            <a:r>
              <a:rPr lang="en-US" altLang="ko-KR" dirty="0" smtClean="0"/>
              <a:t> p </a:t>
            </a:r>
            <a:r>
              <a:rPr lang="ko-KR" altLang="en-US" dirty="0" smtClean="0"/>
              <a:t>가 유효한 문장인가</a:t>
            </a:r>
            <a:r>
              <a:rPr lang="en-US" altLang="ko-KR" dirty="0" smtClean="0"/>
              <a:t>?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필요해짐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에서 지원해야 할 언어가 추가됨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(C#) / HTML5 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관리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네트워크 메시지 코드의 언어별 중복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생성하면 좋지 않을까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필요했음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데이터 관리 코드의 자동화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실행 언어</a:t>
            </a:r>
            <a:endParaRPr lang="en-US" altLang="ko-KR" dirty="0"/>
          </a:p>
          <a:p>
            <a:r>
              <a:rPr lang="ko-KR" altLang="en-US" dirty="0" smtClean="0"/>
              <a:t>재미있음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어렵지만 이해하는 재미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코딩과 데이터 생성을 자동화하는 재미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나만의 언어를 추가하는 재미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생성 규칙</a:t>
            </a:r>
            <a:endParaRPr lang="de-DE" altLang="ko-KR" dirty="0" smtClean="0"/>
          </a:p>
          <a:p>
            <a:pPr lvl="1"/>
            <a:r>
              <a:rPr lang="de-DE" altLang="ko-KR" dirty="0" smtClean="0"/>
              <a:t>E </a:t>
            </a:r>
            <a:r>
              <a:rPr lang="de-DE" altLang="ko-KR" dirty="0"/>
              <a:t>→ E + T | E - T | T </a:t>
            </a:r>
          </a:p>
          <a:p>
            <a:pPr lvl="1"/>
            <a:r>
              <a:rPr lang="de-DE" altLang="ko-KR" dirty="0"/>
              <a:t>T → </a:t>
            </a:r>
            <a:r>
              <a:rPr lang="de-DE" altLang="ko-KR" dirty="0" smtClean="0"/>
              <a:t>T / F | T </a:t>
            </a:r>
            <a:r>
              <a:rPr lang="de-DE" altLang="ko-KR" dirty="0"/>
              <a:t>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 smtClean="0"/>
              <a:t>3 + 5 </a:t>
            </a:r>
          </a:p>
          <a:p>
            <a:pPr lvl="1"/>
            <a:r>
              <a:rPr lang="en-US" altLang="ko-KR" dirty="0" smtClean="0"/>
              <a:t>1) E -&gt; E + T -&gt; </a:t>
            </a:r>
          </a:p>
          <a:p>
            <a:pPr lvl="1"/>
            <a:r>
              <a:rPr lang="en-US" altLang="ko-KR" dirty="0" smtClean="0"/>
              <a:t>2) T + T -&gt; F + T -&gt; </a:t>
            </a:r>
          </a:p>
          <a:p>
            <a:pPr lvl="1"/>
            <a:r>
              <a:rPr lang="en-US" altLang="ko-KR" dirty="0" smtClean="0"/>
              <a:t>3) number + T -&gt; number + F -&gt; number + number</a:t>
            </a:r>
          </a:p>
          <a:p>
            <a:pPr lvl="1"/>
            <a:r>
              <a:rPr lang="ko-KR" altLang="en-US" dirty="0" smtClean="0"/>
              <a:t>인간의 지능을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패턴 매칭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좌단</a:t>
            </a:r>
            <a:r>
              <a:rPr lang="ko-KR" altLang="en-US" dirty="0" smtClean="0"/>
              <a:t> 유도를 사용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T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사용하지 않고 </a:t>
            </a:r>
            <a:r>
              <a:rPr lang="en-US" altLang="ko-KR" dirty="0" smtClean="0"/>
              <a:t>E 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먼저 유도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중간의 문장 형태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분석된 형태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제일 왼쪽 </a:t>
            </a:r>
            <a:r>
              <a:rPr lang="ko-KR" altLang="en-US" dirty="0" err="1" smtClean="0"/>
              <a:t>비단말을</a:t>
            </a:r>
            <a:r>
              <a:rPr lang="ko-KR" altLang="en-US" dirty="0" smtClean="0"/>
              <a:t> 사용하면 </a:t>
            </a:r>
            <a:r>
              <a:rPr lang="ko-KR" altLang="en-US" dirty="0" err="1" smtClean="0"/>
              <a:t>좌단</a:t>
            </a:r>
            <a:r>
              <a:rPr lang="ko-KR" altLang="en-US" dirty="0" smtClean="0"/>
              <a:t> 유도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중간의 문장 형태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분석된 형태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제일 오른쪽 </a:t>
            </a:r>
            <a:r>
              <a:rPr lang="ko-KR" altLang="en-US" dirty="0" err="1" smtClean="0"/>
              <a:t>비단말을</a:t>
            </a:r>
            <a:r>
              <a:rPr lang="ko-KR" altLang="en-US" dirty="0" smtClean="0"/>
              <a:t> 사용하면 우단 유도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4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언어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4618" y="12930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+ 5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좌파스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트리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45302" y="12930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 smtClean="0"/>
              <a:t>E </a:t>
            </a:r>
            <a:r>
              <a:rPr lang="en-US" altLang="ko-KR" dirty="0"/>
              <a:t>-&gt; E + T -&gt; </a:t>
            </a:r>
          </a:p>
          <a:p>
            <a:pPr lvl="1"/>
            <a:r>
              <a:rPr lang="en-US" altLang="ko-KR" dirty="0" smtClean="0"/>
              <a:t>T </a:t>
            </a:r>
            <a:r>
              <a:rPr lang="en-US" altLang="ko-KR" dirty="0"/>
              <a:t>+ T -&gt; F + T -&gt; </a:t>
            </a:r>
          </a:p>
          <a:p>
            <a:pPr lvl="1"/>
            <a:r>
              <a:rPr lang="en-US" altLang="ko-KR" dirty="0" smtClean="0"/>
              <a:t>number </a:t>
            </a:r>
            <a:r>
              <a:rPr lang="en-US" altLang="ko-KR" dirty="0"/>
              <a:t>+ T -&gt; number + F -&gt; number +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6036" y="2142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8301" y="29727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7164" y="29513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1072" y="294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301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8301" y="4322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636" y="511846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number(3)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1683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5499" y="43226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number(5)</a:t>
            </a:r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연결선 19"/>
          <p:cNvCxnSpPr>
            <a:stCxn id="10" idx="2"/>
            <a:endCxn id="14" idx="0"/>
          </p:cNvCxnSpPr>
          <p:nvPr/>
        </p:nvCxnSpPr>
        <p:spPr>
          <a:xfrm>
            <a:off x="1768342" y="3342102"/>
            <a:ext cx="0" cy="29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  <a:endCxn id="15" idx="0"/>
          </p:cNvCxnSpPr>
          <p:nvPr/>
        </p:nvCxnSpPr>
        <p:spPr>
          <a:xfrm>
            <a:off x="1768342" y="4003839"/>
            <a:ext cx="0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2"/>
            <a:endCxn id="16" idx="0"/>
          </p:cNvCxnSpPr>
          <p:nvPr/>
        </p:nvCxnSpPr>
        <p:spPr>
          <a:xfrm>
            <a:off x="1768342" y="4691946"/>
            <a:ext cx="0" cy="42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0"/>
            <a:endCxn id="9" idx="2"/>
          </p:cNvCxnSpPr>
          <p:nvPr/>
        </p:nvCxnSpPr>
        <p:spPr>
          <a:xfrm flipV="1">
            <a:off x="1768342" y="2512168"/>
            <a:ext cx="727735" cy="46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2"/>
            <a:endCxn id="11" idx="0"/>
          </p:cNvCxnSpPr>
          <p:nvPr/>
        </p:nvCxnSpPr>
        <p:spPr>
          <a:xfrm>
            <a:off x="2496077" y="2512168"/>
            <a:ext cx="591128" cy="43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12" idx="0"/>
          </p:cNvCxnSpPr>
          <p:nvPr/>
        </p:nvCxnSpPr>
        <p:spPr>
          <a:xfrm>
            <a:off x="2496077" y="2512168"/>
            <a:ext cx="25036" cy="43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2"/>
            <a:endCxn id="17" idx="0"/>
          </p:cNvCxnSpPr>
          <p:nvPr/>
        </p:nvCxnSpPr>
        <p:spPr>
          <a:xfrm>
            <a:off x="3087205" y="3320683"/>
            <a:ext cx="4519" cy="31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8" idx="0"/>
          </p:cNvCxnSpPr>
          <p:nvPr/>
        </p:nvCxnSpPr>
        <p:spPr>
          <a:xfrm flipH="1">
            <a:off x="3087205" y="4003839"/>
            <a:ext cx="4519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 + 5 * 3 / 7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좌파스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우파스</a:t>
            </a:r>
            <a:r>
              <a:rPr lang="ko-KR" altLang="en-US" dirty="0" smtClean="0"/>
              <a:t> 트리 생성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 * (3 + 7)</a:t>
            </a:r>
            <a:r>
              <a:rPr lang="ko-KR" altLang="en-US" dirty="0" smtClean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분석 </a:t>
            </a:r>
            <a:r>
              <a:rPr lang="en-US" altLang="ko-KR" dirty="0" smtClean="0"/>
              <a:t>(Syntax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유도나 감축 과정을 통해 파스 트리를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 구성이 안 되면 틀린 문법의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문맥 자유 문법은 모두 이렇게 분석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이후 의미 분석에 사용할 수 있도록 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구성된 트리의 각 노드에 의미 분석을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문맥 자유 문법의 </a:t>
            </a:r>
            <a:r>
              <a:rPr lang="ko-KR" altLang="en-US" dirty="0" err="1" smtClean="0"/>
              <a:t>파싱은</a:t>
            </a:r>
            <a:r>
              <a:rPr lang="ko-KR" altLang="en-US" dirty="0" smtClean="0"/>
              <a:t> 기억이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스택을 사용하는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크기와 무관하게</a:t>
            </a:r>
            <a:r>
              <a:rPr lang="en-US" altLang="ko-KR" dirty="0" smtClean="0"/>
              <a:t>) FSM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</a:t>
            </a:r>
            <a:r>
              <a:rPr lang="en-US" altLang="ko-KR" dirty="0" smtClean="0"/>
              <a:t>Pushdown Automata</a:t>
            </a:r>
            <a:r>
              <a:rPr lang="ko-KR" altLang="en-US" dirty="0" smtClean="0"/>
              <a:t>라고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 전이를 스택의 내용을 참조하고 전이시 스택에 항목을 넣거나 뺌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하향식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 기호부터 </a:t>
            </a:r>
            <a:endParaRPr lang="en-US" altLang="ko-KR" dirty="0" smtClean="0"/>
          </a:p>
          <a:p>
            <a:r>
              <a:rPr lang="ko-KR" altLang="en-US" dirty="0" smtClean="0"/>
              <a:t>생성 규칙을 적용하면서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입력된 문장이 문법에 맞는 지를 </a:t>
            </a:r>
            <a:endParaRPr lang="en-US" altLang="ko-KR" dirty="0" smtClean="0"/>
          </a:p>
          <a:p>
            <a:r>
              <a:rPr lang="ko-KR" altLang="en-US" dirty="0" err="1" smtClean="0"/>
              <a:t>좌파스</a:t>
            </a:r>
            <a:r>
              <a:rPr lang="ko-KR" altLang="en-US" dirty="0" smtClean="0"/>
              <a:t> 트리를 구성하면서 찾음 </a:t>
            </a:r>
            <a:endParaRPr lang="en-US" altLang="ko-KR" dirty="0" smtClean="0"/>
          </a:p>
          <a:p>
            <a:r>
              <a:rPr lang="ko-KR" altLang="en-US" dirty="0" smtClean="0"/>
              <a:t>트리 구성을 더 이상 못 하면 </a:t>
            </a:r>
            <a:endParaRPr lang="en-US" altLang="ko-KR" dirty="0" smtClean="0"/>
          </a:p>
          <a:p>
            <a:r>
              <a:rPr lang="ko-KR" altLang="en-US" dirty="0" smtClean="0"/>
              <a:t>다른 생성 규칙을 적용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역추적</a:t>
            </a:r>
            <a:r>
              <a:rPr lang="en-US" altLang="ko-KR" dirty="0" smtClean="0"/>
              <a:t>, Backtracking)</a:t>
            </a:r>
          </a:p>
          <a:p>
            <a:r>
              <a:rPr lang="ko-KR" altLang="en-US" dirty="0" smtClean="0"/>
              <a:t>위의 방법을 재귀적 하강 </a:t>
            </a:r>
            <a:r>
              <a:rPr lang="en-US" altLang="ko-KR" dirty="0" smtClean="0"/>
              <a:t>(Recursive Descent) </a:t>
            </a:r>
            <a:r>
              <a:rPr lang="ko-KR" altLang="en-US" dirty="0" err="1" smtClean="0"/>
              <a:t>파싱이라</a:t>
            </a:r>
            <a:r>
              <a:rPr lang="ko-KR" altLang="en-US" dirty="0" smtClean="0"/>
              <a:t> 함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8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재귀적 하강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규칙에 선택 </a:t>
            </a:r>
            <a:r>
              <a:rPr lang="en-US" altLang="ko-KR" dirty="0" smtClean="0"/>
              <a:t>(|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구분된 규칙들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많아지면 </a:t>
            </a:r>
            <a:endParaRPr lang="en-US" altLang="ko-KR" dirty="0" smtClean="0"/>
          </a:p>
          <a:p>
            <a:r>
              <a:rPr lang="ko-KR" altLang="en-US" dirty="0" err="1" smtClean="0"/>
              <a:t>역추적이</a:t>
            </a:r>
            <a:r>
              <a:rPr lang="ko-KR" altLang="en-US" dirty="0" smtClean="0"/>
              <a:t> 아주 많아질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구현은 </a:t>
            </a:r>
            <a:r>
              <a:rPr lang="ko-KR" altLang="en-US" dirty="0" err="1" smtClean="0"/>
              <a:t>비단말</a:t>
            </a:r>
            <a:r>
              <a:rPr lang="ko-KR" altLang="en-US" dirty="0" smtClean="0"/>
              <a:t> 규칙들을 함수로 만들어서 </a:t>
            </a:r>
            <a:endParaRPr lang="en-US" altLang="ko-KR" dirty="0" smtClean="0"/>
          </a:p>
          <a:p>
            <a:r>
              <a:rPr lang="ko-KR" altLang="en-US" dirty="0" smtClean="0"/>
              <a:t>하나씩 구현하고 재귀 호출을 허용하고 </a:t>
            </a:r>
            <a:endParaRPr lang="en-US" altLang="ko-KR" dirty="0" smtClean="0"/>
          </a:p>
          <a:p>
            <a:r>
              <a:rPr lang="ko-KR" altLang="en-US" dirty="0" smtClean="0"/>
              <a:t>안 맞으면 다음 규칙을 실행</a:t>
            </a:r>
            <a:endParaRPr lang="en-US" altLang="ko-KR" dirty="0" smtClean="0"/>
          </a:p>
          <a:p>
            <a:r>
              <a:rPr lang="ko-KR" altLang="en-US" dirty="0" smtClean="0"/>
              <a:t>구현이 단순하여 사람이 작성할 때 주로 이 방법을 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계산기의 재귀적 하강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생성 규칙 </a:t>
            </a:r>
            <a:endParaRPr lang="de-DE" altLang="ko-KR" dirty="0" smtClean="0"/>
          </a:p>
          <a:p>
            <a:pPr lvl="1"/>
            <a:r>
              <a:rPr lang="de-DE" altLang="ko-KR" dirty="0" smtClean="0"/>
              <a:t>E </a:t>
            </a:r>
            <a:r>
              <a:rPr lang="de-DE" altLang="ko-KR" dirty="0"/>
              <a:t>→ </a:t>
            </a:r>
            <a:r>
              <a:rPr lang="de-DE" altLang="ko-KR" dirty="0" smtClean="0"/>
              <a:t>E </a:t>
            </a:r>
            <a:r>
              <a:rPr lang="de-DE" altLang="ko-KR" dirty="0"/>
              <a:t>+ T | </a:t>
            </a:r>
            <a:r>
              <a:rPr lang="de-DE" altLang="ko-KR" dirty="0" smtClean="0"/>
              <a:t>E – </a:t>
            </a:r>
            <a:r>
              <a:rPr lang="de-DE" altLang="ko-KR" dirty="0"/>
              <a:t>T | T </a:t>
            </a:r>
          </a:p>
          <a:p>
            <a:pPr lvl="1"/>
            <a:r>
              <a:rPr lang="de-DE" altLang="ko-KR" dirty="0"/>
              <a:t>T → </a:t>
            </a:r>
            <a:r>
              <a:rPr lang="de-DE" altLang="ko-KR" dirty="0" smtClean="0"/>
              <a:t>T </a:t>
            </a:r>
            <a:r>
              <a:rPr lang="de-DE" altLang="ko-KR" dirty="0" smtClean="0"/>
              <a:t>/ F | </a:t>
            </a:r>
            <a:r>
              <a:rPr lang="de-DE" altLang="ko-KR" dirty="0" smtClean="0"/>
              <a:t>T </a:t>
            </a:r>
            <a:r>
              <a:rPr lang="de-DE" altLang="ko-KR" dirty="0"/>
              <a:t>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ko-KR" altLang="en-US" dirty="0" smtClean="0"/>
              <a:t>토큰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단말</a:t>
            </a:r>
            <a:r>
              <a:rPr lang="en-US" altLang="ko-KR" dirty="0" smtClean="0"/>
              <a:t>) </a:t>
            </a:r>
            <a:r>
              <a:rPr lang="ko-KR" altLang="en-US" dirty="0" smtClean="0"/>
              <a:t>힌트가 </a:t>
            </a:r>
            <a:r>
              <a:rPr lang="ko-KR" altLang="en-US" dirty="0" err="1" smtClean="0"/>
              <a:t>파싱에</a:t>
            </a:r>
            <a:r>
              <a:rPr lang="ko-KR" altLang="en-US" dirty="0" smtClean="0"/>
              <a:t> 중요</a:t>
            </a:r>
            <a:endParaRPr lang="en-US" altLang="ko-KR" dirty="0" smtClean="0"/>
          </a:p>
          <a:p>
            <a:pPr lvl="1"/>
            <a:r>
              <a:rPr lang="de-DE" altLang="ko-KR" dirty="0"/>
              <a:t>E → </a:t>
            </a:r>
            <a:r>
              <a:rPr lang="de-DE" altLang="ko-KR" dirty="0" smtClean="0"/>
              <a:t>E </a:t>
            </a:r>
            <a:r>
              <a:rPr lang="de-DE" altLang="ko-KR" dirty="0"/>
              <a:t>+ T | </a:t>
            </a:r>
            <a:r>
              <a:rPr lang="de-DE" altLang="ko-KR" dirty="0" smtClean="0"/>
              <a:t>E </a:t>
            </a:r>
            <a:r>
              <a:rPr lang="de-DE" altLang="ko-KR" dirty="0"/>
              <a:t>– T | T </a:t>
            </a:r>
          </a:p>
          <a:p>
            <a:pPr lvl="2"/>
            <a:r>
              <a:rPr lang="ko-KR" altLang="en-US" dirty="0" smtClean="0"/>
              <a:t>위의</a:t>
            </a:r>
            <a:r>
              <a:rPr lang="en-US" altLang="ko-KR" dirty="0"/>
              <a:t> </a:t>
            </a:r>
            <a:r>
              <a:rPr lang="ko-KR" altLang="en-US" dirty="0" smtClean="0"/>
              <a:t>규칙이라면 </a:t>
            </a:r>
            <a:r>
              <a:rPr lang="en-US" altLang="ko-KR" dirty="0" smtClean="0"/>
              <a:t>E() </a:t>
            </a:r>
            <a:r>
              <a:rPr lang="ko-KR" altLang="en-US" dirty="0" smtClean="0"/>
              <a:t>함수 재귀에 빠짐</a:t>
            </a:r>
            <a:endParaRPr lang="en-US" altLang="ko-KR" dirty="0" smtClean="0"/>
          </a:p>
          <a:p>
            <a:pPr lvl="1"/>
            <a:r>
              <a:rPr lang="de-DE" altLang="ko-KR" dirty="0"/>
              <a:t>T → </a:t>
            </a:r>
            <a:r>
              <a:rPr lang="en-US" altLang="ko-KR" dirty="0" smtClean="0"/>
              <a:t>T</a:t>
            </a:r>
            <a:r>
              <a:rPr lang="de-DE" altLang="ko-KR" dirty="0" smtClean="0"/>
              <a:t> </a:t>
            </a:r>
            <a:r>
              <a:rPr lang="de-DE" altLang="ko-KR" dirty="0"/>
              <a:t>/ F | </a:t>
            </a:r>
            <a:r>
              <a:rPr lang="de-DE" altLang="ko-KR" dirty="0" smtClean="0"/>
              <a:t>T </a:t>
            </a:r>
            <a:r>
              <a:rPr lang="de-DE" altLang="ko-KR" dirty="0"/>
              <a:t>* F | F  </a:t>
            </a:r>
            <a:endParaRPr lang="de-DE" altLang="ko-KR" dirty="0" smtClean="0"/>
          </a:p>
          <a:p>
            <a:pPr lvl="2"/>
            <a:r>
              <a:rPr lang="ko-KR" altLang="en-US" dirty="0" smtClean="0"/>
              <a:t>여기도 마찬가지 현상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재귀적 하강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수정 문법 </a:t>
            </a:r>
            <a:endParaRPr lang="de-DE" altLang="ko-KR" dirty="0"/>
          </a:p>
          <a:p>
            <a:pPr lvl="1"/>
            <a:r>
              <a:rPr lang="de-DE" altLang="ko-KR" dirty="0"/>
              <a:t>E → </a:t>
            </a:r>
            <a:r>
              <a:rPr lang="de-DE" altLang="ko-KR" dirty="0" smtClean="0"/>
              <a:t>T </a:t>
            </a:r>
            <a:r>
              <a:rPr lang="de-DE" altLang="ko-KR" dirty="0"/>
              <a:t>+ T | </a:t>
            </a:r>
            <a:r>
              <a:rPr lang="de-DE" altLang="ko-KR" dirty="0" smtClean="0"/>
              <a:t>T </a:t>
            </a:r>
            <a:r>
              <a:rPr lang="de-DE" altLang="ko-KR" dirty="0"/>
              <a:t>– T | T </a:t>
            </a:r>
          </a:p>
          <a:p>
            <a:pPr lvl="1"/>
            <a:r>
              <a:rPr lang="de-DE" altLang="ko-KR" dirty="0"/>
              <a:t>T → </a:t>
            </a:r>
            <a:r>
              <a:rPr lang="de-DE" altLang="ko-KR" dirty="0" smtClean="0"/>
              <a:t>F </a:t>
            </a:r>
            <a:r>
              <a:rPr lang="de-DE" altLang="ko-KR" dirty="0"/>
              <a:t>/ F | </a:t>
            </a:r>
            <a:r>
              <a:rPr lang="de-DE" altLang="ko-KR" dirty="0" smtClean="0"/>
              <a:t>F </a:t>
            </a:r>
            <a:r>
              <a:rPr lang="de-DE" altLang="ko-KR" dirty="0"/>
              <a:t>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 smtClean="0"/>
              <a:t>E()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T() </a:t>
            </a:r>
            <a:r>
              <a:rPr lang="ko-KR" altLang="en-US" dirty="0" smtClean="0"/>
              <a:t>호출하고 </a:t>
            </a:r>
            <a:r>
              <a:rPr lang="en-US" altLang="ko-KR" dirty="0" smtClean="0"/>
              <a:t>+, - </a:t>
            </a:r>
            <a:r>
              <a:rPr lang="ko-KR" altLang="en-US" dirty="0" smtClean="0"/>
              <a:t>처리하고 </a:t>
            </a:r>
            <a:r>
              <a:rPr lang="en-US" altLang="ko-KR" dirty="0" smtClean="0"/>
              <a:t>T()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en-US" altLang="ko-KR" dirty="0" smtClean="0"/>
              <a:t>T()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F() </a:t>
            </a:r>
            <a:r>
              <a:rPr lang="ko-KR" altLang="en-US" dirty="0" smtClean="0"/>
              <a:t>호출하고 </a:t>
            </a:r>
            <a:r>
              <a:rPr lang="en-US" altLang="ko-KR" dirty="0" smtClean="0"/>
              <a:t>/, * </a:t>
            </a:r>
            <a:r>
              <a:rPr lang="ko-KR" altLang="en-US" dirty="0" smtClean="0"/>
              <a:t>처리하고 </a:t>
            </a:r>
            <a:r>
              <a:rPr lang="en-US" altLang="ko-KR" dirty="0" smtClean="0"/>
              <a:t>F() </a:t>
            </a:r>
            <a:r>
              <a:rPr lang="ko-KR" altLang="en-US" dirty="0" smtClean="0"/>
              <a:t>호출 </a:t>
            </a:r>
            <a:endParaRPr lang="en-US" altLang="ko-KR" dirty="0" smtClean="0"/>
          </a:p>
          <a:p>
            <a:r>
              <a:rPr lang="en-US" altLang="ko-KR" dirty="0" smtClean="0"/>
              <a:t>F()</a:t>
            </a:r>
            <a:r>
              <a:rPr lang="ko-KR" altLang="en-US" dirty="0" smtClean="0"/>
              <a:t>는 숫자와 괄호 처리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좌괄호면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E </a:t>
            </a:r>
            <a:r>
              <a:rPr lang="ko-KR" altLang="en-US" dirty="0" smtClean="0"/>
              <a:t>호출하고 </a:t>
            </a:r>
            <a:r>
              <a:rPr lang="ko-KR" altLang="en-US" dirty="0" err="1" smtClean="0"/>
              <a:t>우괄호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ko-KR" altLang="en-US" dirty="0" smtClean="0"/>
              <a:t>자료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http://www.howto.pe.kr/zboard/zboard.php?id=lecture&amp;page=1&amp;sn1=&amp;</a:t>
            </a:r>
            <a:r>
              <a:rPr lang="en-US" altLang="ko-KR" dirty="0" smtClean="0">
                <a:hlinkClick r:id="rId2"/>
              </a:rPr>
              <a:t>divpage=1&amp;category=12&amp;sn=off&amp;ss=on&amp;sc=on&amp;select_arrange=headnum&amp;desc=asc&amp;no=39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파싱과</a:t>
            </a:r>
            <a:r>
              <a:rPr lang="ko-KR" altLang="en-US" dirty="0" smtClean="0"/>
              <a:t> 코드 생성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소스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285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재귀적 하강 방식의 </a:t>
            </a:r>
            <a:r>
              <a:rPr lang="ko-KR" altLang="en-US" dirty="0" err="1" smtClean="0"/>
              <a:t>역추적</a:t>
            </a:r>
            <a:r>
              <a:rPr lang="ko-KR" altLang="en-US" dirty="0" smtClean="0"/>
              <a:t> 문제를 개선</a:t>
            </a:r>
            <a:endParaRPr lang="en-US" altLang="ko-KR" dirty="0" smtClean="0"/>
          </a:p>
          <a:p>
            <a:r>
              <a:rPr lang="ko-KR" altLang="en-US" dirty="0" smtClean="0"/>
              <a:t>아이디어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입력 토큰이 특정 유도로 진행 했을 때 사용될 지를 검사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토큰은 모두 단말 기호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문장에 쓰인 단어들이므로 항상 단말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배열 </a:t>
            </a:r>
            <a:r>
              <a:rPr lang="en-US" altLang="ko-KR" dirty="0" smtClean="0"/>
              <a:t>M[</a:t>
            </a:r>
            <a:r>
              <a:rPr lang="ko-KR" altLang="en-US" dirty="0" err="1" smtClean="0"/>
              <a:t>비단말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사용 가능한 생성 규칙으로 미리 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파싱표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만듦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위의 </a:t>
            </a:r>
            <a:r>
              <a:rPr lang="ko-KR" altLang="en-US" dirty="0" err="1" smtClean="0"/>
              <a:t>파싱표</a:t>
            </a:r>
            <a:r>
              <a:rPr lang="ko-KR" altLang="en-US" dirty="0" smtClean="0"/>
              <a:t> 생성이 가능한 문법을 </a:t>
            </a:r>
            <a:r>
              <a:rPr lang="en-US" altLang="ko-KR" dirty="0" smtClean="0"/>
              <a:t>LL(1) </a:t>
            </a:r>
            <a:r>
              <a:rPr lang="ko-KR" altLang="en-US" dirty="0" smtClean="0"/>
              <a:t>문법이라 함 </a:t>
            </a:r>
            <a:endParaRPr lang="en-US" altLang="ko-KR" dirty="0" smtClean="0"/>
          </a:p>
          <a:p>
            <a:r>
              <a:rPr lang="en-US" altLang="ko-KR" dirty="0" smtClean="0"/>
              <a:t>LL(1) </a:t>
            </a:r>
            <a:r>
              <a:rPr lang="ko-KR" altLang="en-US" dirty="0" smtClean="0"/>
              <a:t>의미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왼쪽부터 입력 처리 </a:t>
            </a:r>
            <a:r>
              <a:rPr lang="en-US" altLang="ko-KR" dirty="0" smtClean="0"/>
              <a:t>(Left) </a:t>
            </a:r>
          </a:p>
          <a:p>
            <a:pPr lvl="1"/>
            <a:r>
              <a:rPr lang="ko-KR" altLang="en-US" dirty="0" err="1" smtClean="0"/>
              <a:t>좌파스</a:t>
            </a:r>
            <a:r>
              <a:rPr lang="ko-KR" altLang="en-US" dirty="0" smtClean="0"/>
              <a:t> 트리 생성 </a:t>
            </a:r>
            <a:r>
              <a:rPr lang="en-US" altLang="ko-KR" dirty="0" smtClean="0"/>
              <a:t>(Leftmost) 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개의 예측 토큰을 사용하는 </a:t>
            </a:r>
            <a:r>
              <a:rPr lang="ko-KR" altLang="en-US" dirty="0" err="1" smtClean="0"/>
              <a:t>파싱표를</a:t>
            </a:r>
            <a:r>
              <a:rPr lang="ko-KR" altLang="en-US" dirty="0" smtClean="0"/>
              <a:t> 사용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단말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모든 구체적인 문장은 토큰으로만 구성됨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토큰을 활용하여 빠르게 처리 할 수 없을까</a:t>
            </a:r>
            <a:r>
              <a:rPr lang="en-US" altLang="ko-KR" dirty="0" smtClean="0"/>
              <a:t>? </a:t>
            </a:r>
          </a:p>
          <a:p>
            <a:r>
              <a:rPr lang="ko-KR" altLang="en-US" dirty="0" err="1" smtClean="0"/>
              <a:t>비단말의</a:t>
            </a:r>
            <a:r>
              <a:rPr lang="ko-KR" altLang="en-US" dirty="0" smtClean="0"/>
              <a:t> 처음에 오는 토큰들을 알면 생성 규칙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알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 3 ) { 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(); }</a:t>
            </a:r>
          </a:p>
          <a:p>
            <a:pPr lvl="1"/>
            <a:r>
              <a:rPr lang="en-US" altLang="ko-KR" dirty="0" smtClean="0"/>
              <a:t>“if”</a:t>
            </a:r>
            <a:r>
              <a:rPr lang="ko-KR" altLang="en-US" dirty="0" smtClean="0"/>
              <a:t>가 제일 먼저 오는 건 </a:t>
            </a:r>
            <a:r>
              <a:rPr lang="en-US" altLang="ko-KR" dirty="0" smtClean="0"/>
              <a:t>&lt;if-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이들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FIRST(&lt;non-terminal&gt;) </a:t>
            </a:r>
            <a:r>
              <a:rPr lang="ko-KR" altLang="en-US" dirty="0" smtClean="0"/>
              <a:t>이라 하고 토큰들의 집합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4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대상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언어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언어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문자 형태의 언어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다른 언어는</a:t>
                </a:r>
                <a:r>
                  <a:rPr lang="en-US" altLang="ko-KR" dirty="0" smtClean="0"/>
                  <a:t>? 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rad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이미지</a:t>
                </a:r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ko-KR" altLang="en-US" dirty="0" smtClean="0"/>
                  <a:t>바디 랭귀지 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음악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동작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주어진 문장을 문법적으로 파악하여 의미에 따라 처리를 함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일반 컴파일러의 역할은 실행 코드로 변환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생성 규칙에서 </a:t>
                </a:r>
                <a:endParaRPr lang="en-US" altLang="ko-KR" dirty="0"/>
              </a:p>
              <a:p>
                <a:r>
                  <a:rPr lang="en-US" altLang="ko-KR" dirty="0"/>
                  <a:t>FIRST(A)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알려면 </a:t>
                </a:r>
                <a:r>
                  <a:rPr lang="en-US" altLang="ko-KR" dirty="0"/>
                  <a:t>FISRT(L)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ko-KR" dirty="0"/>
                  <a:t>FIRST(M)</a:t>
                </a:r>
                <a:r>
                  <a:rPr lang="ko-KR" altLang="en-US" dirty="0"/>
                  <a:t>을 구하면 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FIRST(L)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같은 토큰이 양쪽에 모두 있으면 선택할 때 헷갈린다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이런 토큰은 없어야 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&lt;empty&gt;</a:t>
                </a:r>
                <a:r>
                  <a:rPr lang="ko-KR" altLang="en-US" dirty="0"/>
                  <a:t>로 유도될 수 있는 </a:t>
                </a:r>
                <a:r>
                  <a:rPr lang="ko-KR" altLang="en-US" dirty="0" smtClean="0"/>
                  <a:t>경우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nullable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는 </a:t>
                </a:r>
                <a:r>
                  <a:rPr lang="en-US" altLang="ko-KR" dirty="0"/>
                  <a:t>A </a:t>
                </a:r>
                <a:r>
                  <a:rPr lang="ko-KR" altLang="en-US" dirty="0"/>
                  <a:t>다음에 오는 토큰들이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있으면 또 헷갈리게 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A</a:t>
                </a:r>
                <a:r>
                  <a:rPr lang="ko-KR" altLang="en-US" dirty="0"/>
                  <a:t>의 다음에 오는 토큰들을 </a:t>
                </a:r>
                <a:r>
                  <a:rPr lang="en-US" altLang="ko-KR" dirty="0"/>
                  <a:t>FOLLOW(A)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정리하면 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 r="-58" b="-1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8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테이블의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</a:t>
            </a:r>
            <a:r>
              <a:rPr lang="ko-KR" altLang="en-US" dirty="0" smtClean="0"/>
              <a:t>를 사용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:= L </a:t>
            </a:r>
            <a:r>
              <a:rPr lang="ko-KR" altLang="en-US" dirty="0" smtClean="0"/>
              <a:t>형태에서 </a:t>
            </a:r>
            <a:r>
              <a:rPr lang="ko-KR" altLang="en-US" dirty="0" smtClean="0"/>
              <a:t>단말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FIRST(L)</a:t>
            </a:r>
            <a:r>
              <a:rPr lang="ko-KR" altLang="en-US" dirty="0" smtClean="0"/>
              <a:t>에 있으면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파싱표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[A, a] </a:t>
            </a:r>
            <a:r>
              <a:rPr lang="ko-KR" altLang="en-US" dirty="0" smtClean="0"/>
              <a:t>항목에 </a:t>
            </a:r>
            <a:r>
              <a:rPr lang="en-US" altLang="ko-KR" dirty="0" smtClean="0"/>
              <a:t>A := L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r>
              <a:rPr lang="en-US" altLang="ko-KR" dirty="0" smtClean="0"/>
              <a:t>FOLLOW</a:t>
            </a:r>
            <a:r>
              <a:rPr lang="ko-KR" altLang="en-US" dirty="0" smtClean="0"/>
              <a:t>를 사용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&lt;empty&gt;</a:t>
            </a:r>
            <a:r>
              <a:rPr lang="ko-KR" altLang="en-US" dirty="0" smtClean="0"/>
              <a:t>로 유도되고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nullable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smtClean="0"/>
              <a:t>B</a:t>
            </a:r>
            <a:r>
              <a:rPr lang="ko-KR" altLang="en-US" smtClean="0"/>
              <a:t>가</a:t>
            </a:r>
            <a:r>
              <a:rPr lang="en-US" altLang="ko-KR" smtClean="0"/>
              <a:t> </a:t>
            </a:r>
            <a:r>
              <a:rPr lang="en-US" altLang="ko-KR" dirty="0" smtClean="0"/>
              <a:t>FOLLOW(A)</a:t>
            </a:r>
            <a:r>
              <a:rPr lang="ko-KR" altLang="en-US" dirty="0" smtClean="0"/>
              <a:t>에 있으면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파싱표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[A, b] </a:t>
            </a:r>
            <a:r>
              <a:rPr lang="ko-KR" altLang="en-US" dirty="0" smtClean="0"/>
              <a:t>항목에 </a:t>
            </a:r>
            <a:r>
              <a:rPr lang="en-US" altLang="ko-KR" dirty="0" smtClean="0"/>
              <a:t>A := L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r>
              <a:rPr lang="ko-KR" altLang="en-US" dirty="0" smtClean="0"/>
              <a:t>핵심 결과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파싱표는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생성 규칙에 올 수 있는 첫 토큰 별 생성 규칙을 갖고 있다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계산기 언어의 생성 규칙  </a:t>
            </a:r>
            <a:endParaRPr lang="de-DE" altLang="ko-KR" dirty="0"/>
          </a:p>
          <a:p>
            <a:pPr lvl="1"/>
            <a:r>
              <a:rPr lang="de-DE" altLang="ko-KR" dirty="0"/>
              <a:t>E → E + T | E -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</a:t>
            </a:r>
            <a:r>
              <a:rPr lang="de-DE" altLang="ko-KR" dirty="0" smtClean="0"/>
              <a:t>)</a:t>
            </a:r>
          </a:p>
          <a:p>
            <a:r>
              <a:rPr lang="ko-KR" altLang="en-US" dirty="0" smtClean="0"/>
              <a:t>퀴즈 </a:t>
            </a:r>
            <a:endParaRPr lang="en-US" altLang="ko-KR" dirty="0" smtClean="0"/>
          </a:p>
          <a:p>
            <a:pPr lvl="1"/>
            <a:r>
              <a:rPr lang="de-DE" altLang="ko-KR" dirty="0" smtClean="0"/>
              <a:t>LL(1) </a:t>
            </a:r>
            <a:r>
              <a:rPr lang="ko-KR" altLang="en-US" dirty="0" smtClean="0"/>
              <a:t>문법인가</a:t>
            </a:r>
            <a:r>
              <a:rPr lang="en-US" altLang="ko-KR" dirty="0" smtClean="0"/>
              <a:t>? 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err="1"/>
              <a:t>비단말</a:t>
            </a:r>
            <a:r>
              <a:rPr lang="ko-KR" altLang="en-US" dirty="0"/>
              <a:t> 기호의 첫 토큰이 구분되도록 재구성 </a:t>
            </a:r>
            <a:endParaRPr lang="en-US" altLang="ko-KR" dirty="0"/>
          </a:p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  <a:p>
            <a:r>
              <a:rPr lang="ko-KR" altLang="en-US" dirty="0"/>
              <a:t>자료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https://planetcalc.com/6385/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466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파서의</a:t>
            </a:r>
            <a:r>
              <a:rPr lang="ko-KR" altLang="en-US" dirty="0" smtClean="0"/>
              <a:t> 동작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계산기 </a:t>
            </a:r>
            <a:r>
              <a:rPr lang="ko-KR" altLang="en-US" dirty="0" err="1" smtClean="0"/>
              <a:t>파서의</a:t>
            </a:r>
            <a:r>
              <a:rPr lang="ko-KR" altLang="en-US" dirty="0" smtClean="0"/>
              <a:t> 동작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 + 5 * 7 </a:t>
            </a:r>
          </a:p>
          <a:p>
            <a:pPr lvl="1"/>
            <a:r>
              <a:rPr lang="ko-KR" altLang="en-US" dirty="0" smtClean="0"/>
              <a:t>토큰의 좌측에서 우측으로 입력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규칙을 스택에 넣고 시작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&lt;expr&gt; </a:t>
            </a:r>
          </a:p>
          <a:p>
            <a:pPr lvl="2"/>
            <a:r>
              <a:rPr lang="ko-KR" altLang="en-US" dirty="0" smtClean="0"/>
              <a:t>적용 규칙</a:t>
            </a:r>
            <a:r>
              <a:rPr lang="en-US" altLang="ko-KR" dirty="0" smtClean="0"/>
              <a:t>, </a:t>
            </a:r>
            <a:r>
              <a:rPr lang="en-US" altLang="ko-KR" dirty="0"/>
              <a:t>&lt;term&gt; &lt;expr1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&lt;term&gt; &lt;expr1&gt; </a:t>
            </a:r>
          </a:p>
          <a:p>
            <a:pPr lvl="1"/>
            <a:r>
              <a:rPr lang="en-US" altLang="ko-KR" dirty="0" smtClean="0"/>
              <a:t>&lt;term&gt;</a:t>
            </a:r>
            <a:r>
              <a:rPr lang="ko-KR" altLang="en-US" dirty="0" smtClean="0"/>
              <a:t>에 대해 처리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&lt;expr1&gt; </a:t>
            </a:r>
          </a:p>
          <a:p>
            <a:pPr lvl="2"/>
            <a:r>
              <a:rPr lang="ko-KR" altLang="en-US" dirty="0" smtClean="0"/>
              <a:t>적용 규칙</a:t>
            </a:r>
            <a:r>
              <a:rPr lang="en-US" altLang="ko-KR" dirty="0" smtClean="0"/>
              <a:t>, &lt;factor&gt; &lt;term1&gt; </a:t>
            </a:r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&lt;factor&gt; &lt;term1&gt; &lt;expr1&gt; </a:t>
            </a:r>
          </a:p>
          <a:p>
            <a:pPr lvl="1"/>
            <a:r>
              <a:rPr lang="en-US" altLang="ko-KR" dirty="0" smtClean="0"/>
              <a:t>… 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0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LL(1) </a:t>
            </a:r>
            <a:r>
              <a:rPr lang="ko-KR" altLang="en-US" dirty="0" err="1" smtClean="0"/>
              <a:t>파서의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&lt;factor&gt; &lt;term1&gt; &lt;expr1&gt; </a:t>
            </a:r>
          </a:p>
          <a:p>
            <a:pPr lvl="1"/>
            <a:r>
              <a:rPr lang="ko-KR" altLang="en-US" dirty="0" smtClean="0"/>
              <a:t>적용 규칙</a:t>
            </a:r>
            <a:r>
              <a:rPr lang="en-US" altLang="ko-KR" dirty="0" smtClean="0"/>
              <a:t>, &lt;factor&gt; := number </a:t>
            </a:r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: 3,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number &lt;term1&gt; &lt;expr1&gt; </a:t>
            </a:r>
          </a:p>
          <a:p>
            <a:pPr lvl="1"/>
            <a:r>
              <a:rPr lang="ko-KR" altLang="en-US" dirty="0" smtClean="0"/>
              <a:t>스택이 최상위가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이고 토큰이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pop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로 노드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 </a:t>
            </a:r>
            <a:r>
              <a:rPr lang="en-US" altLang="ko-KR" dirty="0" smtClean="0"/>
              <a:t>: &lt;term1&gt; &lt;expr1&gt; </a:t>
            </a:r>
          </a:p>
          <a:p>
            <a:pPr lvl="1"/>
            <a:r>
              <a:rPr lang="ko-KR" altLang="en-US" dirty="0" smtClean="0"/>
              <a:t>다음 입력 </a:t>
            </a:r>
            <a:r>
              <a:rPr lang="en-US" altLang="ko-KR" dirty="0" smtClean="0"/>
              <a:t>: +</a:t>
            </a:r>
          </a:p>
          <a:p>
            <a:pPr lvl="1"/>
            <a:r>
              <a:rPr lang="ko-KR" altLang="en-US" dirty="0" smtClean="0"/>
              <a:t>입력 </a:t>
            </a:r>
            <a:r>
              <a:rPr lang="en-US" altLang="ko-KR" dirty="0" smtClean="0"/>
              <a:t>: +,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&lt;term1&gt; &lt;expr1&gt; </a:t>
            </a:r>
          </a:p>
          <a:p>
            <a:pPr lvl="1"/>
            <a:r>
              <a:rPr lang="en-US" altLang="ko-KR" dirty="0" smtClean="0"/>
              <a:t>&lt;term1&gt;</a:t>
            </a:r>
            <a:r>
              <a:rPr lang="ko-KR" altLang="en-US" dirty="0" smtClean="0"/>
              <a:t>의 꺼내서 생성 규칙 찾기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+ </a:t>
            </a:r>
            <a:r>
              <a:rPr lang="ko-KR" altLang="en-US" dirty="0" smtClean="0"/>
              <a:t>가 처음에 올 수 없으므로 </a:t>
            </a:r>
            <a:r>
              <a:rPr lang="en-US" altLang="ko-KR" dirty="0" smtClean="0"/>
              <a:t>&lt;empty&gt;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파싱표에</a:t>
            </a:r>
            <a:r>
              <a:rPr lang="ko-KR" altLang="en-US" dirty="0" smtClean="0"/>
              <a:t> 생성될 것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en-US" altLang="ko-KR" dirty="0" smtClean="0"/>
              <a:t>: +,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: &lt;expr1&gt; </a:t>
            </a:r>
          </a:p>
          <a:p>
            <a:pPr lvl="1"/>
            <a:r>
              <a:rPr lang="en-US" altLang="ko-KR" dirty="0" smtClean="0"/>
              <a:t>&lt;expr1&gt; </a:t>
            </a:r>
            <a:r>
              <a:rPr lang="ko-KR" altLang="en-US" dirty="0" smtClean="0"/>
              <a:t>꺼내고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: </a:t>
            </a:r>
            <a:r>
              <a:rPr lang="en-US" altLang="ko-KR" dirty="0"/>
              <a:t>+ &lt;term&gt; &lt;expr1&gt;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입력 </a:t>
            </a:r>
            <a:r>
              <a:rPr lang="en-US" altLang="ko-KR" dirty="0" smtClean="0"/>
              <a:t>: +, </a:t>
            </a:r>
            <a:r>
              <a:rPr lang="ko-KR" altLang="en-US" dirty="0" smtClean="0"/>
              <a:t>스택 </a:t>
            </a:r>
            <a:r>
              <a:rPr lang="en-US" altLang="ko-KR" dirty="0" smtClean="0"/>
              <a:t>: + &lt;term&gt; &lt;expr1&gt; </a:t>
            </a:r>
          </a:p>
          <a:p>
            <a:pPr lvl="1"/>
            <a:r>
              <a:rPr lang="en-US" altLang="ko-KR" dirty="0" smtClean="0"/>
              <a:t>+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꺼내고 입력과 일치 하므로 다음 입력 처리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9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하향식 </a:t>
            </a:r>
            <a:r>
              <a:rPr lang="ko-KR" altLang="en-US" dirty="0" err="1" smtClean="0"/>
              <a:t>파서들의</a:t>
            </a:r>
            <a:r>
              <a:rPr lang="ko-KR" altLang="en-US" dirty="0" smtClean="0"/>
              <a:t>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재귀적 하강은 성능이 느림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선택이 많을 경우 </a:t>
            </a:r>
            <a:r>
              <a:rPr lang="ko-KR" altLang="en-US" dirty="0" err="1" smtClean="0"/>
              <a:t>역추적</a:t>
            </a:r>
            <a:r>
              <a:rPr lang="ko-KR" altLang="en-US" dirty="0" smtClean="0"/>
              <a:t> </a:t>
            </a:r>
            <a:r>
              <a:rPr lang="en-US" altLang="ko-KR" dirty="0" smtClean="0"/>
              <a:t>(backtracking)</a:t>
            </a:r>
          </a:p>
          <a:p>
            <a:r>
              <a:rPr lang="en-US" altLang="ko-KR" dirty="0" smtClean="0"/>
              <a:t>LL(1)</a:t>
            </a:r>
            <a:r>
              <a:rPr lang="ko-KR" altLang="en-US" dirty="0" smtClean="0"/>
              <a:t>을 포함 문법을 만드는 것 자체가 귀찮음 </a:t>
            </a:r>
            <a:endParaRPr lang="en-US" altLang="ko-KR" dirty="0" smtClean="0"/>
          </a:p>
          <a:p>
            <a:r>
              <a:rPr lang="ko-KR" altLang="en-US" dirty="0" smtClean="0"/>
              <a:t>다른 방법은 없을까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/>
              <a:t>입력이 단말인 토큰인데 이걸 사용해서 </a:t>
            </a:r>
            <a:r>
              <a:rPr lang="ko-KR" altLang="en-US" dirty="0" err="1"/>
              <a:t>파싱해도</a:t>
            </a:r>
            <a:r>
              <a:rPr lang="ko-KR" altLang="en-US" dirty="0"/>
              <a:t> 될 것 같은데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 smtClean="0"/>
              <a:t>상향식 </a:t>
            </a:r>
            <a:r>
              <a:rPr lang="ko-KR" altLang="en-US" dirty="0" err="1" smtClean="0"/>
              <a:t>파서가</a:t>
            </a:r>
            <a:r>
              <a:rPr lang="ko-KR" altLang="en-US" dirty="0" smtClean="0"/>
              <a:t> 구현은 어렵지만 훨씬 강력하다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bison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LALR(1) </a:t>
            </a:r>
            <a:r>
              <a:rPr lang="ko-KR" altLang="en-US" dirty="0" smtClean="0"/>
              <a:t>상향식 </a:t>
            </a:r>
            <a:r>
              <a:rPr lang="ko-KR" altLang="en-US" dirty="0" err="1" smtClean="0"/>
              <a:t>파서를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8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상향식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단말에서 시작해서 시작 기호로 감축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과정에서 파스 트리 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이렇게 하면 우단 유도를 사용한 </a:t>
            </a:r>
            <a:r>
              <a:rPr lang="ko-KR" altLang="en-US" dirty="0" err="1" smtClean="0"/>
              <a:t>우파스</a:t>
            </a:r>
            <a:r>
              <a:rPr lang="ko-KR" altLang="en-US" dirty="0" smtClean="0"/>
              <a:t> 트리가 생성됨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우단 유도는 자연스럽게 토큰부터 적용하므로 역순이 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영어로 </a:t>
            </a:r>
            <a:r>
              <a:rPr lang="en-US" altLang="ko-KR" dirty="0" smtClean="0"/>
              <a:t>rightmost derivation in reverse order</a:t>
            </a:r>
            <a:r>
              <a:rPr lang="ko-KR" altLang="en-US" dirty="0" smtClean="0"/>
              <a:t>가 뭔 뜻인 지 몰라 헤맴</a:t>
            </a:r>
            <a:endParaRPr lang="en-US" altLang="ko-KR" dirty="0" smtClean="0"/>
          </a:p>
          <a:p>
            <a:r>
              <a:rPr lang="ko-KR" altLang="en-US" dirty="0" smtClean="0"/>
              <a:t>아이디어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구성된 트리 상태에서 하나의 토큰이 들어오면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규칙을 적용해야 할 지 검색이 가능해야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구성하기 위해서 </a:t>
            </a:r>
            <a:r>
              <a:rPr lang="en-US" altLang="ko-KR" dirty="0" smtClean="0"/>
              <a:t>LL(1) </a:t>
            </a:r>
            <a:r>
              <a:rPr lang="ko-KR" altLang="en-US" dirty="0" smtClean="0"/>
              <a:t>처럼 테이블이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테이블을 구성하기 위한 아이디어들이 중요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SHIFT (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) / REDUCE (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이동은 입력에서 토큰을 받아 스택에 넣는 것 </a:t>
            </a:r>
            <a:endParaRPr lang="en-US" altLang="ko-KR" dirty="0" smtClean="0"/>
          </a:p>
          <a:p>
            <a:r>
              <a:rPr lang="ko-KR" altLang="en-US" dirty="0" smtClean="0"/>
              <a:t>감축은 생성 규칙을 적용하면서 스택을 필요한 만큼 비우는 것 </a:t>
            </a:r>
            <a:endParaRPr lang="en-US" altLang="ko-KR" dirty="0" smtClean="0"/>
          </a:p>
          <a:p>
            <a:r>
              <a:rPr lang="en-US" altLang="ko-KR" dirty="0" smtClean="0"/>
              <a:t>Bison</a:t>
            </a:r>
            <a:r>
              <a:rPr lang="ko-KR" altLang="en-US" dirty="0" smtClean="0"/>
              <a:t>의 도움을 받아 다음 차에 추가 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Bison </a:t>
            </a:r>
            <a:r>
              <a:rPr lang="ko-KR" altLang="en-US" dirty="0" smtClean="0"/>
              <a:t>출력과 디버깅을 사용하면 보다 쉽게 이해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그래도 여전히 쉽지는 않음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3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Flex / Bison </a:t>
            </a:r>
            <a:r>
              <a:rPr lang="ko-KR" altLang="en-US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계산기 예제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컴파일러 기능의 부분적인 개발 지원 도구들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어휘분석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Lex / Flex</a:t>
            </a:r>
          </a:p>
          <a:p>
            <a:pPr lvl="2"/>
            <a:r>
              <a:rPr lang="en-US" altLang="ko-KR" dirty="0" err="1" smtClean="0"/>
              <a:t>std</a:t>
            </a:r>
            <a:r>
              <a:rPr lang="en-US" altLang="ko-KR" dirty="0" smtClean="0"/>
              <a:t>::regex</a:t>
            </a:r>
          </a:p>
          <a:p>
            <a:pPr lvl="1"/>
            <a:r>
              <a:rPr lang="ko-KR" altLang="en-US" dirty="0" smtClean="0"/>
              <a:t>구문분석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err="1" smtClean="0"/>
              <a:t>Yacc</a:t>
            </a:r>
            <a:r>
              <a:rPr lang="en-US" altLang="ko-KR" dirty="0" smtClean="0"/>
              <a:t> / BISON</a:t>
            </a:r>
          </a:p>
          <a:p>
            <a:pPr lvl="2"/>
            <a:r>
              <a:rPr lang="en-US" altLang="ko-KR" dirty="0" smtClean="0"/>
              <a:t>ANTLR / Boost Spirit</a:t>
            </a:r>
          </a:p>
          <a:p>
            <a:pPr lvl="1"/>
            <a:r>
              <a:rPr lang="ko-KR" altLang="en-US" dirty="0" smtClean="0"/>
              <a:t>코드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LLVM </a:t>
            </a:r>
          </a:p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 </a:t>
            </a:r>
            <a:r>
              <a:rPr lang="ko-KR" altLang="en-US" dirty="0" smtClean="0"/>
              <a:t>사용을 목표로 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다운로드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https://sourceforge.net/projects/winflexbison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exe </a:t>
            </a:r>
            <a:r>
              <a:rPr lang="ko-KR" altLang="en-US" dirty="0" smtClean="0"/>
              <a:t>파일들 이름을 각 </a:t>
            </a:r>
            <a:r>
              <a:rPr lang="en-US" altLang="ko-KR" dirty="0" smtClean="0"/>
              <a:t>flex.exe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bison.exe</a:t>
            </a:r>
            <a:r>
              <a:rPr lang="ko-KR" altLang="en-US" dirty="0" smtClean="0"/>
              <a:t>로 변경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Win- </a:t>
            </a:r>
            <a:r>
              <a:rPr lang="ko-KR" altLang="en-US" dirty="0" smtClean="0"/>
              <a:t>계속 치기 귀찮음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경로에 있기만 하면 됨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5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이상한 기호들과 </a:t>
            </a:r>
            <a:r>
              <a:rPr lang="en-US" altLang="ko-KR" dirty="0" err="1" smtClean="0"/>
              <a:t>yy</a:t>
            </a:r>
            <a:r>
              <a:rPr lang="ko-KR" altLang="en-US" dirty="0" smtClean="0"/>
              <a:t>로 시작하는 함수들이 처음에는 부담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좀만 애정을 갖고 보면 괜찮음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$, %, </a:t>
            </a:r>
            <a:r>
              <a:rPr lang="en-US" altLang="ko-KR" dirty="0" err="1" smtClean="0"/>
              <a:t>yylex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등을 귀엽다 봐주길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3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BISON </a:t>
            </a:r>
            <a:r>
              <a:rPr lang="ko-KR" altLang="en-US" dirty="0" smtClean="0"/>
              <a:t>계산기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PDF </a:t>
            </a:r>
            <a:r>
              <a:rPr lang="ko-KR" altLang="en-US" dirty="0" smtClean="0"/>
              <a:t>내용을 보고 타이핑을 하는 게 이해에 좀 더 도움이 됨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www.bowaggoner.com/writeups/jumpstart/flexbison/jumpstart_flexbison.pdf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파일은 여기서 받음 </a:t>
            </a:r>
            <a:endParaRPr lang="en-US" altLang="ko-KR" dirty="0"/>
          </a:p>
          <a:p>
            <a:pPr lvl="2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://www.bowaggoner.com/writeups/jumpstart/flexbison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자체 언어로 정의된 토큰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문법 파일에서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코드를 생성한다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생성된 파일을 사용하여 </a:t>
            </a:r>
            <a:r>
              <a:rPr lang="ko-KR" altLang="en-US" dirty="0" err="1" smtClean="0"/>
              <a:t>파서를</a:t>
            </a:r>
            <a:r>
              <a:rPr lang="ko-KR" altLang="en-US" dirty="0" smtClean="0"/>
              <a:t>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주로 파스 트리에 기초하여 의미 처리 작업을 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9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 </a:t>
            </a:r>
            <a:r>
              <a:rPr lang="ko-KR" altLang="en-US" dirty="0" smtClean="0"/>
              <a:t>파일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%%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구분된 세개의 섹션 </a:t>
            </a:r>
            <a:endParaRPr lang="en-US" altLang="ko-KR" dirty="0" smtClean="0"/>
          </a:p>
          <a:p>
            <a:r>
              <a:rPr lang="en-US" altLang="ko-KR" dirty="0" smtClean="0"/>
              <a:t>C/C++ </a:t>
            </a:r>
            <a:r>
              <a:rPr lang="ko-KR" altLang="en-US" dirty="0" smtClean="0"/>
              <a:t>섹션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%{, %}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파일로 그대로 저장됨 </a:t>
            </a:r>
            <a:endParaRPr lang="en-US" altLang="ko-KR" dirty="0" smtClean="0"/>
          </a:p>
          <a:p>
            <a:r>
              <a:rPr lang="ko-KR" altLang="en-US" dirty="0" smtClean="0"/>
              <a:t>토큰 섹션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토큰들과 </a:t>
            </a:r>
            <a:r>
              <a:rPr lang="ko-KR" altLang="en-US" dirty="0" err="1" smtClean="0"/>
              <a:t>토큰별</a:t>
            </a:r>
            <a:r>
              <a:rPr lang="ko-KR" altLang="en-US" dirty="0" smtClean="0"/>
              <a:t> 처리 동작 정의 </a:t>
            </a:r>
            <a:endParaRPr lang="en-US" altLang="ko-KR" dirty="0" smtClean="0"/>
          </a:p>
          <a:p>
            <a:r>
              <a:rPr lang="en-US" altLang="ko-KR" dirty="0" smtClean="0"/>
              <a:t>C/C++ </a:t>
            </a:r>
            <a:r>
              <a:rPr lang="ko-KR" altLang="en-US" dirty="0" smtClean="0"/>
              <a:t>섹션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%{, %} </a:t>
            </a:r>
            <a:r>
              <a:rPr lang="ko-KR" altLang="en-US" dirty="0" smtClean="0"/>
              <a:t>없이 작성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전통적으로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함수가 여기에 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특별히 지킬 필요는 없음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Bison </a:t>
            </a:r>
            <a:r>
              <a:rPr lang="ko-KR" altLang="en-US" dirty="0" smtClean="0"/>
              <a:t>파일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세개의 섹션 </a:t>
            </a:r>
            <a:endParaRPr lang="en-US" altLang="ko-KR" dirty="0"/>
          </a:p>
          <a:p>
            <a:r>
              <a:rPr lang="en-US" altLang="ko-KR" dirty="0" smtClean="0"/>
              <a:t>Flex</a:t>
            </a:r>
            <a:r>
              <a:rPr lang="ko-KR" altLang="en-US" dirty="0" smtClean="0"/>
              <a:t>와 동일한 </a:t>
            </a:r>
            <a:r>
              <a:rPr lang="en-US" altLang="ko-KR" dirty="0" smtClean="0"/>
              <a:t>C/C</a:t>
            </a:r>
            <a:r>
              <a:rPr lang="en-US" altLang="ko-KR" dirty="0"/>
              <a:t>++ </a:t>
            </a:r>
            <a:r>
              <a:rPr lang="ko-KR" altLang="en-US" dirty="0" smtClean="0"/>
              <a:t>섹션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추가로 </a:t>
            </a:r>
            <a:r>
              <a:rPr lang="en-US" altLang="ko-KR" dirty="0" smtClean="0"/>
              <a:t>%union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%token </a:t>
            </a:r>
            <a:r>
              <a:rPr lang="ko-KR" altLang="en-US" dirty="0" smtClean="0"/>
              <a:t>정의 </a:t>
            </a:r>
            <a:endParaRPr lang="en-US" altLang="ko-KR" dirty="0" smtClean="0"/>
          </a:p>
          <a:p>
            <a:r>
              <a:rPr lang="en-US" altLang="ko-KR" dirty="0" smtClean="0"/>
              <a:t>BNF </a:t>
            </a:r>
            <a:r>
              <a:rPr lang="ko-KR" altLang="en-US" dirty="0" smtClean="0"/>
              <a:t>정의 섹션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추가로 각 </a:t>
            </a:r>
            <a:r>
              <a:rPr lang="ko-KR" altLang="en-US" dirty="0" err="1" smtClean="0"/>
              <a:t>기호별</a:t>
            </a:r>
            <a:r>
              <a:rPr lang="ko-KR" altLang="en-US" dirty="0" smtClean="0"/>
              <a:t> 처리 코드 작성 가능 </a:t>
            </a:r>
            <a:endParaRPr lang="en-US" altLang="ko-KR" dirty="0" smtClean="0"/>
          </a:p>
          <a:p>
            <a:r>
              <a:rPr lang="en-US" altLang="ko-KR" dirty="0" smtClean="0"/>
              <a:t>C/C++ </a:t>
            </a:r>
            <a:r>
              <a:rPr lang="ko-KR" altLang="en-US" dirty="0" smtClean="0"/>
              <a:t>섹션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예제와 차이점들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endParaRPr lang="en-US" altLang="ko-KR" dirty="0"/>
          </a:p>
          <a:p>
            <a:pPr lvl="1"/>
            <a:r>
              <a:rPr lang="en-US" altLang="ko-KR" dirty="0"/>
              <a:t>Flex</a:t>
            </a:r>
            <a:r>
              <a:rPr lang="ko-KR" altLang="en-US" dirty="0"/>
              <a:t>에 </a:t>
            </a:r>
            <a:r>
              <a:rPr lang="en-US" altLang="ko-KR" dirty="0" err="1"/>
              <a:t>wincompat</a:t>
            </a:r>
            <a:r>
              <a:rPr lang="en-US" altLang="ko-KR" dirty="0"/>
              <a:t> </a:t>
            </a:r>
            <a:r>
              <a:rPr lang="ko-KR" altLang="en-US" dirty="0"/>
              <a:t>옵션을 주어야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C++</a:t>
            </a:r>
          </a:p>
          <a:p>
            <a:pPr lvl="1"/>
            <a:r>
              <a:rPr lang="ko-KR" altLang="en-US" dirty="0"/>
              <a:t>각 파일명을 </a:t>
            </a:r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ko-KR" altLang="en-US" dirty="0"/>
              <a:t>로 주어야 </a:t>
            </a:r>
            <a:r>
              <a:rPr lang="en-US" altLang="ko-KR" dirty="0"/>
              <a:t>C++</a:t>
            </a:r>
            <a:r>
              <a:rPr lang="ko-KR" altLang="en-US" dirty="0"/>
              <a:t>에 맞춰서 생성함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Visual Studio WIN32 Console </a:t>
            </a:r>
            <a:r>
              <a:rPr lang="ko-KR" altLang="en-US" dirty="0" smtClean="0"/>
              <a:t>프로젝트 생성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ll</a:t>
            </a:r>
            <a:r>
              <a:rPr lang="ko-KR" altLang="en-US" dirty="0" smtClean="0"/>
              <a:t>에서 생성된 파일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yy</a:t>
            </a:r>
            <a:r>
              <a:rPr lang="ko-KR" altLang="en-US" dirty="0" smtClean="0"/>
              <a:t>에서 생성된 파일 추가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exe </a:t>
            </a:r>
            <a:r>
              <a:rPr lang="ko-KR" altLang="en-US" dirty="0" smtClean="0"/>
              <a:t>파일로 계산기 입력 테스트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입력 후 빌드하고 테스트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디버깅 모드로 실행해 보면 좋을 듯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yy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중단점 설정해야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#line</a:t>
            </a:r>
            <a:r>
              <a:rPr lang="ko-KR" altLang="en-US" dirty="0" smtClean="0"/>
              <a:t>으로 걸려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4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</a:t>
            </a:r>
            <a:r>
              <a:rPr lang="ko-KR" altLang="en-US" dirty="0" smtClean="0"/>
              <a:t>의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%token </a:t>
            </a:r>
          </a:p>
          <a:p>
            <a:pPr lvl="1"/>
            <a:r>
              <a:rPr lang="en-US" altLang="ko-KR" dirty="0" smtClean="0"/>
              <a:t>Bison .</a:t>
            </a:r>
            <a:r>
              <a:rPr lang="en-US" altLang="ko-KR" dirty="0" err="1" smtClean="0"/>
              <a:t>yy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%token</a:t>
            </a:r>
            <a:r>
              <a:rPr lang="ko-KR" altLang="en-US" dirty="0" smtClean="0"/>
              <a:t>으로 정의된 항목들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Flex .</a:t>
            </a:r>
            <a:r>
              <a:rPr lang="en-US" altLang="ko-KR" dirty="0" err="1" smtClean="0"/>
              <a:t>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이름으로 참조 및 처리 연결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Bison</a:t>
            </a:r>
            <a:r>
              <a:rPr lang="ko-KR" altLang="en-US" dirty="0" smtClean="0"/>
              <a:t>에서 생성한 헤더 파일을 포함해서 참조 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2" y="2829877"/>
            <a:ext cx="8913717" cy="7617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2" y="3704832"/>
            <a:ext cx="7973191" cy="2765964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3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</a:t>
            </a:r>
            <a:r>
              <a:rPr lang="en-US" altLang="ko-KR" dirty="0"/>
              <a:t>: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 </a:t>
            </a:r>
            <a:r>
              <a:rPr lang="en-US" altLang="ko-KR" dirty="0"/>
              <a:t>expression </a:t>
            </a:r>
            <a:r>
              <a:rPr lang="en-US" altLang="ko-KR" dirty="0" smtClean="0"/>
              <a:t>SEMICOLON   |   QUIT SEMICOLON   |   </a:t>
            </a:r>
          </a:p>
          <a:p>
            <a:pPr lvl="1"/>
            <a:r>
              <a:rPr lang="en-US" altLang="ko-KR" dirty="0" smtClean="0"/>
              <a:t>VARIABLE </a:t>
            </a:r>
            <a:r>
              <a:rPr lang="en-US" altLang="ko-KR" dirty="0"/>
              <a:t>EQUALS expression </a:t>
            </a:r>
            <a:r>
              <a:rPr lang="en-US" altLang="ko-KR" dirty="0" smtClean="0"/>
              <a:t>SEMICOLON</a:t>
            </a:r>
            <a:endParaRPr lang="en-US" altLang="ko-KR" dirty="0"/>
          </a:p>
          <a:p>
            <a:r>
              <a:rPr lang="en-US" altLang="ko-KR" dirty="0" smtClean="0"/>
              <a:t>expression</a:t>
            </a:r>
            <a:r>
              <a:rPr lang="en-US" altLang="ko-KR" dirty="0"/>
              <a:t>: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expression </a:t>
            </a:r>
            <a:r>
              <a:rPr lang="en-US" altLang="ko-KR" dirty="0"/>
              <a:t>PLUS inner1 </a:t>
            </a:r>
            <a:r>
              <a:rPr lang="en-US" altLang="ko-KR" dirty="0" smtClean="0"/>
              <a:t> |   </a:t>
            </a:r>
            <a:r>
              <a:rPr lang="en-US" altLang="ko-KR" dirty="0"/>
              <a:t>expression MINUS inner1 </a:t>
            </a:r>
            <a:r>
              <a:rPr lang="en-US" altLang="ko-KR" dirty="0" smtClean="0"/>
              <a:t> |   inner1</a:t>
            </a:r>
            <a:endParaRPr lang="en-US" altLang="ko-KR" dirty="0"/>
          </a:p>
          <a:p>
            <a:r>
              <a:rPr lang="en-US" altLang="ko-KR" dirty="0"/>
              <a:t>inner1:    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inner1  </a:t>
            </a:r>
            <a:r>
              <a:rPr lang="en-US" altLang="ko-KR" dirty="0"/>
              <a:t>ASTERISK  inner2 </a:t>
            </a:r>
            <a:r>
              <a:rPr lang="en-US" altLang="ko-KR" dirty="0" smtClean="0"/>
              <a:t>|   </a:t>
            </a:r>
            <a:r>
              <a:rPr lang="en-US" altLang="ko-KR" dirty="0"/>
              <a:t>inner1  FSLASH    </a:t>
            </a:r>
            <a:r>
              <a:rPr lang="en-US" altLang="ko-KR" dirty="0" smtClean="0"/>
              <a:t>inner2  |   inner2</a:t>
            </a:r>
            <a:endParaRPr lang="en-US" altLang="ko-KR" dirty="0"/>
          </a:p>
          <a:p>
            <a:r>
              <a:rPr lang="en-US" altLang="ko-KR" dirty="0" smtClean="0"/>
              <a:t>inner2</a:t>
            </a:r>
            <a:r>
              <a:rPr lang="en-US" altLang="ko-KR" dirty="0"/>
              <a:t>:    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VARIABLE |   NUMBER |   </a:t>
            </a:r>
            <a:r>
              <a:rPr lang="en-US" altLang="ko-KR" dirty="0"/>
              <a:t>LPAREN expression </a:t>
            </a:r>
            <a:r>
              <a:rPr lang="en-US" altLang="ko-KR" dirty="0" smtClean="0"/>
              <a:t>RPAREN</a:t>
            </a:r>
            <a:endParaRPr lang="en-US" altLang="ko-KR" dirty="0"/>
          </a:p>
          <a:p>
            <a:r>
              <a:rPr lang="en-US" altLang="ko-KR" dirty="0" smtClean="0"/>
              <a:t>LALR </a:t>
            </a:r>
            <a:r>
              <a:rPr lang="ko-KR" altLang="en-US" dirty="0" smtClean="0"/>
              <a:t>문법은 직관적이다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이해할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  <a:endParaRPr lang="en-US" altLang="ko-KR" dirty="0"/>
          </a:p>
          <a:p>
            <a:r>
              <a:rPr lang="en-US" altLang="ko-KR" dirty="0" smtClean="0"/>
              <a:t>BNF </a:t>
            </a:r>
            <a:endParaRPr lang="en-US" altLang="ko-KR" dirty="0"/>
          </a:p>
          <a:p>
            <a:r>
              <a:rPr lang="ko-KR" altLang="en-US" dirty="0"/>
              <a:t>문법 정의</a:t>
            </a:r>
            <a:endParaRPr lang="en-US" altLang="ko-KR" dirty="0"/>
          </a:p>
          <a:p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ko-KR" altLang="en-US" dirty="0" smtClean="0"/>
              <a:t>흐름 </a:t>
            </a:r>
            <a:endParaRPr lang="en-US" altLang="ko-KR" dirty="0"/>
          </a:p>
          <a:p>
            <a:r>
              <a:rPr lang="ko-KR" altLang="en-US" dirty="0" err="1"/>
              <a:t>시맨틱</a:t>
            </a:r>
            <a:r>
              <a:rPr lang="ko-KR" altLang="en-US" dirty="0"/>
              <a:t> 액션</a:t>
            </a:r>
            <a:endParaRPr lang="en-US" altLang="ko-KR" dirty="0"/>
          </a:p>
          <a:p>
            <a:r>
              <a:rPr lang="en-US" altLang="ko-KR" dirty="0" smtClean="0"/>
              <a:t>AST (</a:t>
            </a:r>
            <a:r>
              <a:rPr lang="ko-KR" altLang="en-US" dirty="0" smtClean="0"/>
              <a:t>추상 구문 트리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코드 </a:t>
            </a:r>
            <a:r>
              <a:rPr lang="ko-KR" altLang="en-US" dirty="0" smtClean="0"/>
              <a:t>생성 또는 </a:t>
            </a:r>
            <a:r>
              <a:rPr lang="en-US" altLang="ko-KR" dirty="0" smtClean="0"/>
              <a:t>AST</a:t>
            </a:r>
            <a:r>
              <a:rPr lang="ko-KR" altLang="en-US" dirty="0" smtClean="0"/>
              <a:t>의 변환</a:t>
            </a:r>
            <a:endParaRPr lang="en-US" altLang="ko-KR" dirty="0" smtClean="0"/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이들을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</a:t>
            </a:r>
            <a:r>
              <a:rPr lang="ko-KR" altLang="en-US" dirty="0" smtClean="0"/>
              <a:t>으로 처리하는 법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0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의미 처리 </a:t>
            </a:r>
            <a:r>
              <a:rPr lang="en-US" altLang="ko-KR" dirty="0" smtClean="0"/>
              <a:t>(Semantic Actions)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387785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%union </a:t>
            </a:r>
          </a:p>
          <a:p>
            <a:pPr lvl="1"/>
            <a:r>
              <a:rPr lang="en-US" altLang="ko-KR" dirty="0" smtClean="0"/>
              <a:t>%type</a:t>
            </a:r>
            <a:r>
              <a:rPr lang="ko-KR" altLang="en-US" dirty="0" smtClean="0"/>
              <a:t>으로 정의된 </a:t>
            </a:r>
            <a:r>
              <a:rPr lang="ko-KR" altLang="en-US" dirty="0" err="1" smtClean="0"/>
              <a:t>타잎과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%union</a:t>
            </a:r>
            <a:r>
              <a:rPr lang="ko-KR" altLang="en-US" dirty="0" smtClean="0"/>
              <a:t>의 필드 값을 연결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BNF</a:t>
            </a:r>
            <a:r>
              <a:rPr lang="ko-KR" altLang="en-US" dirty="0"/>
              <a:t>의 각 기호 정의에 처리를 포함 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 smtClean="0"/>
              <a:t>코드로 해당 규칙이 적용될 때 실행됨 </a:t>
            </a:r>
            <a:endParaRPr lang="en-US" altLang="ko-KR" dirty="0"/>
          </a:p>
          <a:p>
            <a:pPr lvl="1"/>
            <a:r>
              <a:rPr lang="en-US" altLang="ko-KR" dirty="0"/>
              <a:t>$$</a:t>
            </a:r>
            <a:r>
              <a:rPr lang="ko-KR" altLang="en-US" dirty="0"/>
              <a:t>는 결과값 </a:t>
            </a:r>
            <a:endParaRPr lang="en-US" altLang="ko-KR" dirty="0"/>
          </a:p>
          <a:p>
            <a:pPr lvl="1"/>
            <a:r>
              <a:rPr lang="en-US" altLang="ko-KR" dirty="0"/>
              <a:t>$1</a:t>
            </a:r>
            <a:r>
              <a:rPr lang="ko-KR" altLang="en-US" dirty="0"/>
              <a:t>의 첫번째 기호</a:t>
            </a:r>
            <a:r>
              <a:rPr lang="en-US" altLang="ko-KR" dirty="0"/>
              <a:t>, $2, $3 </a:t>
            </a:r>
            <a:r>
              <a:rPr lang="ko-KR" altLang="en-US" dirty="0"/>
              <a:t>등으로 값 참조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0" y="1878908"/>
            <a:ext cx="2194153" cy="11177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73" y="1878908"/>
            <a:ext cx="3710773" cy="8887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10" y="4849407"/>
            <a:ext cx="6023946" cy="154798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LALR </a:t>
            </a:r>
            <a:r>
              <a:rPr lang="ko-KR" altLang="en-US" dirty="0" err="1" smtClean="0"/>
              <a:t>파서의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토큰에 기반하므로 </a:t>
            </a:r>
            <a:r>
              <a:rPr lang="ko-KR" altLang="en-US" dirty="0" err="1" smtClean="0"/>
              <a:t>파스표가</a:t>
            </a:r>
            <a:r>
              <a:rPr lang="ko-KR" altLang="en-US" dirty="0" smtClean="0"/>
              <a:t> 필요 </a:t>
            </a:r>
            <a:endParaRPr lang="en-US" altLang="ko-KR" dirty="0" smtClean="0"/>
          </a:p>
          <a:p>
            <a:r>
              <a:rPr lang="ko-KR" altLang="en-US" dirty="0" smtClean="0"/>
              <a:t>생성 규칙의 오른쪽에서 왼쪽으로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감축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을 통해 처리 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상태에서 토큰을 처리할 수 있는 규칙을 찾아야 함 </a:t>
            </a:r>
            <a:endParaRPr lang="en-US" altLang="ko-KR" dirty="0" smtClean="0"/>
          </a:p>
          <a:p>
            <a:r>
              <a:rPr lang="ko-KR" altLang="en-US" dirty="0" smtClean="0"/>
              <a:t>검색은 생성 규칙이 아닌 </a:t>
            </a:r>
            <a:r>
              <a:rPr lang="en-US" altLang="ko-KR" dirty="0" smtClean="0"/>
              <a:t>LR(0) </a:t>
            </a:r>
            <a:r>
              <a:rPr lang="ko-KR" altLang="en-US" dirty="0" smtClean="0"/>
              <a:t>아이템의 그룹들 </a:t>
            </a:r>
            <a:endParaRPr lang="en-US" altLang="ko-KR" dirty="0" smtClean="0"/>
          </a:p>
          <a:p>
            <a:r>
              <a:rPr lang="en-US" altLang="ko-KR" dirty="0" smtClean="0"/>
              <a:t>LR(0) </a:t>
            </a:r>
            <a:r>
              <a:rPr lang="ko-KR" altLang="en-US" dirty="0" smtClean="0"/>
              <a:t>아이템은 생성 규칙에 현재 처리 지점을 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으로 표시한 항목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 expression </a:t>
            </a:r>
            <a:r>
              <a:rPr lang="en-US" altLang="ko-KR" dirty="0"/>
              <a:t>PLUS </a:t>
            </a:r>
            <a:r>
              <a:rPr lang="en-US" altLang="ko-KR" dirty="0" smtClean="0"/>
              <a:t>inner1</a:t>
            </a:r>
          </a:p>
          <a:p>
            <a:pPr lvl="1"/>
            <a:r>
              <a:rPr lang="en-US" altLang="ko-KR" dirty="0" smtClean="0"/>
              <a:t>expression . PLUS inner1</a:t>
            </a:r>
          </a:p>
          <a:p>
            <a:pPr lvl="1"/>
            <a:r>
              <a:rPr lang="en-US" altLang="ko-KR" dirty="0"/>
              <a:t>expression </a:t>
            </a:r>
            <a:r>
              <a:rPr lang="en-US" altLang="ko-KR" dirty="0" smtClean="0"/>
              <a:t>PLUS . inner1</a:t>
            </a:r>
          </a:p>
          <a:p>
            <a:pPr lvl="1"/>
            <a:r>
              <a:rPr lang="en-US" altLang="ko-KR" dirty="0" smtClean="0"/>
              <a:t>expression </a:t>
            </a:r>
            <a:r>
              <a:rPr lang="en-US" altLang="ko-KR" dirty="0"/>
              <a:t>PLUS </a:t>
            </a:r>
            <a:r>
              <a:rPr lang="en-US" altLang="ko-KR" dirty="0" smtClean="0"/>
              <a:t>inner1 .  </a:t>
            </a:r>
          </a:p>
          <a:p>
            <a:pPr lvl="2"/>
            <a:r>
              <a:rPr lang="ko-KR" altLang="en-US" dirty="0" smtClean="0"/>
              <a:t>다 읽었고 현재 규칙과 일치하므로 감축이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점은 마크 기호라고 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7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LALR </a:t>
            </a:r>
            <a:r>
              <a:rPr lang="ko-KR" altLang="en-US" dirty="0" err="1" smtClean="0"/>
              <a:t>파싱표의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LR(0) </a:t>
                </a:r>
                <a:r>
                  <a:rPr lang="ko-KR" altLang="en-US" dirty="0" smtClean="0"/>
                  <a:t>아이템들이 각 </a:t>
                </a:r>
                <a:r>
                  <a:rPr lang="ko-KR" altLang="en-US" dirty="0" err="1" smtClean="0"/>
                  <a:t>생성규칙의</a:t>
                </a:r>
                <a:r>
                  <a:rPr lang="ko-KR" altLang="en-US" dirty="0" smtClean="0"/>
                  <a:t> 진행 단계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시작 기호부터 각 입력 진행 단계에 따라 도달 할 수 있는 전체 단계를 그룹으로 나눈다</a:t>
                </a:r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en-US" altLang="ko-KR" dirty="0" smtClean="0"/>
                  <a:t>Line</a:t>
                </a:r>
                <a:r>
                  <a:rPr lang="ko-KR" altLang="en-US" dirty="0" smtClean="0"/>
                  <a:t>을 시작으로 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en-US" altLang="ko-KR" dirty="0" smtClean="0"/>
                  <a:t>. PRINT </a:t>
                </a:r>
                <a:r>
                  <a:rPr lang="en-US" altLang="ko-KR" dirty="0"/>
                  <a:t>expression SEMICOLON   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. QUIT </a:t>
                </a:r>
                <a:r>
                  <a:rPr lang="en-US" altLang="ko-KR" dirty="0"/>
                  <a:t>SEMICOLON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en-US" altLang="ko-KR" dirty="0" smtClean="0"/>
                  <a:t>PRINT . expression </a:t>
                </a:r>
                <a:r>
                  <a:rPr lang="en-US" altLang="ko-KR" dirty="0"/>
                  <a:t>SEMICOLON   </a:t>
                </a:r>
              </a:p>
              <a:p>
                <a:pPr lvl="2"/>
                <a:r>
                  <a:rPr lang="en-US" altLang="ko-KR" dirty="0" smtClean="0"/>
                  <a:t>QUIT . SEMICOLON  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en-US" altLang="ko-KR" dirty="0"/>
                  <a:t>PRINT . expression SEMICOLON   </a:t>
                </a:r>
              </a:p>
              <a:p>
                <a:pPr lvl="2"/>
                <a:r>
                  <a:rPr lang="ko-KR" altLang="en-US" dirty="0" smtClean="0"/>
                  <a:t>여기서 어떻게 될 지 생각하는 게 중요하다</a:t>
                </a:r>
                <a:r>
                  <a:rPr lang="en-US" altLang="ko-KR" dirty="0" smtClean="0"/>
                  <a:t>.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234" b="-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LALR </a:t>
            </a:r>
            <a:r>
              <a:rPr lang="ko-KR" altLang="en-US" dirty="0" err="1" smtClean="0"/>
              <a:t>파싱표의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PRINT . expression SEMICOLON   </a:t>
                </a:r>
              </a:p>
              <a:p>
                <a:pPr lvl="2"/>
                <a:r>
                  <a:rPr lang="ko-KR" altLang="en-US" dirty="0" smtClean="0"/>
                  <a:t>그냥 </a:t>
                </a:r>
                <a:r>
                  <a:rPr lang="en-US" altLang="ko-KR" dirty="0" smtClean="0"/>
                  <a:t>expression </a:t>
                </a:r>
                <a:r>
                  <a:rPr lang="ko-KR" altLang="en-US" dirty="0" smtClean="0"/>
                  <a:t>다음으로 갈 수는 없다</a:t>
                </a:r>
                <a:r>
                  <a:rPr lang="en-US" altLang="ko-KR" dirty="0" smtClean="0"/>
                  <a:t>. </a:t>
                </a:r>
              </a:p>
              <a:p>
                <a:pPr lvl="2"/>
                <a:r>
                  <a:rPr lang="ko-KR" altLang="en-US" dirty="0" smtClean="0"/>
                  <a:t>생성 규칙을 보고 토큰 하나만 지나가는 </a:t>
                </a:r>
                <a:r>
                  <a:rPr lang="en-US" altLang="ko-KR" dirty="0" smtClean="0"/>
                  <a:t>LR(0) </a:t>
                </a:r>
                <a:r>
                  <a:rPr lang="ko-KR" altLang="en-US" dirty="0" smtClean="0"/>
                  <a:t>아이템 그룹을 만들어야 한다</a:t>
                </a:r>
                <a:r>
                  <a:rPr lang="en-US" altLang="ko-KR" dirty="0" smtClean="0"/>
                  <a:t>. </a:t>
                </a:r>
              </a:p>
              <a:p>
                <a:pPr lvl="2"/>
                <a:r>
                  <a:rPr lang="ko-KR" altLang="en-US" dirty="0" smtClean="0"/>
                  <a:t>이를 </a:t>
                </a:r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에서는 상태라고 한다</a:t>
                </a:r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ko-KR" altLang="en-US" dirty="0" smtClean="0"/>
                  <a:t>이 과정이 길고 복잡하여 </a:t>
                </a:r>
                <a:r>
                  <a:rPr lang="en-US" altLang="ko-KR" dirty="0" smtClean="0"/>
                  <a:t>Bison</a:t>
                </a:r>
                <a:r>
                  <a:rPr lang="ko-KR" altLang="en-US" dirty="0" smtClean="0"/>
                  <a:t>을 사용한다</a:t>
                </a:r>
                <a:r>
                  <a:rPr lang="en-US" altLang="ko-KR" dirty="0" smtClean="0"/>
                  <a:t>.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2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Bison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계산기의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테이블 출력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Bison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--report=all </a:t>
            </a:r>
            <a:r>
              <a:rPr lang="ko-KR" altLang="en-US" dirty="0" smtClean="0"/>
              <a:t>옵션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.output </a:t>
            </a:r>
            <a:r>
              <a:rPr lang="ko-KR" altLang="en-US" dirty="0" smtClean="0"/>
              <a:t>파일 생성 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규칙 </a:t>
            </a:r>
            <a:r>
              <a:rPr lang="en-US" altLang="ko-KR" dirty="0" smtClean="0"/>
              <a:t>: LR(0) </a:t>
            </a:r>
            <a:r>
              <a:rPr lang="ko-KR" altLang="en-US" dirty="0" smtClean="0"/>
              <a:t>아이템 </a:t>
            </a:r>
            <a:endParaRPr lang="en-US" altLang="ko-KR" dirty="0" smtClean="0"/>
          </a:p>
          <a:p>
            <a:pPr lvl="2"/>
            <a:r>
              <a:rPr lang="fr-FR" altLang="ko-KR" dirty="0" smtClean="0"/>
              <a:t>7 </a:t>
            </a:r>
            <a:r>
              <a:rPr lang="fr-FR" altLang="ko-KR" dirty="0"/>
              <a:t>expression: expression . PLUS </a:t>
            </a:r>
            <a:r>
              <a:rPr lang="fr-FR" altLang="ko-KR" dirty="0" smtClean="0"/>
              <a:t>inner1</a:t>
            </a:r>
          </a:p>
          <a:p>
            <a:pPr lvl="2"/>
            <a:r>
              <a:rPr lang="fr-FR" altLang="ko-KR" dirty="0" smtClean="0"/>
              <a:t>expression </a:t>
            </a:r>
            <a:r>
              <a:rPr lang="ko-KR" altLang="en-US" dirty="0" smtClean="0"/>
              <a:t>규칙 중 </a:t>
            </a:r>
            <a:r>
              <a:rPr lang="en-US" altLang="ko-KR" dirty="0" smtClean="0"/>
              <a:t>expression </a:t>
            </a:r>
            <a:r>
              <a:rPr lang="ko-KR" altLang="en-US" dirty="0" smtClean="0"/>
              <a:t>하나 나오고 </a:t>
            </a:r>
            <a:r>
              <a:rPr lang="en-US" altLang="ko-KR" dirty="0" smtClean="0"/>
              <a:t>PLUS </a:t>
            </a:r>
            <a:r>
              <a:rPr lang="ko-KR" altLang="en-US" dirty="0" smtClean="0"/>
              <a:t>직전에 있는 </a:t>
            </a:r>
            <a:r>
              <a:rPr lang="en-US" altLang="ko-KR" dirty="0" smtClean="0"/>
              <a:t>LR(0) </a:t>
            </a:r>
            <a:r>
              <a:rPr lang="ko-KR" altLang="en-US" dirty="0" smtClean="0"/>
              <a:t>항목</a:t>
            </a:r>
            <a:endParaRPr lang="fr-FR" altLang="ko-KR" dirty="0"/>
          </a:p>
          <a:p>
            <a:pPr lvl="1"/>
            <a:r>
              <a:rPr lang="ko-KR" altLang="en-US" dirty="0" smtClean="0"/>
              <a:t>예측 토큰 </a:t>
            </a:r>
            <a:r>
              <a:rPr lang="en-US" altLang="ko-KR" dirty="0" smtClean="0"/>
              <a:t>(Lookahead)</a:t>
            </a:r>
          </a:p>
          <a:p>
            <a:pPr lvl="2"/>
            <a:r>
              <a:rPr lang="en-US" altLang="ko-KR" dirty="0" smtClean="0"/>
              <a:t>PLUS    </a:t>
            </a:r>
            <a:r>
              <a:rPr lang="en-US" altLang="ko-KR" dirty="0"/>
              <a:t>shift, and go to state 18</a:t>
            </a:r>
            <a:r>
              <a:rPr lang="fr-FR" altLang="ko-KR" dirty="0" smtClean="0"/>
              <a:t>    </a:t>
            </a:r>
          </a:p>
          <a:p>
            <a:pPr lvl="2"/>
            <a:r>
              <a:rPr lang="en-US" altLang="ko-KR" dirty="0" smtClean="0"/>
              <a:t>PLUS</a:t>
            </a:r>
            <a:r>
              <a:rPr lang="ko-KR" altLang="en-US" dirty="0" smtClean="0"/>
              <a:t>가 다음 입력이면 스택에 넣고 상태 </a:t>
            </a:r>
            <a:r>
              <a:rPr lang="en-US" altLang="ko-KR" dirty="0" smtClean="0"/>
              <a:t>18</a:t>
            </a:r>
            <a:r>
              <a:rPr lang="ko-KR" altLang="en-US" dirty="0" smtClean="0"/>
              <a:t>로 이동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Reduce</a:t>
            </a:r>
          </a:p>
          <a:p>
            <a:pPr lvl="2"/>
            <a:r>
              <a:rPr lang="en-US" altLang="ko-KR" dirty="0" smtClean="0"/>
              <a:t>$</a:t>
            </a:r>
            <a:r>
              <a:rPr lang="en-US" altLang="ko-KR" dirty="0"/>
              <a:t>default  reduce using rule 8 (expression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LR(0) </a:t>
            </a:r>
            <a:r>
              <a:rPr lang="ko-KR" altLang="en-US" dirty="0" smtClean="0"/>
              <a:t>아이템 중 </a:t>
            </a:r>
            <a:r>
              <a:rPr lang="en-US" altLang="ko-KR" dirty="0" smtClean="0"/>
              <a:t>Rule 8</a:t>
            </a:r>
            <a:r>
              <a:rPr lang="ko-KR" altLang="en-US" dirty="0" smtClean="0"/>
              <a:t>번을 사용하여 </a:t>
            </a:r>
            <a:r>
              <a:rPr lang="en-US" altLang="ko-KR" dirty="0" smtClean="0"/>
              <a:t>reduce</a:t>
            </a:r>
          </a:p>
          <a:p>
            <a:pPr lvl="2"/>
            <a:r>
              <a:rPr lang="ko-KR" altLang="en-US" dirty="0" smtClean="0"/>
              <a:t>스택에서 룰에 해당하는 만큼 꺼내고 오른쪽 항목을 스택에 넣음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함께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계산기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테이블의 동작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SHIFT, REDUCE, GOTO, ACCEPT</a:t>
            </a:r>
            <a:r>
              <a:rPr lang="ko-KR" altLang="en-US" dirty="0" smtClean="0"/>
              <a:t>의 동작 흐름 이해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파스 스택의 내용에 이전 상태를 포함해서 해당 상태에서 처리 가능하게 함</a:t>
            </a:r>
            <a:endParaRPr lang="en-US" altLang="ko-KR" dirty="0" smtClean="0"/>
          </a:p>
          <a:p>
            <a:r>
              <a:rPr lang="ko-KR" altLang="en-US" dirty="0" smtClean="0"/>
              <a:t>예시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 7 + 3 ; </a:t>
            </a:r>
          </a:p>
          <a:p>
            <a:pPr lvl="1"/>
            <a:r>
              <a:rPr lang="ko-KR" altLang="en-US" dirty="0" smtClean="0"/>
              <a:t>예측 토큰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이동</a:t>
            </a:r>
            <a:r>
              <a:rPr lang="en-US" altLang="ko-KR" dirty="0" smtClean="0"/>
              <a:t>, Shift / Reduce </a:t>
            </a:r>
            <a:r>
              <a:rPr lang="ko-KR" altLang="en-US" dirty="0" smtClean="0"/>
              <a:t>처리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주의할 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스택 내용에 처리한 상태를 기억하고 있어야 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스택에서 꺼내서 처리할 때도 제일 앞의 처리 상태로 가야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양이 많아 별도 파일로 추적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yydebug</a:t>
            </a:r>
            <a:r>
              <a:rPr lang="en-US" altLang="ko-KR" dirty="0" smtClean="0"/>
              <a:t> = 1</a:t>
            </a:r>
          </a:p>
          <a:p>
            <a:pPr lvl="1"/>
            <a:r>
              <a:rPr lang="ko-KR" altLang="en-US" dirty="0" err="1" smtClean="0"/>
              <a:t>파싱</a:t>
            </a:r>
            <a:r>
              <a:rPr lang="ko-KR" altLang="en-US" dirty="0" smtClean="0"/>
              <a:t> 과정이 나옴 </a:t>
            </a:r>
            <a:endParaRPr lang="en-US" altLang="ko-KR" dirty="0" smtClean="0"/>
          </a:p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액션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추가하여 진행 흐름 파악이 가능</a:t>
            </a:r>
            <a:endParaRPr lang="en-US" altLang="ko-KR" dirty="0" smtClean="0"/>
          </a:p>
          <a:p>
            <a:r>
              <a:rPr lang="ko-KR" altLang="en-US" dirty="0" smtClean="0"/>
              <a:t>소스 디버깅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ll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yy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중단점 설정 후 디버깅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2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</a:t>
            </a:r>
            <a:r>
              <a:rPr lang="en-US" altLang="ko-KR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IDL</a:t>
            </a:r>
            <a:endParaRPr lang="ko-KR" altLang="en-US" sz="40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필요한가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여러 언어 지원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일일이 코딩하지 않고 자동 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타잎 코드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Serialization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r>
              <a:rPr lang="en-US" altLang="ko-KR" dirty="0" smtClean="0"/>
              <a:t>Serialization</a:t>
            </a:r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타잎들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float / double </a:t>
            </a:r>
          </a:p>
          <a:p>
            <a:pPr lvl="1"/>
            <a:r>
              <a:rPr lang="ko-KR" altLang="en-US" dirty="0" smtClean="0"/>
              <a:t>문자열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UTF8</a:t>
            </a:r>
            <a:r>
              <a:rPr lang="ko-KR" altLang="en-US" dirty="0" smtClean="0"/>
              <a:t>이 일반적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WCHAR</a:t>
            </a:r>
            <a:r>
              <a:rPr lang="ko-KR" altLang="en-US" dirty="0" smtClean="0"/>
              <a:t>도 지원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115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오픈소스 메시지 </a:t>
            </a:r>
            <a:r>
              <a:rPr lang="en-US" altLang="ko-KR" dirty="0" smtClean="0"/>
              <a:t>IDL</a:t>
            </a:r>
            <a:r>
              <a:rPr lang="ko-KR" altLang="en-US" dirty="0" smtClean="0"/>
              <a:t>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protobuf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오래되고 널리 쓰임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일반적이라 좀 느림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 컴파일러 </a:t>
            </a:r>
            <a:endParaRPr lang="en-US" altLang="ko-KR" dirty="0" smtClean="0"/>
          </a:p>
          <a:p>
            <a:r>
              <a:rPr lang="en-US" altLang="ko-KR" dirty="0" smtClean="0"/>
              <a:t>thrift </a:t>
            </a:r>
          </a:p>
          <a:p>
            <a:pPr lvl="1"/>
            <a:r>
              <a:rPr lang="en-US" altLang="ko-KR" dirty="0" smtClean="0"/>
              <a:t>RPC </a:t>
            </a:r>
            <a:r>
              <a:rPr lang="ko-KR" altLang="en-US" dirty="0" smtClean="0"/>
              <a:t>용으로 개발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protobuf</a:t>
            </a:r>
            <a:r>
              <a:rPr lang="ko-KR" altLang="en-US" dirty="0" smtClean="0"/>
              <a:t>보다 빠름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Flex/Bison</a:t>
            </a:r>
            <a:r>
              <a:rPr lang="ko-KR" altLang="en-US" dirty="0" smtClean="0"/>
              <a:t>으로 컴파일 및 </a:t>
            </a:r>
            <a:r>
              <a:rPr lang="en-US" altLang="ko-KR" dirty="0" smtClean="0"/>
              <a:t>AST </a:t>
            </a:r>
            <a:r>
              <a:rPr lang="ko-KR" altLang="en-US" dirty="0" smtClean="0"/>
              <a:t>기반 코드 생성 </a:t>
            </a:r>
            <a:endParaRPr lang="en-US" altLang="ko-KR" dirty="0" smtClean="0"/>
          </a:p>
          <a:p>
            <a:r>
              <a:rPr lang="en-US" altLang="ko-KR" dirty="0" err="1" smtClean="0"/>
              <a:t>flatbuffers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메모리 복사 없이 </a:t>
            </a:r>
            <a:r>
              <a:rPr lang="en-US" altLang="ko-KR" dirty="0" smtClean="0"/>
              <a:t>offset </a:t>
            </a:r>
            <a:r>
              <a:rPr lang="ko-KR" altLang="en-US" dirty="0" smtClean="0"/>
              <a:t>기반으로 읽어 빠름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메모리를 갖고 다녀야 하고 사용 인터페이스가 불편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 컴파일러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68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 단계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4596" y="2890245"/>
            <a:ext cx="1245327" cy="4615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92778" y="3101680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574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6229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99794" y="304333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4310609" y="2647843"/>
            <a:ext cx="2276024" cy="2265902"/>
            <a:chOff x="4310609" y="2647843"/>
            <a:chExt cx="2276024" cy="2265902"/>
          </a:xfrm>
        </p:grpSpPr>
        <p:sp>
          <p:nvSpPr>
            <p:cNvPr id="7" name="직사각형 6"/>
            <p:cNvSpPr/>
            <p:nvPr/>
          </p:nvSpPr>
          <p:spPr>
            <a:xfrm>
              <a:off x="4310609" y="2647843"/>
              <a:ext cx="1312357" cy="8603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Syntax</a:t>
              </a:r>
            </a:p>
            <a:p>
              <a:pPr algn="ctr"/>
              <a:r>
                <a:rPr lang="en-US" altLang="ko-KR" dirty="0" smtClean="0"/>
                <a:t>Analysis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2183" y="4091921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구문 분석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문법에 따라 문장을 분석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310609" y="3520374"/>
              <a:ext cx="0" cy="139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454224" y="1277399"/>
            <a:ext cx="2276024" cy="2242975"/>
            <a:chOff x="2454224" y="1277399"/>
            <a:chExt cx="2276024" cy="2242975"/>
          </a:xfrm>
        </p:grpSpPr>
        <p:sp>
          <p:nvSpPr>
            <p:cNvPr id="6" name="직사각형 5"/>
            <p:cNvSpPr/>
            <p:nvPr/>
          </p:nvSpPr>
          <p:spPr>
            <a:xfrm>
              <a:off x="2455421" y="2660072"/>
              <a:ext cx="1202045" cy="8603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Lexical </a:t>
              </a:r>
            </a:p>
            <a:p>
              <a:pPr algn="ctr"/>
              <a:r>
                <a:rPr lang="en-US" altLang="ko-KR" dirty="0" smtClean="0"/>
                <a:t>Analysis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5798" y="1735975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어휘 분석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단어 </a:t>
              </a:r>
              <a:r>
                <a:rPr lang="en-US" altLang="ko-KR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토큰</a:t>
              </a:r>
              <a:r>
                <a:rPr lang="en-US" altLang="ko-KR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단위로 분리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파싱의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입력으로 전달 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454224" y="1277399"/>
              <a:ext cx="0" cy="13933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259945" y="1255891"/>
            <a:ext cx="2836167" cy="2252254"/>
            <a:chOff x="6259945" y="1255891"/>
            <a:chExt cx="2836167" cy="2252254"/>
          </a:xfrm>
        </p:grpSpPr>
        <p:sp>
          <p:nvSpPr>
            <p:cNvPr id="8" name="직사각형 7"/>
            <p:cNvSpPr/>
            <p:nvPr/>
          </p:nvSpPr>
          <p:spPr>
            <a:xfrm>
              <a:off x="6259945" y="2647843"/>
              <a:ext cx="1239849" cy="8603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Semantic Analysis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6109" y="1587005"/>
              <a:ext cx="2820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의미 분석 </a:t>
              </a:r>
              <a:r>
                <a:rPr lang="en-US" altLang="ko-KR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 </a:t>
              </a: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처리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생성과 함께 의미 처리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문장 구성 요소에 의미를 부여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259951" y="1255891"/>
              <a:ext cx="0" cy="139337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148790" y="2613183"/>
            <a:ext cx="3584074" cy="2232535"/>
            <a:chOff x="8148790" y="2613183"/>
            <a:chExt cx="3584074" cy="2232535"/>
          </a:xfrm>
        </p:grpSpPr>
        <p:sp>
          <p:nvSpPr>
            <p:cNvPr id="38" name="직사각형 37"/>
            <p:cNvSpPr/>
            <p:nvPr/>
          </p:nvSpPr>
          <p:spPr>
            <a:xfrm>
              <a:off x="8153400" y="2613183"/>
              <a:ext cx="1312357" cy="8603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코드 생성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최적화 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364" y="4023894"/>
              <a:ext cx="3512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트리와 의미에 따라 목적 코드로 변환 </a:t>
              </a:r>
              <a:endPara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불필요한 코드 제거 등으로 최적화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148790" y="3452347"/>
              <a:ext cx="0" cy="13933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타잎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i8, i16, i32, i64, u8, u16, u32, u64</a:t>
            </a:r>
          </a:p>
          <a:p>
            <a:pPr lvl="1"/>
            <a:r>
              <a:rPr lang="ko-KR" altLang="en-US" dirty="0" err="1" smtClean="0"/>
              <a:t>실수형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float, double</a:t>
            </a:r>
          </a:p>
          <a:p>
            <a:pPr lvl="1"/>
            <a:r>
              <a:rPr lang="ko-KR" altLang="en-US" dirty="0" smtClean="0"/>
              <a:t>사용자 타잎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enum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, message</a:t>
            </a:r>
          </a:p>
          <a:p>
            <a:pPr lvl="1"/>
            <a:r>
              <a:rPr lang="ko-KR" altLang="en-US" dirty="0" smtClean="0"/>
              <a:t>문자열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utf8&lt;size&gt;  </a:t>
            </a:r>
          </a:p>
          <a:p>
            <a:r>
              <a:rPr lang="ko-KR" altLang="en-US" dirty="0" smtClean="0"/>
              <a:t>컨테이너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</a:t>
            </a:r>
            <a:r>
              <a:rPr lang="en-US" altLang="ko-KR" dirty="0" smtClean="0"/>
              <a:t>&lt;Type, Size]&gt; </a:t>
            </a:r>
          </a:p>
          <a:p>
            <a:r>
              <a:rPr lang="en-US" altLang="ko-KR" dirty="0" smtClean="0"/>
              <a:t>include / namespace</a:t>
            </a:r>
          </a:p>
          <a:p>
            <a:r>
              <a:rPr lang="en-US" altLang="ko-KR" dirty="0" smtClean="0"/>
              <a:t>Serialization 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4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중요 </a:t>
            </a:r>
            <a:r>
              <a:rPr lang="en-US" altLang="ko-KR" dirty="0" smtClean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1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몇 가지 어려운 문제들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#if </a:t>
            </a:r>
          </a:p>
          <a:p>
            <a:r>
              <a:rPr lang="ko-KR" altLang="en-US" dirty="0" smtClean="0"/>
              <a:t>여러 라인 주석 처리 </a:t>
            </a:r>
            <a:endParaRPr lang="en-US" altLang="ko-KR" dirty="0" smtClean="0"/>
          </a:p>
          <a:p>
            <a:r>
              <a:rPr lang="ko-KR" altLang="en-US" dirty="0" smtClean="0"/>
              <a:t>초기화 값들 처리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액션에서 </a:t>
            </a:r>
            <a:r>
              <a:rPr lang="en-US" altLang="ko-KR" dirty="0" smtClean="0"/>
              <a:t>AST</a:t>
            </a:r>
            <a:r>
              <a:rPr lang="ko-KR" altLang="en-US" dirty="0" smtClean="0"/>
              <a:t>의 형성 </a:t>
            </a:r>
            <a:endParaRPr lang="en-US" altLang="ko-KR" dirty="0" smtClean="0"/>
          </a:p>
          <a:p>
            <a:r>
              <a:rPr lang="ko-KR" altLang="en-US" dirty="0" smtClean="0"/>
              <a:t>문법 구조를 기억하는 트리</a:t>
            </a:r>
            <a:endParaRPr lang="en-US" altLang="ko-KR" dirty="0" smtClean="0"/>
          </a:p>
          <a:p>
            <a:r>
              <a:rPr lang="ko-KR" altLang="en-US" dirty="0" smtClean="0"/>
              <a:t>각 노드에 필요한 속성 값을 보관 </a:t>
            </a:r>
            <a:endParaRPr lang="en-US" altLang="ko-KR" dirty="0" smtClean="0"/>
          </a:p>
          <a:p>
            <a:r>
              <a:rPr lang="ko-KR" altLang="en-US" dirty="0" smtClean="0"/>
              <a:t>트리를 따라 나중에 코드 생성 등에 사용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살펴 보기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AST</a:t>
            </a:r>
            <a:r>
              <a:rPr lang="ko-KR" altLang="en-US" dirty="0" smtClean="0"/>
              <a:t>에 따른 처리 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smtClean="0"/>
              <a:t>처리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7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관련 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엔디안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ko-KR" altLang="en-US" dirty="0" smtClean="0"/>
              <a:t>문자열 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7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HCSV </a:t>
            </a:r>
            <a:endParaRPr lang="ko-KR" altLang="en-US" sz="40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struct</a:t>
            </a:r>
            <a:r>
              <a:rPr lang="ko-KR" altLang="en-US" dirty="0" smtClean="0"/>
              <a:t>를 갖는 테이블 구조 </a:t>
            </a:r>
            <a:endParaRPr lang="en-US" altLang="ko-KR" dirty="0" smtClean="0"/>
          </a:p>
          <a:p>
            <a:r>
              <a:rPr lang="ko-KR" altLang="en-US" dirty="0" err="1" smtClean="0"/>
              <a:t>고정길이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r>
              <a:rPr lang="en-US" altLang="ko-KR" dirty="0" smtClean="0"/>
              <a:t>unique, foreign </a:t>
            </a:r>
            <a:r>
              <a:rPr lang="ko-KR" altLang="en-US" dirty="0" smtClean="0"/>
              <a:t>키 정의 </a:t>
            </a:r>
            <a:endParaRPr lang="en-US" altLang="ko-KR" dirty="0" smtClean="0"/>
          </a:p>
          <a:p>
            <a:r>
              <a:rPr lang="en-US" altLang="ko-KR" dirty="0" smtClean="0"/>
              <a:t>index </a:t>
            </a:r>
            <a:r>
              <a:rPr lang="ko-KR" altLang="en-US" dirty="0" smtClean="0"/>
              <a:t>정의 </a:t>
            </a:r>
            <a:endParaRPr lang="en-US" altLang="ko-KR" dirty="0" smtClean="0"/>
          </a:p>
          <a:p>
            <a:r>
              <a:rPr lang="en-US" altLang="ko-KR" dirty="0" smtClean="0"/>
              <a:t>utf8 </a:t>
            </a:r>
            <a:r>
              <a:rPr lang="ko-KR" altLang="en-US" dirty="0" smtClean="0"/>
              <a:t>지원 </a:t>
            </a:r>
            <a:endParaRPr lang="en-US" altLang="ko-KR" dirty="0" smtClean="0"/>
          </a:p>
          <a:p>
            <a:r>
              <a:rPr lang="en-US" altLang="ko-KR" dirty="0"/>
              <a:t>e</a:t>
            </a:r>
            <a:r>
              <a:rPr lang="en-US" altLang="ko-KR" dirty="0" smtClean="0"/>
              <a:t>xcel </a:t>
            </a:r>
            <a:r>
              <a:rPr lang="ko-KR" altLang="en-US" dirty="0" smtClean="0"/>
              <a:t>편집 파일 생성 </a:t>
            </a:r>
            <a:endParaRPr lang="en-US" altLang="ko-KR" dirty="0" smtClean="0"/>
          </a:p>
          <a:p>
            <a:r>
              <a:rPr lang="en-US" altLang="ko-KR" dirty="0" smtClean="0"/>
              <a:t>csv </a:t>
            </a:r>
            <a:r>
              <a:rPr lang="ko-KR" altLang="en-US" dirty="0" smtClean="0"/>
              <a:t>변환 </a:t>
            </a:r>
            <a:endParaRPr lang="en-US" altLang="ko-KR" dirty="0" smtClean="0"/>
          </a:p>
          <a:p>
            <a:r>
              <a:rPr lang="en-US" altLang="ko-KR" dirty="0" smtClean="0"/>
              <a:t>csv </a:t>
            </a:r>
            <a:r>
              <a:rPr lang="ko-KR" altLang="en-US" dirty="0" smtClean="0"/>
              <a:t>로딩과 관리 코드 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유효성 검증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리로딩</a:t>
            </a:r>
            <a:endParaRPr lang="en-US" altLang="ko-KR" dirty="0" smtClean="0"/>
          </a:p>
          <a:p>
            <a:r>
              <a:rPr lang="ko-KR" altLang="en-US" dirty="0" smtClean="0"/>
              <a:t>스키마 변경과 데이터 적용 </a:t>
            </a:r>
            <a:r>
              <a:rPr lang="en-US" altLang="ko-KR" dirty="0" smtClean="0"/>
              <a:t>(Migration)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 가지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계산기 </a:t>
            </a:r>
            <a:endParaRPr lang="en-US" altLang="ko-KR" dirty="0"/>
          </a:p>
          <a:p>
            <a:pPr lvl="1"/>
            <a:r>
              <a:rPr lang="en-US" altLang="ko-KR" dirty="0" smtClean="0"/>
              <a:t>flex/bison </a:t>
            </a:r>
            <a:r>
              <a:rPr lang="ko-KR" altLang="en-US" dirty="0" smtClean="0"/>
              <a:t>처리 흐름 이해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메시지 코드 </a:t>
            </a:r>
            <a:r>
              <a:rPr lang="ko-KR" altLang="en-US" dirty="0" err="1" smtClean="0"/>
              <a:t>생성기</a:t>
            </a:r>
            <a:r>
              <a:rPr lang="ko-KR" altLang="en-US" dirty="0" smtClean="0"/>
              <a:t> 또는 메시지 </a:t>
            </a:r>
            <a:r>
              <a:rPr lang="en-US" altLang="ko-KR" dirty="0" smtClean="0"/>
              <a:t>IDL</a:t>
            </a:r>
          </a:p>
          <a:p>
            <a:pPr lvl="1"/>
            <a:r>
              <a:rPr lang="en-US" altLang="ko-KR" dirty="0" smtClean="0"/>
              <a:t>C# / C++ </a:t>
            </a:r>
            <a:r>
              <a:rPr lang="ko-KR" altLang="en-US" dirty="0" smtClean="0"/>
              <a:t>코드 생성 예제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Thrift / </a:t>
            </a:r>
            <a:r>
              <a:rPr lang="en-US" altLang="ko-KR" dirty="0" err="1" smtClean="0"/>
              <a:t>flatbuffers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이해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 메시지 형식 사용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게임 데이터 스키마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5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중요 </a:t>
            </a:r>
            <a:r>
              <a:rPr lang="en-US" altLang="ko-KR" dirty="0" smtClean="0"/>
              <a:t>BNF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9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2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Excel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github.com/tfussell/xlnt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MIT </a:t>
            </a:r>
            <a:r>
              <a:rPr lang="ko-KR" altLang="en-US" dirty="0" smtClean="0"/>
              <a:t>라이선스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C++ 14</a:t>
            </a:r>
          </a:p>
          <a:p>
            <a:pPr lvl="1"/>
            <a:r>
              <a:rPr lang="en-US" altLang="ko-KR" dirty="0" smtClean="0"/>
              <a:t>Excel </a:t>
            </a:r>
            <a:r>
              <a:rPr lang="ko-KR" altLang="en-US" dirty="0" smtClean="0"/>
              <a:t>파일을 동적으로 생성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CSV </a:t>
            </a:r>
            <a:r>
              <a:rPr lang="ko-KR" altLang="en-US" dirty="0" smtClean="0"/>
              <a:t>파일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5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CSV </a:t>
            </a:r>
            <a:r>
              <a:rPr lang="ko-KR" altLang="en-US" dirty="0" smtClean="0"/>
              <a:t>로딩 및 관리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1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en.wikipedia.org/wiki/LR_parser</a:t>
            </a:r>
          </a:p>
          <a:p>
            <a:r>
              <a:rPr lang="en-US" altLang="ko-KR" dirty="0">
                <a:hlinkClick r:id="rId2"/>
              </a:rPr>
              <a:t>http://web.iitd.ac.in/~sumeet/flex__</a:t>
            </a:r>
            <a:r>
              <a:rPr lang="en-US" altLang="ko-KR" dirty="0" smtClean="0">
                <a:hlinkClick r:id="rId2"/>
              </a:rPr>
              <a:t>bison.pdf</a:t>
            </a:r>
          </a:p>
          <a:p>
            <a:pPr lvl="1"/>
            <a:r>
              <a:rPr lang="en-US" altLang="ko-KR" dirty="0" smtClean="0"/>
              <a:t>Flex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Bison </a:t>
            </a:r>
            <a:r>
              <a:rPr lang="ko-KR" altLang="en-US" dirty="0" smtClean="0"/>
              <a:t>책 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://www.cs.uic.edu/~</a:t>
            </a:r>
            <a:r>
              <a:rPr lang="en-US" altLang="ko-KR" dirty="0" smtClean="0">
                <a:hlinkClick r:id="rId2"/>
              </a:rPr>
              <a:t>spopuri/cparser.html</a:t>
            </a:r>
            <a:endParaRPr lang="en-US" altLang="ko-KR" dirty="0" smtClean="0"/>
          </a:p>
          <a:p>
            <a:pPr lvl="1"/>
            <a:r>
              <a:rPr lang="en-US" altLang="ko-KR" b="1" dirty="0"/>
              <a:t>Understanding C parsers generated by GNU Bison</a:t>
            </a:r>
          </a:p>
          <a:p>
            <a:pPr lvl="1"/>
            <a:r>
              <a:rPr lang="en-US" altLang="ko-KR" dirty="0" smtClean="0"/>
              <a:t>Bison</a:t>
            </a:r>
            <a:r>
              <a:rPr lang="ko-KR" altLang="en-US" dirty="0" smtClean="0"/>
              <a:t>의 파서 내부 구현에 대한 상세한 설명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1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9753" y="2816772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감사합니다</a:t>
            </a:r>
            <a:r>
              <a:rPr lang="en-US" altLang="ko-KR" sz="4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4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어휘 분석을 위해 필요 </a:t>
            </a:r>
            <a:endParaRPr lang="en-US" altLang="ko-KR" dirty="0" smtClean="0"/>
          </a:p>
          <a:p>
            <a:r>
              <a:rPr lang="ko-KR" altLang="en-US" dirty="0" smtClean="0"/>
              <a:t>가장 작은 언어</a:t>
            </a:r>
            <a:endParaRPr lang="en-US" altLang="ko-KR" dirty="0" smtClean="0"/>
          </a:p>
          <a:p>
            <a:r>
              <a:rPr lang="ko-KR" altLang="en-US" dirty="0" smtClean="0"/>
              <a:t>언어의 분류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 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정규 언어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문맥 자유 언어 </a:t>
            </a:r>
            <a:r>
              <a:rPr lang="en-US" altLang="ko-KR" dirty="0" smtClean="0"/>
              <a:t>(Context Free Language) </a:t>
            </a:r>
          </a:p>
          <a:p>
            <a:pPr lvl="1"/>
            <a:r>
              <a:rPr lang="ko-KR" altLang="en-US" dirty="0" smtClean="0"/>
              <a:t>문맥 의존 언어 </a:t>
            </a:r>
            <a:r>
              <a:rPr lang="en-US" altLang="ko-KR" dirty="0" smtClean="0"/>
              <a:t>(Context Sensitive </a:t>
            </a:r>
            <a:r>
              <a:rPr lang="en-US" altLang="ko-KR" dirty="0" err="1" smtClean="0"/>
              <a:t>Langauge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완전 자유 언어 </a:t>
            </a:r>
            <a:endParaRPr lang="en-US" altLang="ko-KR" dirty="0" smtClean="0"/>
          </a:p>
          <a:p>
            <a:r>
              <a:rPr lang="en-US" altLang="ko-KR" dirty="0" smtClean="0"/>
              <a:t>FSM </a:t>
            </a:r>
          </a:p>
          <a:p>
            <a:pPr lvl="1"/>
            <a:r>
              <a:rPr lang="ko-KR" altLang="en-US" dirty="0" smtClean="0"/>
              <a:t>우리가 많이 쓰는 그 상태 기계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유한 상태 기계 또는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Finite Automata</a:t>
            </a:r>
          </a:p>
          <a:p>
            <a:r>
              <a:rPr lang="ko-KR" altLang="en-US" dirty="0" smtClean="0"/>
              <a:t>정규 표현식은 </a:t>
            </a:r>
            <a:r>
              <a:rPr lang="en-US" altLang="ko-KR" dirty="0" smtClean="0"/>
              <a:t>FSM</a:t>
            </a:r>
            <a:r>
              <a:rPr lang="ko-KR" altLang="en-US" dirty="0" smtClean="0"/>
              <a:t>으로 완전히 처리되는 언어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연결과 선택으로 이루어짐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 </a:t>
            </a:r>
          </a:p>
          <a:p>
            <a:pPr lvl="1"/>
            <a:r>
              <a:rPr lang="en-US" altLang="ko-KR" dirty="0" smtClean="0"/>
              <a:t>a | b</a:t>
            </a:r>
          </a:p>
          <a:p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? : 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: </a:t>
            </a:r>
            <a:r>
              <a:rPr lang="ko-KR" altLang="en-US" dirty="0" smtClean="0"/>
              <a:t>한번 이상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* : 0</a:t>
            </a:r>
            <a:r>
              <a:rPr lang="ko-KR" altLang="en-US" dirty="0"/>
              <a:t>번</a:t>
            </a:r>
            <a:r>
              <a:rPr lang="ko-KR" altLang="en-US" dirty="0" smtClean="0"/>
              <a:t> 이상 </a:t>
            </a:r>
            <a:endParaRPr lang="en-US" altLang="ko-KR" dirty="0" smtClean="0"/>
          </a:p>
          <a:p>
            <a:r>
              <a:rPr lang="ko-KR" altLang="en-US" dirty="0" smtClean="0"/>
              <a:t>패턴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[0-9] = 0 | 1 | 2 | 3 | 4 | 5 | 6 | 7 | 8 | 9</a:t>
            </a:r>
          </a:p>
          <a:p>
            <a:pPr lvl="1"/>
            <a:r>
              <a:rPr lang="en-US" altLang="ko-KR" dirty="0" smtClean="0"/>
              <a:t>^ : </a:t>
            </a:r>
            <a:r>
              <a:rPr lang="ko-KR" altLang="en-US" dirty="0" smtClean="0"/>
              <a:t>줄의 시작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“string” : string </a:t>
            </a:r>
            <a:r>
              <a:rPr lang="ko-KR" altLang="en-US" dirty="0" smtClean="0"/>
              <a:t>문자열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() : 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 : </a:t>
            </a:r>
            <a:r>
              <a:rPr lang="ko-KR" altLang="en-US" dirty="0" smtClean="0"/>
              <a:t>다음 문자 그대로 사용 </a:t>
            </a:r>
            <a:r>
              <a:rPr lang="en-US" altLang="ko-KR" dirty="0" smtClean="0"/>
              <a:t>(Escape.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8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</TotalTime>
  <Words>3469</Words>
  <Application>Microsoft Office PowerPoint</Application>
  <PresentationFormat>와이드스크린</PresentationFormat>
  <Paragraphs>816</Paragraphs>
  <Slides>76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2" baseType="lpstr">
      <vt:lpstr>나눔고딕코딩</vt:lpstr>
      <vt:lpstr>맑은 고딕</vt:lpstr>
      <vt:lpstr>Arial</vt:lpstr>
      <vt:lpstr>Cambria Math</vt:lpstr>
      <vt:lpstr>Wingdings</vt:lpstr>
      <vt:lpstr>Office 테마</vt:lpstr>
      <vt:lpstr>컴파일러 도구의 이해와 활용</vt:lpstr>
      <vt:lpstr>배경</vt:lpstr>
      <vt:lpstr>컴파일러</vt:lpstr>
      <vt:lpstr>컴파일러 도구</vt:lpstr>
      <vt:lpstr>이해할 내용</vt:lpstr>
      <vt:lpstr>컴파일 단계</vt:lpstr>
      <vt:lpstr>세 가지 예제</vt:lpstr>
      <vt:lpstr>정규 표현식 – 개요</vt:lpstr>
      <vt:lpstr>정규 표현식 - 정의</vt:lpstr>
      <vt:lpstr>정규 표현식 – 처리</vt:lpstr>
      <vt:lpstr>정규 표현식 - 연습</vt:lpstr>
      <vt:lpstr>언어</vt:lpstr>
      <vt:lpstr>형식 문법 </vt:lpstr>
      <vt:lpstr>형식 문법</vt:lpstr>
      <vt:lpstr>BNF</vt:lpstr>
      <vt:lpstr>다른 문법 정의 방법 </vt:lpstr>
      <vt:lpstr>C 언어의 BNF</vt:lpstr>
      <vt:lpstr>BNF의 적용 </vt:lpstr>
      <vt:lpstr>유도와 감축</vt:lpstr>
      <vt:lpstr>계산기 언어</vt:lpstr>
      <vt:lpstr>계산기 언어</vt:lpstr>
      <vt:lpstr>연습</vt:lpstr>
      <vt:lpstr>구문 분석 (Syntax Analysis)</vt:lpstr>
      <vt:lpstr>하향식 파싱 </vt:lpstr>
      <vt:lpstr>재귀적 하강 파싱 </vt:lpstr>
      <vt:lpstr>계산기의 재귀적 하강 파싱</vt:lpstr>
      <vt:lpstr>계산기의 재귀적 하강 파싱</vt:lpstr>
      <vt:lpstr>LL(1) 파싱 </vt:lpstr>
      <vt:lpstr>단말(토큰)의 사용</vt:lpstr>
      <vt:lpstr>LL(1) 조건</vt:lpstr>
      <vt:lpstr>LL(1) 파싱 테이블의 구성</vt:lpstr>
      <vt:lpstr>LL(1) 문법</vt:lpstr>
      <vt:lpstr>LL(1) 문법</vt:lpstr>
      <vt:lpstr>LL(1) 파서의 동작 </vt:lpstr>
      <vt:lpstr>LL(1) 파서의 동작</vt:lpstr>
      <vt:lpstr>하향식 파서들의 단점</vt:lpstr>
      <vt:lpstr>상향식 파싱</vt:lpstr>
      <vt:lpstr>SHIFT (이동) / REDUCE (감축)</vt:lpstr>
      <vt:lpstr>PowerPoint 프레젠테이션</vt:lpstr>
      <vt:lpstr>Flex와 Bison 설치</vt:lpstr>
      <vt:lpstr>부탁 </vt:lpstr>
      <vt:lpstr>BISON 계산기 예제</vt:lpstr>
      <vt:lpstr>동작 흐름</vt:lpstr>
      <vt:lpstr>Flex 파일 </vt:lpstr>
      <vt:lpstr>Bison 파일 </vt:lpstr>
      <vt:lpstr>예제와 차이점들</vt:lpstr>
      <vt:lpstr>연습 </vt:lpstr>
      <vt:lpstr>Flex와 Bison의 연결</vt:lpstr>
      <vt:lpstr>BNF</vt:lpstr>
      <vt:lpstr>의미 처리 (Semantic Actions)</vt:lpstr>
      <vt:lpstr>LALR 파서의 동작</vt:lpstr>
      <vt:lpstr>LALR 파싱표의 생성</vt:lpstr>
      <vt:lpstr>LALR 파싱표의 생성</vt:lpstr>
      <vt:lpstr>Bison의 파싱 테이블</vt:lpstr>
      <vt:lpstr>함께 읽기</vt:lpstr>
      <vt:lpstr>디버깅</vt:lpstr>
      <vt:lpstr>PowerPoint 프레젠테이션</vt:lpstr>
      <vt:lpstr>왜 필요한가? </vt:lpstr>
      <vt:lpstr>오픈소스 메시지 IDL들 </vt:lpstr>
      <vt:lpstr>기능 </vt:lpstr>
      <vt:lpstr>토큰</vt:lpstr>
      <vt:lpstr>중요 BNF</vt:lpstr>
      <vt:lpstr>몇 가지 어려운 문제들</vt:lpstr>
      <vt:lpstr>AST</vt:lpstr>
      <vt:lpstr>코드 살펴 보기 </vt:lpstr>
      <vt:lpstr>코드 생성</vt:lpstr>
      <vt:lpstr>메시지 관련 팁</vt:lpstr>
      <vt:lpstr>PowerPoint 프레젠테이션</vt:lpstr>
      <vt:lpstr>개요</vt:lpstr>
      <vt:lpstr>언어</vt:lpstr>
      <vt:lpstr>AST</vt:lpstr>
      <vt:lpstr>Excel 파일 생성</vt:lpstr>
      <vt:lpstr>CSV 파일 변환</vt:lpstr>
      <vt:lpstr>CSV 로딩 및 관리 </vt:lpstr>
      <vt:lpstr>자료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</dc:title>
  <dc:creator>박기동</dc:creator>
  <cp:lastModifiedBy>박기동</cp:lastModifiedBy>
  <cp:revision>1010</cp:revision>
  <dcterms:created xsi:type="dcterms:W3CDTF">2018-05-02T03:55:26Z</dcterms:created>
  <dcterms:modified xsi:type="dcterms:W3CDTF">2018-05-08T04:40:08Z</dcterms:modified>
</cp:coreProperties>
</file>