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7" r:id="rId22"/>
    <p:sldId id="278" r:id="rId23"/>
    <p:sldId id="288" r:id="rId24"/>
    <p:sldId id="276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2CB-ED79-4C3E-A3B0-FC0B2516194C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CB27-6291-4406-8F07-ABE6990309E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DCB-87A9-426B-BE36-E51FF42AEFF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5C7D-E54F-4CE3-A095-D2C9534E0879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E28D-9B50-4275-8584-8D416094AF3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D71-437B-474A-8693-E8107CABB86A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568C-3012-4466-B429-63226F509F0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DC3E-AF9A-4BBA-A88D-1F05C8FE1816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E1F8-EAE6-4408-B17E-9BF1C5BB3548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컴파일러 도구의 이해와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을 중심으로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745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_](\.[a-zA-Z_0-9]|[a-zA-Z_0-9])*)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8652148" cy="755346"/>
            <a:chOff x="1469637" y="2569153"/>
            <a:chExt cx="8652148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  <a:endPara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_](\.[a-zA-Z_0-9]|[a-zA-Z_0-9]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토큰이 된다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실패하면 다른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정규식들을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우선 순위에 따라 시도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정규 표현식에 해당하는 문자열들 찾기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::regex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boost.regex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http://jiniya.net/ng/2017/11/regex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ko.cppreference.com/w/cpp/regex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+ V + O </a:t>
            </a:r>
          </a:p>
          <a:p>
            <a:pPr lvl="2"/>
            <a:r>
              <a:rPr lang="en-US" altLang="ko-KR" dirty="0" smtClean="0"/>
              <a:t>I love you.</a:t>
            </a:r>
          </a:p>
          <a:p>
            <a:pPr lvl="1"/>
            <a:r>
              <a:rPr lang="en-US" altLang="ko-KR" dirty="0" smtClean="0"/>
              <a:t>S + V </a:t>
            </a:r>
          </a:p>
          <a:p>
            <a:pPr lvl="2"/>
            <a:r>
              <a:rPr lang="en-US" altLang="ko-KR" dirty="0" smtClean="0"/>
              <a:t>I go. </a:t>
            </a:r>
          </a:p>
          <a:p>
            <a:pPr lvl="1"/>
            <a:r>
              <a:rPr lang="ko-KR" altLang="en-US" dirty="0" smtClean="0"/>
              <a:t>거의 해결된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 아는 그 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정의할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아직 완전히 해결되지 않은 영역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설계란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문제를 추상화하여 의미를 단순화하는 작업이다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smtClean="0"/>
                  <a:t> 이루어짐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V</a:t>
                </a:r>
                <a:r>
                  <a:rPr lang="ko-KR" altLang="en-US" dirty="0" smtClean="0"/>
                  <a:t>는 어휘</a:t>
                </a:r>
                <a:r>
                  <a:rPr lang="en-US" altLang="ko-KR" dirty="0" smtClean="0"/>
                  <a:t>(Vocabulary)</a:t>
                </a:r>
                <a:r>
                  <a:rPr lang="ko-KR" altLang="en-US" dirty="0" smtClean="0"/>
                  <a:t>의 약어로 기호</a:t>
                </a:r>
                <a:r>
                  <a:rPr lang="en-US" altLang="ko-KR" dirty="0" smtClean="0"/>
                  <a:t>(Symbol)</a:t>
                </a:r>
                <a:r>
                  <a:rPr lang="ko-KR" altLang="en-US" dirty="0" smtClean="0"/>
                  <a:t>이라고 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 </a:t>
                </a:r>
                <a:r>
                  <a:rPr lang="ko-KR" altLang="en-US" dirty="0" err="1" smtClean="0"/>
                  <a:t>비단말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(non-terminal) </a:t>
                </a:r>
              </a:p>
              <a:p>
                <a:pPr lvl="1"/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는 단말 </a:t>
                </a:r>
                <a:r>
                  <a:rPr lang="en-US" altLang="ko-KR" dirty="0" smtClean="0"/>
                  <a:t>(terminal) </a:t>
                </a:r>
              </a:p>
              <a:p>
                <a:pPr lvl="1"/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는 생성 규칙 </a:t>
                </a:r>
                <a:r>
                  <a:rPr lang="en-US" altLang="ko-KR" dirty="0" smtClean="0"/>
                  <a:t>(production rule)</a:t>
                </a:r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는 시작 심벌 </a:t>
                </a:r>
                <a:r>
                  <a:rPr lang="en-US" altLang="ko-KR" dirty="0" smtClean="0"/>
                  <a:t>(start symbol)</a:t>
                </a:r>
              </a:p>
              <a:p>
                <a:r>
                  <a:rPr lang="ko-KR" altLang="en-US" dirty="0" smtClean="0"/>
                  <a:t>수학이 기호를 사용하면서 생긴 어려움은 예시로 극복해야 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단말에 속하는 어휘는 </a:t>
                </a:r>
                <a:r>
                  <a:rPr lang="en-US" altLang="ko-KR" dirty="0" smtClean="0"/>
                  <a:t>if, else, while, do, void </a:t>
                </a:r>
                <a:r>
                  <a:rPr lang="ko-KR" altLang="en-US" dirty="0" smtClean="0"/>
                  <a:t>등등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비단말은</a:t>
                </a:r>
                <a:r>
                  <a:rPr lang="ko-KR" altLang="en-US" dirty="0" smtClean="0"/>
                  <a:t> 이를 구조화한 것들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&lt;statement&gt;, &lt;expression&gt;, &lt;function&gt;, &lt;</a:t>
                </a:r>
                <a:r>
                  <a:rPr lang="en-US" altLang="ko-KR" dirty="0" err="1" smtClean="0"/>
                  <a:t>struct-defintion</a:t>
                </a:r>
                <a:r>
                  <a:rPr lang="en-US" altLang="ko-KR" dirty="0" smtClean="0"/>
                  <a:t>&gt;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일상 언어에서 주어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목적어 등이 이런 </a:t>
                </a:r>
                <a:r>
                  <a:rPr lang="ko-KR" altLang="en-US" dirty="0" err="1" smtClean="0"/>
                  <a:t>비단말에</a:t>
                </a:r>
                <a:r>
                  <a:rPr lang="ko-KR" altLang="en-US" dirty="0" smtClean="0"/>
                  <a:t> 해당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심벌은 문장이나 프로그램 등 입력 전체에 대한 정의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585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단말들과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기호들을 만드는 방법의 서술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BNF</a:t>
            </a:r>
            <a:r>
              <a:rPr lang="ko-KR" altLang="en-US" dirty="0" smtClean="0"/>
              <a:t>로 일반적으로 표시함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:= if ( &lt;bool-expr&gt; ) { &lt;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} </a:t>
            </a:r>
          </a:p>
          <a:p>
            <a:pPr lvl="2"/>
            <a:r>
              <a:rPr lang="en-US" altLang="ko-KR" dirty="0" smtClean="0"/>
              <a:t>else</a:t>
            </a:r>
            <a:r>
              <a:rPr lang="ko-KR" altLang="en-US" dirty="0" smtClean="0"/>
              <a:t>가 없는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문장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위에서 </a:t>
            </a:r>
            <a:r>
              <a:rPr lang="en-US" altLang="ko-KR" dirty="0" smtClean="0"/>
              <a:t>if, (, ), {, } </a:t>
            </a:r>
            <a:r>
              <a:rPr lang="ko-KR" altLang="en-US" dirty="0" smtClean="0"/>
              <a:t>등은 단말 기호에 해당 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생성 규칙을 정의하는 방법 중 하나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가장 많이 쓰임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의 문법 정의가 </a:t>
                </a:r>
                <a:r>
                  <a:rPr lang="en-US" altLang="ko-KR" dirty="0" smtClean="0"/>
                  <a:t>BNF </a:t>
                </a:r>
              </a:p>
              <a:p>
                <a:pPr lvl="1"/>
                <a:r>
                  <a:rPr lang="en-US" altLang="ko-KR" dirty="0" err="1" smtClean="0"/>
                  <a:t>Boost.spirit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BNF </a:t>
                </a:r>
                <a:r>
                  <a:rPr lang="ko-KR" altLang="en-US" dirty="0" smtClean="0"/>
                  <a:t>사용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귀납적인 생성 규칙을 가짐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</a:t>
                </a:r>
                <a:r>
                  <a:rPr lang="en-US" altLang="ko-KR" dirty="0" err="1" smtClean="0"/>
                  <a:t>stmt</a:t>
                </a:r>
                <a:r>
                  <a:rPr lang="en-US" altLang="ko-KR" dirty="0" smtClean="0"/>
                  <a:t>&gt; := &lt;sub-elem-1&gt; | &lt;sub-elem-2&gt; | … </a:t>
                </a:r>
              </a:p>
              <a:p>
                <a:r>
                  <a:rPr lang="ko-KR" altLang="en-US" dirty="0" smtClean="0"/>
                  <a:t>모든 문맥 자유 문법 언어 정의가 가능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특별한 단말 </a:t>
                </a:r>
                <a:r>
                  <a:rPr lang="en-US" altLang="ko-KR" dirty="0" smtClean="0"/>
                  <a:t>&lt;empty&gt;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엡실론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(Extended BNF. </a:t>
                </a:r>
                <a:r>
                  <a:rPr lang="ko-KR" altLang="en-US" dirty="0" smtClean="0"/>
                  <a:t>확장 </a:t>
                </a:r>
                <a:r>
                  <a:rPr lang="en-US" altLang="ko-KR" dirty="0" smtClean="0"/>
                  <a:t>BNF) </a:t>
                </a:r>
              </a:p>
              <a:p>
                <a:pPr lvl="1"/>
                <a:r>
                  <a:rPr lang="ko-KR" altLang="en-US" dirty="0" smtClean="0"/>
                  <a:t>옵션 </a:t>
                </a:r>
                <a:r>
                  <a:rPr lang="en-US" altLang="ko-KR" dirty="0" smtClean="0"/>
                  <a:t>: [ ] </a:t>
                </a:r>
              </a:p>
              <a:p>
                <a:pPr lvl="1"/>
                <a:r>
                  <a:rPr lang="ko-KR" altLang="en-US" dirty="0" smtClean="0"/>
                  <a:t>반복 </a:t>
                </a:r>
                <a:r>
                  <a:rPr lang="en-US" altLang="ko-KR" dirty="0" smtClean="0"/>
                  <a:t>: { }</a:t>
                </a:r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사용하지 않음</a:t>
                </a:r>
                <a:r>
                  <a:rPr lang="en-US" altLang="ko-KR" dirty="0" smtClean="0"/>
                  <a:t>.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문법 정의 방법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3"/>
            <a:ext cx="6076950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3" y="2447205"/>
            <a:ext cx="6124575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7"/>
            <a:ext cx="5876925" cy="2752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Selection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selection-statement&gt; ::= if ( &lt;expression&gt; )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if ( &lt;expression&gt; ) &lt;statement&gt; else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switch ( &lt;expression&gt; ) &lt;statement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Expression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expression&gt; ::= &lt;assignment-expression&gt;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&lt;expression&gt; , &lt;assignment-expression&gt;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assignment-expression&gt; ::= &lt;conditional-expression&gt;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&lt;unary-expression&gt; &lt;assignment-operator&gt; &lt;assignment-expression&gt;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://cs.wmich.edu/~</a:t>
            </a:r>
            <a:r>
              <a:rPr lang="en-US" altLang="ko-KR" dirty="0" smtClean="0">
                <a:hlinkClick r:id="rId2"/>
              </a:rPr>
              <a:t>gupta/teaching/cs4850/sumII06/The%20syntax%20of%20C%20in%20Backus-Naur%20form.htm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r>
              <a:rPr lang="ko-KR" altLang="en-US" dirty="0" smtClean="0"/>
              <a:t>의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({E}, {+, -, *, /, (, ), 0-9}, P, E) </a:t>
            </a:r>
          </a:p>
          <a:p>
            <a:pPr lvl="1"/>
            <a:r>
              <a:rPr lang="ko-KR" altLang="en-US" dirty="0" smtClean="0"/>
              <a:t>생성 규칙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다음과 같이 정의됨 </a:t>
            </a:r>
            <a:endParaRPr lang="en-US" altLang="ko-KR" dirty="0" smtClean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* F | F  </a:t>
            </a:r>
          </a:p>
          <a:p>
            <a:pPr lvl="2"/>
            <a:r>
              <a:rPr lang="de-DE" altLang="ko-KR" dirty="0"/>
              <a:t>F → </a:t>
            </a:r>
            <a:r>
              <a:rPr lang="de-DE" altLang="ko-KR" dirty="0" smtClean="0"/>
              <a:t>number </a:t>
            </a:r>
            <a:r>
              <a:rPr lang="de-DE" altLang="ko-KR" dirty="0"/>
              <a:t>| ( E )</a:t>
            </a:r>
            <a:endParaRPr lang="en-US" altLang="ko-KR" dirty="0" smtClean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3 + 5 * 6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필요해짐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에서 지원해야 할 언어가 추가됨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(C#) / HTML5 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메시지 코드의 언어별 중복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생성하면 좋지 않을까</a:t>
            </a:r>
            <a:r>
              <a:rPr lang="en-US" altLang="ko-KR" dirty="0" smtClean="0"/>
              <a:t>? </a:t>
            </a:r>
            <a:endParaRPr lang="en-US" altLang="ko-KR" dirty="0" smtClean="0"/>
          </a:p>
          <a:p>
            <a:r>
              <a:rPr lang="ko-KR" altLang="en-US" dirty="0" smtClean="0"/>
              <a:t>필요했음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데이터 관리 코드의 자동화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실행 언어</a:t>
            </a:r>
            <a:endParaRPr lang="en-US" altLang="ko-KR" dirty="0"/>
          </a:p>
          <a:p>
            <a:r>
              <a:rPr lang="ko-KR" altLang="en-US" dirty="0" smtClean="0"/>
              <a:t>재미있음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어렵지만 이해하는 재미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코딩과 데이터 생성을 자동화하는 재미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나만의 언어를 추가하는 재미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유도와 감축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생성 규칙 </a:t>
            </a:r>
            <a:r>
              <a:rPr lang="en-US" altLang="ko-KR" dirty="0" smtClean="0"/>
              <a:t>A := b </a:t>
            </a:r>
            <a:r>
              <a:rPr lang="ko-KR" altLang="en-US" dirty="0" smtClean="0"/>
              <a:t>형태에서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걸 유도 </a:t>
            </a:r>
            <a:r>
              <a:rPr lang="en-US" altLang="ko-KR" dirty="0" smtClean="0"/>
              <a:t>(derive)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걸 감축 </a:t>
            </a:r>
            <a:r>
              <a:rPr lang="en-US" altLang="ko-KR" dirty="0" smtClean="0"/>
              <a:t>(reduce)</a:t>
            </a:r>
          </a:p>
          <a:p>
            <a:pPr lvl="1"/>
            <a:r>
              <a:rPr lang="ko-KR" altLang="en-US" dirty="0" smtClean="0"/>
              <a:t>왼쪽을 오른쪽으로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오른쪽을 왼쪽으로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비단말을</a:t>
            </a:r>
            <a:r>
              <a:rPr lang="ko-KR" altLang="en-US" dirty="0" smtClean="0"/>
              <a:t> 단말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단말 쪽을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매우 단순한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({S, A, B}, {u, p}, P, S)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가 다음과 같다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 := A | B </a:t>
            </a:r>
          </a:p>
          <a:p>
            <a:pPr lvl="2"/>
            <a:r>
              <a:rPr lang="en-US" altLang="ko-KR" dirty="0" smtClean="0"/>
              <a:t>A := u B</a:t>
            </a:r>
          </a:p>
          <a:p>
            <a:pPr lvl="2"/>
            <a:r>
              <a:rPr lang="en-US" altLang="ko-KR" dirty="0" smtClean="0"/>
              <a:t>B := p A | &lt;empty&gt;</a:t>
            </a:r>
          </a:p>
          <a:p>
            <a:pPr lvl="1"/>
            <a:r>
              <a:rPr lang="en-US" altLang="ko-KR" dirty="0" smtClean="0"/>
              <a:t>u p </a:t>
            </a:r>
            <a:r>
              <a:rPr lang="ko-KR" altLang="en-US" dirty="0" smtClean="0"/>
              <a:t>이 유효한 문장인가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u 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유도되는가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 p </a:t>
            </a:r>
            <a:r>
              <a:rPr lang="ko-KR" altLang="en-US" dirty="0" smtClean="0"/>
              <a:t>이 감축되는가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p u p u 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p </a:t>
            </a:r>
            <a:r>
              <a:rPr lang="ko-KR" altLang="en-US" dirty="0" smtClean="0"/>
              <a:t>가 유효한 문장인가</a:t>
            </a:r>
            <a:r>
              <a:rPr lang="en-US" altLang="ko-KR" dirty="0" smtClean="0"/>
              <a:t>?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생성 규칙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en-US" altLang="ko-KR" dirty="0" smtClean="0"/>
              <a:t>1) E -&gt; E + T -&gt; </a:t>
            </a:r>
          </a:p>
          <a:p>
            <a:pPr lvl="1"/>
            <a:r>
              <a:rPr lang="en-US" altLang="ko-KR" dirty="0" smtClean="0"/>
              <a:t>2) T + T -&gt; F + T -&gt; </a:t>
            </a:r>
          </a:p>
          <a:p>
            <a:pPr lvl="1"/>
            <a:r>
              <a:rPr lang="en-US" altLang="ko-KR" dirty="0" smtClean="0"/>
              <a:t>3) number + T -&gt; number + F -&gt; number + number</a:t>
            </a:r>
          </a:p>
          <a:p>
            <a:pPr lvl="1"/>
            <a:r>
              <a:rPr lang="ko-KR" altLang="en-US" dirty="0" smtClean="0"/>
              <a:t>인간의 지능을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 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좌단</a:t>
            </a:r>
            <a:r>
              <a:rPr lang="ko-KR" altLang="en-US" dirty="0" smtClean="0"/>
              <a:t> 유도를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E 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먼저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왼쪽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좌단</a:t>
            </a:r>
            <a:r>
              <a:rPr lang="ko-KR" altLang="en-US" dirty="0" smtClean="0"/>
              <a:t>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오른쪽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우단 유도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E </a:t>
            </a:r>
            <a:r>
              <a:rPr lang="en-US" altLang="ko-KR" dirty="0"/>
              <a:t>-&gt; E + T -&gt; </a:t>
            </a:r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+ T -&gt; F + T -&gt; </a:t>
            </a:r>
          </a:p>
          <a:p>
            <a:pPr lvl="1"/>
            <a:r>
              <a:rPr lang="en-US" altLang="ko-KR" dirty="0" smtClean="0"/>
              <a:t>number </a:t>
            </a:r>
            <a:r>
              <a:rPr lang="en-US" altLang="ko-KR" dirty="0"/>
              <a:t>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4446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031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8595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 flipH="1">
            <a:off x="1754487" y="4003839"/>
            <a:ext cx="13855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54487" y="4691946"/>
            <a:ext cx="13855" cy="41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120301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+ 5 * 3 / 7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좌파스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 생성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 * (3 + 7)</a:t>
            </a:r>
            <a:r>
              <a:rPr lang="ko-KR" altLang="en-US" dirty="0" smtClean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분석 </a:t>
            </a:r>
            <a:r>
              <a:rPr lang="en-US" altLang="ko-KR" dirty="0" smtClean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유도나 감축 과정을 통해 파스 트리를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구성이 안 되면 틀린 문법의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문법은 모두 이렇게 분석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이후 의미 분석에 사용할 수 있도록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구성된 트리의 각 노드에 의미 분석을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문맥 자유 문법의 </a:t>
            </a:r>
            <a:r>
              <a:rPr lang="ko-KR" altLang="en-US" dirty="0" err="1" smtClean="0"/>
              <a:t>파싱은</a:t>
            </a:r>
            <a:r>
              <a:rPr lang="ko-KR" altLang="en-US" dirty="0" smtClean="0"/>
              <a:t> 기억이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스택을 사용하는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크기와 무관하게</a:t>
            </a:r>
            <a:r>
              <a:rPr lang="en-US" altLang="ko-KR" dirty="0" smtClean="0"/>
              <a:t>) FSM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Pushdown Automata</a:t>
            </a:r>
            <a:r>
              <a:rPr lang="ko-KR" altLang="en-US" dirty="0" smtClean="0"/>
              <a:t>라고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전이를 스택의 내용을 참조하고 전이시 스택에 항목을 넣거나 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기호부터 </a:t>
            </a:r>
            <a:endParaRPr lang="en-US" altLang="ko-KR" dirty="0" smtClean="0"/>
          </a:p>
          <a:p>
            <a:r>
              <a:rPr lang="ko-KR" altLang="en-US" dirty="0" smtClean="0"/>
              <a:t>생성 규칙을 적용하면서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입력된 문장이 문법에 맞는 지를 </a:t>
            </a:r>
            <a:endParaRPr lang="en-US" altLang="ko-KR" dirty="0" smtClean="0"/>
          </a:p>
          <a:p>
            <a:r>
              <a:rPr lang="ko-KR" altLang="en-US" dirty="0" err="1" smtClean="0"/>
              <a:t>좌파스</a:t>
            </a:r>
            <a:r>
              <a:rPr lang="ko-KR" altLang="en-US" dirty="0" smtClean="0"/>
              <a:t> 트리를 구성하면서 찾음 </a:t>
            </a:r>
            <a:endParaRPr lang="en-US" altLang="ko-KR" dirty="0" smtClean="0"/>
          </a:p>
          <a:p>
            <a:r>
              <a:rPr lang="ko-KR" altLang="en-US" dirty="0" smtClean="0"/>
              <a:t>트리 구성을 더 이상 못 하면 </a:t>
            </a:r>
            <a:endParaRPr lang="en-US" altLang="ko-KR" dirty="0" smtClean="0"/>
          </a:p>
          <a:p>
            <a:r>
              <a:rPr lang="ko-KR" altLang="en-US" dirty="0" smtClean="0"/>
              <a:t>다른 생성 규칙을 적용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역추적</a:t>
            </a:r>
            <a:r>
              <a:rPr lang="en-US" altLang="ko-KR" dirty="0" smtClean="0"/>
              <a:t>, Backtracking)</a:t>
            </a:r>
          </a:p>
          <a:p>
            <a:r>
              <a:rPr lang="ko-KR" altLang="en-US" dirty="0" smtClean="0"/>
              <a:t>위의 방법을 재귀적 하강 </a:t>
            </a:r>
            <a:r>
              <a:rPr lang="en-US" altLang="ko-KR" dirty="0" smtClean="0"/>
              <a:t>(Recursive Descent) </a:t>
            </a:r>
            <a:r>
              <a:rPr lang="ko-KR" altLang="en-US" dirty="0" err="1" smtClean="0"/>
              <a:t>파싱이라</a:t>
            </a:r>
            <a:r>
              <a:rPr lang="ko-KR" altLang="en-US" dirty="0" smtClean="0"/>
              <a:t> 함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재귀적 하강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규칙에 선택 </a:t>
            </a:r>
            <a:r>
              <a:rPr lang="en-US" altLang="ko-KR" dirty="0" smtClean="0"/>
              <a:t>(|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규칙들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많아지면 </a:t>
            </a:r>
            <a:endParaRPr lang="en-US" altLang="ko-KR" dirty="0" smtClean="0"/>
          </a:p>
          <a:p>
            <a:r>
              <a:rPr lang="ko-KR" altLang="en-US" dirty="0" err="1" smtClean="0"/>
              <a:t>역추적이</a:t>
            </a:r>
            <a:r>
              <a:rPr lang="ko-KR" altLang="en-US" dirty="0" smtClean="0"/>
              <a:t> 아주 많아질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구현은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규칙들을 함수로 만들어서 </a:t>
            </a:r>
            <a:endParaRPr lang="en-US" altLang="ko-KR" dirty="0" smtClean="0"/>
          </a:p>
          <a:p>
            <a:r>
              <a:rPr lang="ko-KR" altLang="en-US" dirty="0" smtClean="0"/>
              <a:t>하나씩 구현하고 재귀 호출을 허용하고 </a:t>
            </a:r>
            <a:endParaRPr lang="en-US" altLang="ko-KR" dirty="0" smtClean="0"/>
          </a:p>
          <a:p>
            <a:r>
              <a:rPr lang="ko-KR" altLang="en-US" dirty="0" smtClean="0"/>
              <a:t>더 이상 안 맞으면 실패로 쭉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됨 </a:t>
            </a:r>
            <a:endParaRPr lang="en-US" altLang="ko-KR" dirty="0" smtClean="0"/>
          </a:p>
          <a:p>
            <a:r>
              <a:rPr lang="ko-KR" altLang="en-US" dirty="0" smtClean="0"/>
              <a:t>구현이 단순하여 사람이 작성할 때 주로 이 방법을 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계산기의 재귀적 하강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TODO </a:t>
            </a:r>
          </a:p>
          <a:p>
            <a:pPr lvl="1"/>
            <a:r>
              <a:rPr lang="ko-KR" altLang="en-US" dirty="0" smtClean="0"/>
              <a:t>함수 처리 흐름에 대한 정확한 서술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 방식의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문제를 개선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입력 토큰이 특정 유도로 진행 했을 때 사용될 지를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토큰은 모두 단말 기호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문장에 쓰인 단어들이므로 항상 단말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이를 배열 </a:t>
            </a:r>
            <a:r>
              <a:rPr lang="en-US" altLang="ko-KR" dirty="0" smtClean="0"/>
              <a:t>M[</a:t>
            </a:r>
            <a:r>
              <a:rPr lang="ko-KR" altLang="en-US" dirty="0" err="1" smtClean="0"/>
              <a:t>비단말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사용 가능한 생성 규칙으로 미리 표를 만듦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ko-KR" altLang="en-US" dirty="0" err="1" smtClean="0"/>
              <a:t>파싱표</a:t>
            </a:r>
            <a:r>
              <a:rPr lang="ko-KR" altLang="en-US" dirty="0" smtClean="0"/>
              <a:t> 생성이 가능한 문법을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문법이라 함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대상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문자 형태의 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다른 언어는</a:t>
                </a:r>
                <a:r>
                  <a:rPr lang="en-US" altLang="ko-KR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이미지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 smtClean="0"/>
                  <a:t>바디 랭귀지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음악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동작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문장을 문법적으로 파악하여 의미에 따라 처리를 함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일반 컴파일러의 역할은 실행 코드로 변환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FOLLOW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입력이 단말인 토큰인데 이걸 사용해서 </a:t>
            </a:r>
            <a:r>
              <a:rPr lang="ko-KR" altLang="en-US" dirty="0" err="1" smtClean="0"/>
              <a:t>파싱해도</a:t>
            </a:r>
            <a:r>
              <a:rPr lang="ko-KR" altLang="en-US" dirty="0" smtClean="0"/>
              <a:t> 될 것 같은데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단말에서 시작해서 시작 기호로 감축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과정에서 파스 트리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하면 우단 유도를 사용한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트리가 생성됨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우단 유도는 자연스럽게 토큰부터 적용하므로 역순이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영어로 </a:t>
            </a:r>
            <a:r>
              <a:rPr lang="en-US" altLang="ko-KR" dirty="0" smtClean="0"/>
              <a:t>rightmost derivation in reverse order</a:t>
            </a:r>
            <a:r>
              <a:rPr lang="ko-KR" altLang="en-US" dirty="0" smtClean="0"/>
              <a:t>가 뭔 뜻인 지 몰라 헤맴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구성된 트리 상태에서 하나의 토큰이 들어오면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규칙을 적용해야 할 지 검색이 가능해야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구성하기 위해서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처럼 테이블이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테이블을 구성하기 위한 아이디어들이 중요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 / REDUCE 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이동은 입력에서 토큰을 받아 스택에 넣는 것 </a:t>
            </a:r>
            <a:endParaRPr lang="en-US" altLang="ko-KR" dirty="0" smtClean="0"/>
          </a:p>
          <a:p>
            <a:r>
              <a:rPr lang="ko-KR" altLang="en-US" dirty="0" smtClean="0"/>
              <a:t>감축은 생성 규칙을 적용하면서 스택을 필요한 만큼 비우는 것 </a:t>
            </a:r>
            <a:endParaRPr lang="en-US" altLang="ko-KR" dirty="0" smtClean="0"/>
          </a:p>
          <a:p>
            <a:r>
              <a:rPr lang="en-US" altLang="ko-KR" dirty="0" smtClean="0"/>
              <a:t>bison</a:t>
            </a:r>
            <a:r>
              <a:rPr lang="ko-KR" altLang="en-US" dirty="0" smtClean="0"/>
              <a:t>의 도움을 받아 다음 차에 추가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</a:t>
            </a:r>
            <a:r>
              <a:rPr lang="ko-KR" altLang="en-US" dirty="0" smtClean="0"/>
              <a:t>출력과 디버깅을 사용하면 보다 쉽게 이해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그래도 여전히 쉽지는 않음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 기능의 부분적인 개발 지원 도구들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어휘분석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Flex</a:t>
            </a:r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::regex</a:t>
            </a:r>
          </a:p>
          <a:p>
            <a:pPr lvl="1"/>
            <a:r>
              <a:rPr lang="ko-KR" altLang="en-US" dirty="0" smtClean="0"/>
              <a:t>구문분석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Yacc</a:t>
            </a:r>
            <a:r>
              <a:rPr lang="en-US" altLang="ko-KR" dirty="0" smtClean="0"/>
              <a:t> / BISON</a:t>
            </a:r>
          </a:p>
          <a:p>
            <a:pPr lvl="2"/>
            <a:r>
              <a:rPr lang="en-US" altLang="ko-KR" dirty="0" smtClean="0"/>
              <a:t>ANTLR / Boost Spirit</a:t>
            </a:r>
          </a:p>
          <a:p>
            <a:pPr lvl="1"/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LLVM </a:t>
            </a:r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사용을 목표로 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en-US" altLang="ko-KR" dirty="0" smtClean="0"/>
              <a:t>BNF </a:t>
            </a:r>
            <a:endParaRPr lang="en-US" altLang="ko-KR" dirty="0"/>
          </a:p>
          <a:p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smtClean="0"/>
              <a:t>흐름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</a:t>
            </a:r>
            <a:endParaRPr lang="en-US" altLang="ko-KR" dirty="0"/>
          </a:p>
          <a:p>
            <a:r>
              <a:rPr lang="en-US" altLang="ko-KR" dirty="0" smtClean="0"/>
              <a:t>AST (</a:t>
            </a:r>
            <a:r>
              <a:rPr lang="ko-KR" altLang="en-US" dirty="0" smtClean="0"/>
              <a:t>추상 구문 트리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smtClean="0"/>
              <a:t>생성 또는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변환</a:t>
            </a:r>
            <a:endParaRPr lang="en-US" altLang="ko-KR" dirty="0" smtClean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으로 처리하는 법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단계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Syntax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  <a:endPara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Lexical 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  <a:endPara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  <a:endPara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코드 생성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최적화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  <a:endPara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endParaRPr lang="en-US" altLang="ko-KR" dirty="0"/>
          </a:p>
          <a:p>
            <a:pPr lvl="1"/>
            <a:r>
              <a:rPr lang="en-US" altLang="ko-KR" dirty="0" smtClean="0"/>
              <a:t>flex/bison </a:t>
            </a:r>
            <a:r>
              <a:rPr lang="ko-KR" altLang="en-US" dirty="0" smtClean="0"/>
              <a:t>처리 흐름 이해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메시지 코드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또는 메시지 </a:t>
            </a:r>
            <a:r>
              <a:rPr lang="en-US" altLang="ko-KR" dirty="0" smtClean="0"/>
              <a:t>IDL</a:t>
            </a:r>
          </a:p>
          <a:p>
            <a:pPr lvl="1"/>
            <a:r>
              <a:rPr lang="en-US" altLang="ko-KR" dirty="0" smtClean="0"/>
              <a:t>C# / C++ </a:t>
            </a:r>
            <a:r>
              <a:rPr lang="ko-KR" altLang="en-US" dirty="0" smtClean="0"/>
              <a:t>코드 생성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Thrift / </a:t>
            </a:r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메시지 형식 사용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게임 데이터 스키마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어휘 분석을 위해 필요 </a:t>
            </a:r>
            <a:endParaRPr lang="en-US" altLang="ko-KR" dirty="0" smtClean="0"/>
          </a:p>
          <a:p>
            <a:r>
              <a:rPr lang="ko-KR" altLang="en-US" dirty="0" smtClean="0"/>
              <a:t>가장 작은 언어</a:t>
            </a:r>
            <a:endParaRPr lang="en-US" altLang="ko-KR" dirty="0" smtClean="0"/>
          </a:p>
          <a:p>
            <a:r>
              <a:rPr lang="ko-KR" altLang="en-US" dirty="0" smtClean="0"/>
              <a:t>언어의 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정규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언어 </a:t>
            </a:r>
            <a:r>
              <a:rPr lang="en-US" altLang="ko-KR" dirty="0" smtClean="0"/>
              <a:t>(Context Free Language) </a:t>
            </a:r>
          </a:p>
          <a:p>
            <a:pPr lvl="1"/>
            <a:r>
              <a:rPr lang="ko-KR" altLang="en-US" dirty="0" smtClean="0"/>
              <a:t>문맥 의존 언어 </a:t>
            </a:r>
            <a:r>
              <a:rPr lang="en-US" altLang="ko-KR" dirty="0" smtClean="0"/>
              <a:t>(Context Sensitive </a:t>
            </a:r>
            <a:r>
              <a:rPr lang="en-US" altLang="ko-KR" dirty="0" err="1" smtClean="0"/>
              <a:t>Langauge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완전 자유 언어 </a:t>
            </a:r>
            <a:endParaRPr lang="en-US" altLang="ko-KR" dirty="0" smtClean="0"/>
          </a:p>
          <a:p>
            <a:r>
              <a:rPr lang="en-US" altLang="ko-KR" dirty="0" smtClean="0"/>
              <a:t>FSM </a:t>
            </a:r>
          </a:p>
          <a:p>
            <a:pPr lvl="1"/>
            <a:r>
              <a:rPr lang="ko-KR" altLang="en-US" dirty="0" smtClean="0"/>
              <a:t>우리가 많이 쓰는 그 상태 기계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유한 상태 기계 또는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Finite Automata</a:t>
            </a:r>
          </a:p>
          <a:p>
            <a:r>
              <a:rPr lang="ko-KR" altLang="en-US" dirty="0" smtClean="0"/>
              <a:t>정규 표현식은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으로 완전히 처리되는 언어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연결과 선택으로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 </a:t>
            </a:r>
          </a:p>
          <a:p>
            <a:pPr lvl="1"/>
            <a:r>
              <a:rPr lang="en-US" altLang="ko-KR" dirty="0" smtClean="0"/>
              <a:t>a | b</a:t>
            </a:r>
          </a:p>
          <a:p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 : 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: </a:t>
            </a:r>
            <a:r>
              <a:rPr lang="ko-KR" altLang="en-US" dirty="0" smtClean="0"/>
              <a:t>한번 이상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 : 0</a:t>
            </a:r>
            <a:r>
              <a:rPr lang="ko-KR" altLang="en-US" dirty="0"/>
              <a:t>번</a:t>
            </a:r>
            <a:r>
              <a:rPr lang="ko-KR" altLang="en-US" dirty="0" smtClean="0"/>
              <a:t> 이상 </a:t>
            </a:r>
            <a:endParaRPr lang="en-US" altLang="ko-KR" dirty="0" smtClean="0"/>
          </a:p>
          <a:p>
            <a:r>
              <a:rPr lang="ko-KR" altLang="en-US" dirty="0" smtClean="0"/>
              <a:t>패턴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[0-9] = 0 | 1 | 2 | 3 | 4 | 5 | 6 | 7 | 8 | 9</a:t>
            </a:r>
          </a:p>
          <a:p>
            <a:pPr lvl="1"/>
            <a:r>
              <a:rPr lang="en-US" altLang="ko-KR" dirty="0" smtClean="0"/>
              <a:t>^ : </a:t>
            </a:r>
            <a:r>
              <a:rPr lang="ko-KR" altLang="en-US" dirty="0" smtClean="0"/>
              <a:t>줄의 시작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“string” : string </a:t>
            </a:r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: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 : </a:t>
            </a:r>
            <a:r>
              <a:rPr lang="ko-KR" altLang="en-US" dirty="0" smtClean="0"/>
              <a:t>다음 문자 그대로 사용 </a:t>
            </a:r>
            <a:r>
              <a:rPr lang="en-US" altLang="ko-KR" dirty="0" smtClean="0"/>
              <a:t>(Escape.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1610</Words>
  <Application>Microsoft Office PowerPoint</Application>
  <PresentationFormat>와이드스크린</PresentationFormat>
  <Paragraphs>386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컴파일러</vt:lpstr>
      <vt:lpstr>컴파일러 도구</vt:lpstr>
      <vt:lpstr>이해할 내용</vt:lpstr>
      <vt:lpstr>컴파일 단계</vt:lpstr>
      <vt:lpstr>세 가지 예제</vt:lpstr>
      <vt:lpstr>정규 표현식 – 개요</vt:lpstr>
      <vt:lpstr>정규 표현식 - 정의</vt:lpstr>
      <vt:lpstr>정규 표현식 – 처리</vt:lpstr>
      <vt:lpstr>정규 표현식 - 연습</vt:lpstr>
      <vt:lpstr>언어</vt:lpstr>
      <vt:lpstr>프로그래밍 설계란? 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LL(1) 파싱 </vt:lpstr>
      <vt:lpstr>FIRST </vt:lpstr>
      <vt:lpstr>FOLLOW</vt:lpstr>
      <vt:lpstr>LL(1) 파싱 테이블의 구성</vt:lpstr>
      <vt:lpstr>상향식 파싱</vt:lpstr>
      <vt:lpstr>SHIFT (이동) / REDUCE (감축)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468</cp:revision>
  <dcterms:created xsi:type="dcterms:W3CDTF">2018-05-02T03:55:26Z</dcterms:created>
  <dcterms:modified xsi:type="dcterms:W3CDTF">2018-05-02T10:32:58Z</dcterms:modified>
</cp:coreProperties>
</file>