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7" r:id="rId3"/>
    <p:sldId id="342" r:id="rId4"/>
    <p:sldId id="343" r:id="rId5"/>
    <p:sldId id="336" r:id="rId6"/>
    <p:sldId id="341" r:id="rId7"/>
    <p:sldId id="259" r:id="rId8"/>
    <p:sldId id="262" r:id="rId9"/>
    <p:sldId id="260" r:id="rId10"/>
    <p:sldId id="265" r:id="rId11"/>
    <p:sldId id="264" r:id="rId12"/>
    <p:sldId id="266" r:id="rId13"/>
    <p:sldId id="337" r:id="rId14"/>
    <p:sldId id="267" r:id="rId15"/>
    <p:sldId id="269" r:id="rId16"/>
    <p:sldId id="270" r:id="rId17"/>
    <p:sldId id="271" r:id="rId18"/>
    <p:sldId id="268" r:id="rId19"/>
    <p:sldId id="272" r:id="rId20"/>
    <p:sldId id="273" r:id="rId21"/>
    <p:sldId id="274" r:id="rId22"/>
    <p:sldId id="275" r:id="rId23"/>
    <p:sldId id="277" r:id="rId24"/>
    <p:sldId id="278" r:id="rId25"/>
    <p:sldId id="288" r:id="rId26"/>
    <p:sldId id="276" r:id="rId27"/>
    <p:sldId id="279" r:id="rId28"/>
    <p:sldId id="280" r:id="rId29"/>
    <p:sldId id="282" r:id="rId30"/>
    <p:sldId id="335" r:id="rId31"/>
    <p:sldId id="281" r:id="rId32"/>
    <p:sldId id="289" r:id="rId33"/>
    <p:sldId id="290" r:id="rId34"/>
    <p:sldId id="285" r:id="rId35"/>
    <p:sldId id="292" r:id="rId36"/>
    <p:sldId id="334" r:id="rId37"/>
    <p:sldId id="291" r:id="rId38"/>
    <p:sldId id="293" r:id="rId39"/>
    <p:sldId id="294" r:id="rId40"/>
    <p:sldId id="286" r:id="rId41"/>
    <p:sldId id="287" r:id="rId42"/>
    <p:sldId id="298" r:id="rId43"/>
    <p:sldId id="295" r:id="rId44"/>
    <p:sldId id="304" r:id="rId45"/>
    <p:sldId id="296" r:id="rId46"/>
    <p:sldId id="297" r:id="rId47"/>
    <p:sldId id="299" r:id="rId48"/>
    <p:sldId id="300" r:id="rId49"/>
    <p:sldId id="301" r:id="rId50"/>
    <p:sldId id="302" r:id="rId51"/>
    <p:sldId id="339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D9743-8110-48C7-BDF8-6164EC9BE6A9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3E3A2-37FA-4DCF-A29B-E0DA6AC30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28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81185-BA57-481B-A01D-A20C64A6DE14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473AE-557F-44E0-9798-DB22B4128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313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473AE-557F-44E0-9798-DB22B412865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657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473AE-557F-44E0-9798-DB22B412865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625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473AE-557F-44E0-9798-DB22B412865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06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953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504066"/>
            <a:ext cx="9144000" cy="627062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67250" y="6356350"/>
            <a:ext cx="2743200" cy="365125"/>
          </a:xfrm>
        </p:spPr>
        <p:txBody>
          <a:bodyPr/>
          <a:lstStyle/>
          <a:p>
            <a:fld id="{B133CE35-6D77-468E-8ABA-E63FFAAA31FA}" type="datetime1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46314" y="6356349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컴파일러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821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01846"/>
            <a:ext cx="10515600" cy="549274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71550"/>
            <a:ext cx="10515600" cy="5205413"/>
          </a:xfrm>
        </p:spPr>
        <p:txBody>
          <a:bodyPr/>
          <a:lstStyle>
            <a:lvl1pPr marL="342900" indent="-342900">
              <a:lnSpc>
                <a:spcPct val="120000"/>
              </a:lnSpc>
              <a:buSzPct val="80000"/>
              <a:buFont typeface="나눔고딕코딩" panose="020D0009000000000000" pitchFamily="49" charset="-127"/>
              <a:buChar char="▷"/>
              <a:defRPr sz="240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685800" indent="-228600">
              <a:lnSpc>
                <a:spcPct val="120000"/>
              </a:lnSpc>
              <a:buFont typeface="Wingdings" panose="05000000000000000000" pitchFamily="2" charset="2"/>
              <a:buChar char="§"/>
              <a:defRPr sz="200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2pPr>
            <a:lvl3pPr marL="1143000" indent="-228600">
              <a:lnSpc>
                <a:spcPct val="120000"/>
              </a:lnSpc>
              <a:buFont typeface="Wingdings" panose="05000000000000000000" pitchFamily="2" charset="2"/>
              <a:buChar char="§"/>
              <a:defRPr sz="180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3pPr>
            <a:lvl4pPr>
              <a:lnSpc>
                <a:spcPct val="120000"/>
              </a:lnSpc>
              <a:defRPr sz="160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4pPr>
            <a:lvl5pPr>
              <a:lnSpc>
                <a:spcPct val="120000"/>
              </a:lnSpc>
              <a:defRPr sz="140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373336" y="6356350"/>
            <a:ext cx="2743200" cy="365125"/>
          </a:xfrm>
        </p:spPr>
        <p:txBody>
          <a:bodyPr/>
          <a:lstStyle/>
          <a:p>
            <a:fld id="{6A9D576A-DE0F-4F57-A274-56EF149DB9E3}" type="datetime1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8200" y="6344779"/>
            <a:ext cx="2394858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컴파일러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838200" y="800104"/>
            <a:ext cx="10515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ko-KR" dirty="0"/>
              <a:t>Slide </a:t>
            </a:r>
            <a:fld id="{068760B5-AC99-4A9F-9335-BAC898D4A8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18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1F3B-776F-49EE-8284-CAF89A5D1046}" type="datetime1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838200" y="800104"/>
            <a:ext cx="10515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18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B1FF-32C8-4488-819F-238190569429}" type="datetime1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92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4DFF-FCBD-4D7D-B1D2-31952C0601FC}" type="datetime1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37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2D0-B8AE-49D9-8F22-5A50666B6015}" type="datetime1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00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69FC1-C013-4C89-8DFA-7297CCF05273}" type="datetime1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838200" y="800104"/>
            <a:ext cx="10515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81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C933-C3C6-4190-A7F1-AF9E2D9DD216}" type="datetime1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000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182114"/>
            <a:ext cx="10515600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987881"/>
            <a:ext cx="10515600" cy="5299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5ABD1-ECD2-40AE-9C4C-1C243613AAF4}" type="datetime1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컴파일러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7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나눔고딕코딩" panose="020D0009000000000000" pitchFamily="49" charset="-127"/>
          <a:ea typeface="나눔고딕코딩" panose="020D0009000000000000" pitchFamily="49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ko.cppreference.com/w/cpp/regex" TargetMode="External"/><Relationship Id="rId2" Type="http://schemas.openxmlformats.org/officeDocument/2006/relationships/hyperlink" Target="http://jiniya.net/ng/2017/11/regex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s.wmich.edu/~gupta/teaching/cs4850/sumII06/The%20syntax%20of%20C%20in%20Backus-Naur%20form.ht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owto.pe.kr/zboard/zboard.php?id=lecture&amp;page=1&amp;sn1=&amp;divpage=1&amp;category=12&amp;sn=off&amp;ss=on&amp;sc=on&amp;select_arrange=headnum&amp;desc=asc&amp;no=39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planetcalc.com/6385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forge.net/projects/winflexbison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waggoner.com/writeups/jumpstart/flexbison/" TargetMode="External"/><Relationship Id="rId2" Type="http://schemas.openxmlformats.org/officeDocument/2006/relationships/hyperlink" Target="https://www.bowaggoner.com/writeups/jumpstart/flexbison/jumpstart_flexbison.pdf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컴파일러 도구의 이해와 활용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Flex</a:t>
            </a:r>
            <a:r>
              <a:rPr lang="ko-KR" altLang="en-US" dirty="0"/>
              <a:t>와 </a:t>
            </a:r>
            <a:r>
              <a:rPr lang="en-US" altLang="ko-KR" dirty="0"/>
              <a:t>Bison</a:t>
            </a:r>
            <a:r>
              <a:rPr lang="ko-KR" altLang="en-US" dirty="0"/>
              <a:t>을 중심으로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6185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 표현식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토큰을 만드는 언어</a:t>
            </a:r>
            <a:endParaRPr lang="en-US" altLang="ko-KR" dirty="0"/>
          </a:p>
          <a:p>
            <a:r>
              <a:rPr lang="ko-KR" altLang="en-US" dirty="0"/>
              <a:t>문자의 연결과 선택으로 이루어짐</a:t>
            </a:r>
            <a:endParaRPr lang="en-US" altLang="ko-KR" dirty="0"/>
          </a:p>
          <a:p>
            <a:pPr lvl="1"/>
            <a:r>
              <a:rPr lang="en-US" altLang="ko-KR" dirty="0"/>
              <a:t>ab </a:t>
            </a:r>
          </a:p>
          <a:p>
            <a:pPr lvl="1"/>
            <a:r>
              <a:rPr lang="en-US" altLang="ko-KR" dirty="0"/>
              <a:t>a | b</a:t>
            </a:r>
          </a:p>
          <a:p>
            <a:r>
              <a:rPr lang="ko-KR" altLang="en-US" dirty="0"/>
              <a:t>반복</a:t>
            </a:r>
            <a:endParaRPr lang="en-US" altLang="ko-KR" dirty="0"/>
          </a:p>
          <a:p>
            <a:pPr lvl="1"/>
            <a:r>
              <a:rPr lang="en-US" altLang="ko-KR" dirty="0"/>
              <a:t>? : 0 </a:t>
            </a:r>
            <a:r>
              <a:rPr lang="ko-KR" altLang="en-US" dirty="0"/>
              <a:t>또는 </a:t>
            </a:r>
            <a:r>
              <a:rPr lang="en-US" altLang="ko-KR" dirty="0"/>
              <a:t>1</a:t>
            </a:r>
            <a:r>
              <a:rPr lang="ko-KR" altLang="en-US" dirty="0"/>
              <a:t>번 </a:t>
            </a:r>
            <a:endParaRPr lang="en-US" altLang="ko-KR" dirty="0"/>
          </a:p>
          <a:p>
            <a:pPr lvl="1"/>
            <a:r>
              <a:rPr lang="en-US" altLang="ko-KR" dirty="0"/>
              <a:t>+ : </a:t>
            </a:r>
            <a:r>
              <a:rPr lang="ko-KR" altLang="en-US" dirty="0"/>
              <a:t>한번 이상 </a:t>
            </a:r>
            <a:endParaRPr lang="en-US" altLang="ko-KR" dirty="0"/>
          </a:p>
          <a:p>
            <a:pPr lvl="1"/>
            <a:r>
              <a:rPr lang="en-US" altLang="ko-KR" dirty="0"/>
              <a:t>* : 0</a:t>
            </a:r>
            <a:r>
              <a:rPr lang="ko-KR" altLang="en-US" dirty="0"/>
              <a:t>번 이상 </a:t>
            </a:r>
            <a:endParaRPr lang="en-US" altLang="ko-KR" dirty="0"/>
          </a:p>
          <a:p>
            <a:r>
              <a:rPr lang="ko-KR" altLang="en-US" dirty="0"/>
              <a:t>패턴 </a:t>
            </a:r>
            <a:endParaRPr lang="en-US" altLang="ko-KR" dirty="0"/>
          </a:p>
          <a:p>
            <a:pPr lvl="1"/>
            <a:r>
              <a:rPr lang="en-US" altLang="ko-KR" dirty="0"/>
              <a:t>[0-9] = 0 | 1 | 2 | 3 | 4 | 5 | 6 | 7 | 8 | 9</a:t>
            </a:r>
          </a:p>
          <a:p>
            <a:pPr lvl="1"/>
            <a:r>
              <a:rPr lang="en-US" altLang="ko-KR" dirty="0"/>
              <a:t>“string” : string </a:t>
            </a:r>
            <a:r>
              <a:rPr lang="ko-KR" altLang="en-US" dirty="0"/>
              <a:t>문자열 </a:t>
            </a:r>
            <a:endParaRPr lang="en-US" altLang="ko-KR" dirty="0"/>
          </a:p>
          <a:p>
            <a:pPr lvl="1"/>
            <a:r>
              <a:rPr lang="en-US" altLang="ko-KR" dirty="0"/>
              <a:t>() : </a:t>
            </a:r>
            <a:r>
              <a:rPr lang="ko-KR" altLang="en-US" dirty="0"/>
              <a:t>그룹</a:t>
            </a:r>
            <a:endParaRPr lang="en-US" altLang="ko-KR" dirty="0"/>
          </a:p>
          <a:p>
            <a:pPr lvl="1"/>
            <a:r>
              <a:rPr lang="en-US" altLang="ko-KR" dirty="0"/>
              <a:t>\ : </a:t>
            </a:r>
            <a:r>
              <a:rPr lang="ko-KR" altLang="en-US" dirty="0"/>
              <a:t>다음 문자 그대로 사용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188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 표현식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정규 표현식은 </a:t>
            </a:r>
            <a:r>
              <a:rPr lang="en-US" altLang="ko-KR" dirty="0"/>
              <a:t>FSM</a:t>
            </a:r>
            <a:r>
              <a:rPr lang="ko-KR" altLang="en-US" dirty="0"/>
              <a:t>으로 완전히 처리되는 언어</a:t>
            </a:r>
            <a:endParaRPr lang="en-US" altLang="ko-KR" dirty="0"/>
          </a:p>
          <a:p>
            <a:r>
              <a:rPr lang="en-US" altLang="ko-KR" dirty="0"/>
              <a:t>FSM </a:t>
            </a:r>
          </a:p>
          <a:p>
            <a:pPr lvl="1"/>
            <a:r>
              <a:rPr lang="ko-KR" altLang="en-US" dirty="0"/>
              <a:t>우리가 많이 쓰는 그 상태 기계</a:t>
            </a:r>
            <a:endParaRPr lang="en-US" altLang="ko-KR" dirty="0"/>
          </a:p>
          <a:p>
            <a:pPr lvl="1"/>
            <a:r>
              <a:rPr lang="ko-KR" altLang="en-US" dirty="0"/>
              <a:t>유한 상태 기계 또는 </a:t>
            </a:r>
            <a:endParaRPr lang="en-US" altLang="ko-KR" dirty="0"/>
          </a:p>
          <a:p>
            <a:pPr lvl="1"/>
            <a:r>
              <a:rPr lang="en-US" altLang="ko-KR" dirty="0"/>
              <a:t>Finite Automata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223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 표현식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38200" y="1255750"/>
            <a:ext cx="549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Identifier (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([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a-zA-Z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_][a-zA-Z_0-9]*)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1469637" y="2569153"/>
            <a:ext cx="7151737" cy="755346"/>
            <a:chOff x="1469637" y="2569153"/>
            <a:chExt cx="7151737" cy="755346"/>
          </a:xfrm>
        </p:grpSpPr>
        <p:sp>
          <p:nvSpPr>
            <p:cNvPr id="8" name="타원 7"/>
            <p:cNvSpPr/>
            <p:nvPr/>
          </p:nvSpPr>
          <p:spPr>
            <a:xfrm>
              <a:off x="2601751" y="2705284"/>
              <a:ext cx="426720" cy="4180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4478449" y="2705284"/>
              <a:ext cx="426720" cy="418011"/>
              <a:chOff x="2634343" y="3344729"/>
              <a:chExt cx="426720" cy="418011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2634343" y="3344729"/>
                <a:ext cx="426720" cy="4180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2695303" y="3393264"/>
                <a:ext cx="304800" cy="320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p:grpSp>
        <p:cxnSp>
          <p:nvCxnSpPr>
            <p:cNvPr id="13" name="직선 화살표 연결선 12"/>
            <p:cNvCxnSpPr>
              <a:endCxn id="8" idx="2"/>
            </p:cNvCxnSpPr>
            <p:nvPr/>
          </p:nvCxnSpPr>
          <p:spPr>
            <a:xfrm>
              <a:off x="1469637" y="2914289"/>
              <a:ext cx="113211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662735" y="256915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시작</a:t>
              </a:r>
            </a:p>
          </p:txBody>
        </p:sp>
        <p:cxnSp>
          <p:nvCxnSpPr>
            <p:cNvPr id="17" name="직선 화살표 연결선 16"/>
            <p:cNvCxnSpPr>
              <a:stCxn id="8" idx="6"/>
              <a:endCxn id="9" idx="2"/>
            </p:cNvCxnSpPr>
            <p:nvPr/>
          </p:nvCxnSpPr>
          <p:spPr>
            <a:xfrm>
              <a:off x="3028471" y="2914290"/>
              <a:ext cx="14499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089431" y="2947829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[a-</a:t>
              </a:r>
              <a:r>
                <a:rPr lang="en-US" altLang="ko-KR" dirty="0" err="1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zA</a:t>
              </a:r>
              <a:r>
                <a:rPr lang="en-US" altLang="ko-KR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-Z_]</a:t>
              </a:r>
              <a:endPara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4909523" y="2577803"/>
              <a:ext cx="721045" cy="746696"/>
            </a:xfrm>
            <a:custGeom>
              <a:avLst/>
              <a:gdLst>
                <a:gd name="connsiteX0" fmla="*/ 34834 w 721045"/>
                <a:gd name="connsiteY0" fmla="*/ 431644 h 746696"/>
                <a:gd name="connsiteX1" fmla="*/ 165462 w 721045"/>
                <a:gd name="connsiteY1" fmla="*/ 745153 h 746696"/>
                <a:gd name="connsiteX2" fmla="*/ 714102 w 721045"/>
                <a:gd name="connsiteY2" fmla="*/ 527438 h 746696"/>
                <a:gd name="connsiteX3" fmla="*/ 444137 w 721045"/>
                <a:gd name="connsiteY3" fmla="*/ 4924 h 746696"/>
                <a:gd name="connsiteX4" fmla="*/ 0 w 721045"/>
                <a:gd name="connsiteY4" fmla="*/ 309724 h 746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045" h="746696">
                  <a:moveTo>
                    <a:pt x="34834" y="431644"/>
                  </a:moveTo>
                  <a:cubicBezTo>
                    <a:pt x="43542" y="580415"/>
                    <a:pt x="52251" y="729187"/>
                    <a:pt x="165462" y="745153"/>
                  </a:cubicBezTo>
                  <a:cubicBezTo>
                    <a:pt x="278673" y="761119"/>
                    <a:pt x="667656" y="650809"/>
                    <a:pt x="714102" y="527438"/>
                  </a:cubicBezTo>
                  <a:cubicBezTo>
                    <a:pt x="760548" y="404067"/>
                    <a:pt x="563154" y="41210"/>
                    <a:pt x="444137" y="4924"/>
                  </a:cubicBezTo>
                  <a:cubicBezTo>
                    <a:pt x="325120" y="-31362"/>
                    <a:pt x="162560" y="139181"/>
                    <a:pt x="0" y="309724"/>
                  </a:cubicBezTo>
                </a:path>
              </a:pathLst>
            </a:custGeom>
            <a:ln>
              <a:head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551303" y="2827317"/>
              <a:ext cx="30700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([</a:t>
              </a:r>
              <a:r>
                <a:rPr lang="ko-KR" altLang="en-US" dirty="0" err="1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a-zA-Z</a:t>
              </a:r>
              <a:r>
                <a:rPr lang="ko-KR" altLang="en-US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_][a-zA-Z_0-9]*</a:t>
              </a:r>
              <a:r>
                <a:rPr lang="en-US" altLang="ko-KR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</a:t>
              </a:r>
              <a:endParaRPr lang="ko-KR" alt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13824" y="4193179"/>
            <a:ext cx="37625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hello_regex_3 </a:t>
            </a:r>
          </a:p>
          <a:p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1 -&gt; 2 -&gt; 2 -&gt; 2 … -&gt; 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98324" y="4277220"/>
            <a:ext cx="6013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상태를 만족하면서 전환된 만큼이 토큰의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값이 된다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4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B7AD1-EB38-427F-9394-C9A5912D8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 표현식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D27CD8-1899-4BE2-AD68-9EB2516C8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[0-9][0-9]*(.[0-9]+)? </a:t>
            </a:r>
          </a:p>
          <a:p>
            <a:endParaRPr lang="en-US" altLang="ko-KR" dirty="0"/>
          </a:p>
          <a:p>
            <a:r>
              <a:rPr lang="en-US" altLang="ko-KR" dirty="0"/>
              <a:t>[ \t\n]+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1DF4DA-F00E-40AE-8C97-157132B02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FECD7B-71DE-468C-95D3-58CD6A60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5440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 표현식 </a:t>
            </a:r>
            <a:r>
              <a:rPr lang="en-US" altLang="ko-KR" dirty="0"/>
              <a:t>- </a:t>
            </a:r>
            <a:r>
              <a:rPr lang="ko-KR" altLang="en-US" dirty="0"/>
              <a:t>연습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grep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lvl="1"/>
            <a:r>
              <a:rPr lang="ko-KR" altLang="en-US" dirty="0"/>
              <a:t>파일에서 정규 표현식에 해당하는 문자열들 찾기</a:t>
            </a:r>
            <a:endParaRPr lang="en-US" altLang="ko-KR" dirty="0"/>
          </a:p>
          <a:p>
            <a:r>
              <a:rPr lang="en-US" altLang="ko-KR" dirty="0" err="1"/>
              <a:t>std</a:t>
            </a:r>
            <a:r>
              <a:rPr lang="en-US" altLang="ko-KR" dirty="0"/>
              <a:t>::regex </a:t>
            </a:r>
            <a:r>
              <a:rPr lang="ko-KR" altLang="en-US" dirty="0"/>
              <a:t>또는 </a:t>
            </a:r>
            <a:r>
              <a:rPr lang="en-US" altLang="ko-KR" dirty="0" err="1"/>
              <a:t>boost.regex</a:t>
            </a:r>
            <a:r>
              <a:rPr lang="en-US" altLang="ko-KR" dirty="0"/>
              <a:t> </a:t>
            </a:r>
            <a:r>
              <a:rPr lang="ko-KR" altLang="en-US" dirty="0"/>
              <a:t>사용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자료 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http://jiniya.net/ng/2017/11/regex/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http://ko.cppreference.com/w/cpp/regex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172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언어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문법 </a:t>
            </a:r>
            <a:endParaRPr lang="en-US" altLang="ko-KR" dirty="0"/>
          </a:p>
          <a:p>
            <a:pPr lvl="1"/>
            <a:r>
              <a:rPr lang="en-US" altLang="ko-KR" dirty="0"/>
              <a:t>S + V + O </a:t>
            </a:r>
          </a:p>
          <a:p>
            <a:pPr lvl="2"/>
            <a:r>
              <a:rPr lang="en-US" altLang="ko-KR" dirty="0"/>
              <a:t>I had a lunch.</a:t>
            </a:r>
          </a:p>
          <a:p>
            <a:pPr lvl="1"/>
            <a:r>
              <a:rPr lang="en-US" altLang="ko-KR" dirty="0"/>
              <a:t>S + V </a:t>
            </a:r>
          </a:p>
          <a:p>
            <a:pPr lvl="2"/>
            <a:r>
              <a:rPr lang="en-US" altLang="ko-KR" dirty="0"/>
              <a:t>I go. </a:t>
            </a:r>
          </a:p>
          <a:p>
            <a:pPr lvl="1"/>
            <a:r>
              <a:rPr lang="ko-KR" altLang="en-US" dirty="0"/>
              <a:t>거의 해결된 영역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의미 </a:t>
            </a:r>
            <a:endParaRPr lang="en-US" altLang="ko-KR" dirty="0"/>
          </a:p>
          <a:p>
            <a:pPr lvl="1"/>
            <a:r>
              <a:rPr lang="ko-KR" altLang="en-US" dirty="0"/>
              <a:t>다 아는 그 의미 </a:t>
            </a:r>
            <a:endParaRPr lang="en-US" altLang="ko-KR" dirty="0"/>
          </a:p>
          <a:p>
            <a:pPr lvl="1"/>
            <a:r>
              <a:rPr lang="ko-KR" altLang="en-US" dirty="0"/>
              <a:t>어떻게 정의할 것인가</a:t>
            </a:r>
            <a:r>
              <a:rPr lang="en-US" altLang="ko-KR" dirty="0"/>
              <a:t>? </a:t>
            </a:r>
          </a:p>
          <a:p>
            <a:pPr lvl="2"/>
            <a:r>
              <a:rPr lang="ko-KR" altLang="en-US" dirty="0"/>
              <a:t>아직 완전히 해결되지 않은 영역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57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형식 문법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/>
                  <a:t>형식 문법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ko-KR" altLang="en-US" dirty="0"/>
                  <a:t> 이루어짐 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V</a:t>
                </a:r>
                <a:r>
                  <a:rPr lang="ko-KR" altLang="en-US" dirty="0"/>
                  <a:t>는 어휘</a:t>
                </a:r>
                <a:r>
                  <a:rPr lang="en-US" altLang="ko-KR" dirty="0"/>
                  <a:t>(Vocabulary)</a:t>
                </a:r>
                <a:r>
                  <a:rPr lang="ko-KR" altLang="en-US" dirty="0"/>
                  <a:t>의 약어로 기호</a:t>
                </a:r>
                <a:r>
                  <a:rPr lang="en-US" altLang="ko-KR" dirty="0"/>
                  <a:t>(Symbol)</a:t>
                </a:r>
                <a:r>
                  <a:rPr lang="ko-KR" altLang="en-US" dirty="0"/>
                  <a:t>라고 함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N</a:t>
                </a:r>
                <a:r>
                  <a:rPr lang="ko-KR" altLang="en-US" dirty="0"/>
                  <a:t>은 </a:t>
                </a:r>
                <a:r>
                  <a:rPr lang="ko-KR" altLang="en-US" dirty="0" err="1"/>
                  <a:t>비단말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(non-terminal) </a:t>
                </a:r>
              </a:p>
              <a:p>
                <a:pPr lvl="1"/>
                <a:r>
                  <a:rPr lang="en-US" altLang="ko-KR" dirty="0"/>
                  <a:t>T</a:t>
                </a:r>
                <a:r>
                  <a:rPr lang="ko-KR" altLang="en-US" dirty="0"/>
                  <a:t>는 단말 </a:t>
                </a:r>
                <a:r>
                  <a:rPr lang="en-US" altLang="ko-KR" dirty="0"/>
                  <a:t>(terminal). </a:t>
                </a:r>
                <a:r>
                  <a:rPr lang="ko-KR" altLang="en-US" dirty="0"/>
                  <a:t>토큰이 됨</a:t>
                </a:r>
                <a:r>
                  <a:rPr lang="en-US" altLang="ko-KR" dirty="0"/>
                  <a:t> </a:t>
                </a:r>
              </a:p>
              <a:p>
                <a:pPr lvl="1"/>
                <a:r>
                  <a:rPr lang="en-US" altLang="ko-KR" dirty="0"/>
                  <a:t>P</a:t>
                </a:r>
                <a:r>
                  <a:rPr lang="ko-KR" altLang="en-US" dirty="0"/>
                  <a:t>는 생성 규칙 </a:t>
                </a:r>
                <a:r>
                  <a:rPr lang="en-US" altLang="ko-KR" dirty="0"/>
                  <a:t>(production rule)</a:t>
                </a:r>
              </a:p>
              <a:p>
                <a:pPr lvl="1"/>
                <a:r>
                  <a:rPr lang="en-US" altLang="ko-KR" dirty="0"/>
                  <a:t>S</a:t>
                </a:r>
                <a:r>
                  <a:rPr lang="ko-KR" altLang="en-US" dirty="0"/>
                  <a:t>는 시작 기호 </a:t>
                </a:r>
                <a:r>
                  <a:rPr lang="en-US" altLang="ko-KR" dirty="0"/>
                  <a:t>(start symbol)</a:t>
                </a:r>
              </a:p>
              <a:p>
                <a:r>
                  <a:rPr lang="ko-KR" altLang="en-US" dirty="0"/>
                  <a:t>단말에 속하는 어휘는 </a:t>
                </a:r>
                <a:r>
                  <a:rPr lang="en-US" altLang="ko-KR" dirty="0"/>
                  <a:t>if, else, while, do, void, </a:t>
                </a:r>
                <a:r>
                  <a:rPr lang="ko-KR" altLang="en-US" dirty="0"/>
                  <a:t>변수</a:t>
                </a:r>
                <a:r>
                  <a:rPr lang="en-US" altLang="ko-KR" dirty="0"/>
                  <a:t>, ; </a:t>
                </a:r>
                <a:r>
                  <a:rPr lang="ko-KR" altLang="en-US" dirty="0"/>
                  <a:t>등등</a:t>
                </a:r>
                <a:endParaRPr lang="en-US" altLang="ko-KR" dirty="0"/>
              </a:p>
              <a:p>
                <a:r>
                  <a:rPr lang="ko-KR" altLang="en-US" dirty="0" err="1"/>
                  <a:t>비단말은</a:t>
                </a:r>
                <a:r>
                  <a:rPr lang="ko-KR" altLang="en-US" dirty="0"/>
                  <a:t> 이를 구조화한 것들 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&lt;statement&gt;, &lt;expression&gt;, &lt;function&gt;, &lt;</a:t>
                </a:r>
                <a:r>
                  <a:rPr lang="en-US" altLang="ko-KR" dirty="0" err="1"/>
                  <a:t>struct-defintion</a:t>
                </a:r>
                <a:r>
                  <a:rPr lang="en-US" altLang="ko-KR" dirty="0"/>
                  <a:t>&gt; </a:t>
                </a:r>
                <a:r>
                  <a:rPr lang="ko-KR" altLang="en-US" dirty="0"/>
                  <a:t>등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일상 언어에서 주어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목적어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절 등이 이런 </a:t>
                </a:r>
                <a:r>
                  <a:rPr lang="ko-KR" altLang="en-US" dirty="0" err="1"/>
                  <a:t>비단말에</a:t>
                </a:r>
                <a:r>
                  <a:rPr lang="ko-KR" altLang="en-US" dirty="0"/>
                  <a:t> 해당 </a:t>
                </a:r>
                <a:endParaRPr lang="en-US" altLang="ko-KR" dirty="0"/>
              </a:p>
              <a:p>
                <a:r>
                  <a:rPr lang="ko-KR" altLang="en-US" dirty="0"/>
                  <a:t>시작 심벌은 문장이나 프로그램 등 입력 전체에 대한 정의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 t="-234" b="-24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707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형식 문법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 규칙 </a:t>
            </a:r>
            <a:endParaRPr lang="en-US" altLang="ko-KR" dirty="0"/>
          </a:p>
          <a:p>
            <a:pPr lvl="1"/>
            <a:r>
              <a:rPr lang="ko-KR" altLang="en-US" dirty="0"/>
              <a:t>단말들과 </a:t>
            </a:r>
            <a:r>
              <a:rPr lang="ko-KR" altLang="en-US" dirty="0" err="1"/>
              <a:t>비단말</a:t>
            </a:r>
            <a:r>
              <a:rPr lang="ko-KR" altLang="en-US" dirty="0"/>
              <a:t> 기호들을 만드는 방법의 서술 </a:t>
            </a:r>
            <a:endParaRPr lang="en-US" altLang="ko-KR" dirty="0"/>
          </a:p>
          <a:p>
            <a:pPr lvl="1"/>
            <a:r>
              <a:rPr lang="en-US" altLang="ko-KR" dirty="0"/>
              <a:t>BNF</a:t>
            </a:r>
            <a:r>
              <a:rPr lang="ko-KR" altLang="en-US" dirty="0"/>
              <a:t>로 일반적으로 표시함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예시</a:t>
            </a:r>
            <a:endParaRPr lang="en-US" altLang="ko-KR" dirty="0"/>
          </a:p>
          <a:p>
            <a:pPr lvl="1"/>
            <a:r>
              <a:rPr lang="en-US" altLang="ko-KR" dirty="0"/>
              <a:t>&lt;if-</a:t>
            </a:r>
            <a:r>
              <a:rPr lang="en-US" altLang="ko-KR" dirty="0" err="1"/>
              <a:t>stmt</a:t>
            </a:r>
            <a:r>
              <a:rPr lang="en-US" altLang="ko-KR" dirty="0"/>
              <a:t>&gt; ::= if ( &lt;bool-expr&gt; ) { &lt;</a:t>
            </a:r>
            <a:r>
              <a:rPr lang="en-US" altLang="ko-KR" dirty="0" err="1"/>
              <a:t>stmt</a:t>
            </a:r>
            <a:r>
              <a:rPr lang="en-US" altLang="ko-KR" dirty="0"/>
              <a:t>&gt; } </a:t>
            </a:r>
          </a:p>
          <a:p>
            <a:pPr lvl="2"/>
            <a:r>
              <a:rPr lang="en-US" altLang="ko-KR" dirty="0"/>
              <a:t>else</a:t>
            </a:r>
            <a:r>
              <a:rPr lang="ko-KR" altLang="en-US" dirty="0"/>
              <a:t>가 없는 </a:t>
            </a:r>
            <a:r>
              <a:rPr lang="en-US" altLang="ko-KR" dirty="0"/>
              <a:t>if </a:t>
            </a:r>
            <a:r>
              <a:rPr lang="ko-KR" altLang="en-US" dirty="0"/>
              <a:t>문장 정의 </a:t>
            </a:r>
            <a:endParaRPr lang="en-US" altLang="ko-KR" dirty="0"/>
          </a:p>
          <a:p>
            <a:pPr lvl="1"/>
            <a:r>
              <a:rPr lang="ko-KR" altLang="en-US" dirty="0"/>
              <a:t>위에서 </a:t>
            </a:r>
            <a:r>
              <a:rPr lang="en-US" altLang="ko-KR" dirty="0"/>
              <a:t>if, (, ), {, } </a:t>
            </a:r>
            <a:r>
              <a:rPr lang="ko-KR" altLang="en-US" dirty="0"/>
              <a:t>등은 단말 기호에 해당 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99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BNF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ko-KR" altLang="en-US" dirty="0"/>
                  <a:t>생성 규칙을 정의하는 방법 중 하나 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가장 많이 쓰임 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Bison</a:t>
                </a:r>
                <a:r>
                  <a:rPr lang="ko-KR" altLang="en-US" dirty="0"/>
                  <a:t>의 문법 정의가 </a:t>
                </a:r>
                <a:r>
                  <a:rPr lang="en-US" altLang="ko-KR" dirty="0"/>
                  <a:t>BNF </a:t>
                </a:r>
              </a:p>
              <a:p>
                <a:pPr lvl="1"/>
                <a:r>
                  <a:rPr lang="en-US" altLang="ko-KR" dirty="0" err="1"/>
                  <a:t>Boost.spirit</a:t>
                </a:r>
                <a:r>
                  <a:rPr lang="ko-KR" altLang="en-US" dirty="0"/>
                  <a:t>도 </a:t>
                </a:r>
                <a:r>
                  <a:rPr lang="en-US" altLang="ko-KR" dirty="0"/>
                  <a:t>BNF </a:t>
                </a:r>
                <a:r>
                  <a:rPr lang="ko-KR" altLang="en-US" dirty="0"/>
                  <a:t>사용 </a:t>
                </a:r>
                <a:endParaRPr lang="en-US" altLang="ko-KR" dirty="0"/>
              </a:p>
              <a:p>
                <a:r>
                  <a:rPr lang="ko-KR" altLang="en-US" dirty="0"/>
                  <a:t>귀납적인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재귀적인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 생성 규칙을 가짐 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&lt;</a:t>
                </a:r>
                <a:r>
                  <a:rPr lang="en-US" altLang="ko-KR" dirty="0" err="1"/>
                  <a:t>elem</a:t>
                </a:r>
                <a:r>
                  <a:rPr lang="en-US" altLang="ko-KR" dirty="0"/>
                  <a:t>&gt; := &lt;sub-elem-1&gt; | &lt;sub-elem-2&gt; | … </a:t>
                </a:r>
              </a:p>
              <a:p>
                <a:pPr lvl="1"/>
                <a:r>
                  <a:rPr lang="en-US" altLang="ko-KR" dirty="0"/>
                  <a:t>| </a:t>
                </a:r>
                <a:r>
                  <a:rPr lang="ko-KR" altLang="en-US" dirty="0"/>
                  <a:t>는 선택 </a:t>
                </a:r>
                <a:endParaRPr lang="en-US" altLang="ko-KR" dirty="0"/>
              </a:p>
              <a:p>
                <a:r>
                  <a:rPr lang="ko-KR" altLang="en-US" dirty="0"/>
                  <a:t>모든 문맥 자유 문법 언어 정의가 가능</a:t>
                </a:r>
                <a:endParaRPr lang="en-US" altLang="ko-KR" dirty="0"/>
              </a:p>
              <a:p>
                <a:r>
                  <a:rPr lang="ko-KR" altLang="en-US" dirty="0"/>
                  <a:t>빈 규칙 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&lt;empty&gt; </a:t>
                </a:r>
                <a:r>
                  <a:rPr lang="ko-KR" altLang="en-US" dirty="0"/>
                  <a:t>또는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/>
                  <a:t> (</a:t>
                </a:r>
                <a:r>
                  <a:rPr lang="ko-KR" altLang="en-US" dirty="0" err="1"/>
                  <a:t>엡실론</a:t>
                </a:r>
                <a:r>
                  <a:rPr lang="en-US" altLang="ko-KR" dirty="0"/>
                  <a:t>)</a:t>
                </a:r>
              </a:p>
              <a:p>
                <a:r>
                  <a:rPr lang="en-US" altLang="ko-KR" dirty="0"/>
                  <a:t>EBNF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(Extended BNF. </a:t>
                </a:r>
                <a:r>
                  <a:rPr lang="ko-KR" altLang="en-US" dirty="0"/>
                  <a:t>확장 </a:t>
                </a:r>
                <a:r>
                  <a:rPr lang="en-US" altLang="ko-KR" dirty="0"/>
                  <a:t>BNF) </a:t>
                </a:r>
              </a:p>
              <a:p>
                <a:pPr lvl="1"/>
                <a:r>
                  <a:rPr lang="ko-KR" altLang="en-US" dirty="0"/>
                  <a:t>옵션 </a:t>
                </a:r>
                <a:r>
                  <a:rPr lang="en-US" altLang="ko-KR" dirty="0"/>
                  <a:t>: [ ] </a:t>
                </a:r>
              </a:p>
              <a:p>
                <a:pPr lvl="1"/>
                <a:r>
                  <a:rPr lang="ko-KR" altLang="en-US" dirty="0"/>
                  <a:t>반복 </a:t>
                </a:r>
                <a:r>
                  <a:rPr lang="en-US" altLang="ko-KR" dirty="0"/>
                  <a:t>: { } </a:t>
                </a:r>
              </a:p>
              <a:p>
                <a:pPr lvl="1"/>
                <a:r>
                  <a:rPr lang="en-US" altLang="ko-KR" dirty="0"/>
                  <a:t>Bison</a:t>
                </a:r>
                <a:r>
                  <a:rPr lang="ko-KR" altLang="en-US" dirty="0"/>
                  <a:t>에서는 사용하지 않음</a:t>
                </a:r>
                <a:r>
                  <a:rPr lang="en-US" altLang="ko-KR" dirty="0"/>
                  <a:t>. 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274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다른 문법 정의 방법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543" y="1096674"/>
            <a:ext cx="5653687" cy="11431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544" y="2447205"/>
            <a:ext cx="5653686" cy="112546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2543" y="3786188"/>
            <a:ext cx="5401137" cy="25298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67599" y="1200357"/>
            <a:ext cx="42242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왼쪽에서 오른쪽으로 사다리 타기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갈래에서 선택이 가능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문법 도표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(Syntax Diagram)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하나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82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환경 변화</a:t>
            </a:r>
            <a:endParaRPr lang="en-US" altLang="ko-KR" dirty="0"/>
          </a:p>
          <a:p>
            <a:pPr lvl="1"/>
            <a:r>
              <a:rPr lang="ko-KR" altLang="en-US" dirty="0"/>
              <a:t>여러 언어를 지원할 필요</a:t>
            </a:r>
            <a:endParaRPr lang="en-US" altLang="ko-KR" dirty="0"/>
          </a:p>
          <a:p>
            <a:pPr lvl="2"/>
            <a:r>
              <a:rPr lang="ko-KR" altLang="en-US" dirty="0" err="1"/>
              <a:t>유니티</a:t>
            </a:r>
            <a:r>
              <a:rPr lang="ko-KR" altLang="en-US" dirty="0"/>
              <a:t> </a:t>
            </a:r>
            <a:r>
              <a:rPr lang="en-US" altLang="ko-KR" dirty="0"/>
              <a:t>(C#) / HTML5 (</a:t>
            </a:r>
            <a:r>
              <a:rPr lang="en-US" altLang="ko-KR" dirty="0" err="1"/>
              <a:t>Javascript</a:t>
            </a:r>
            <a:r>
              <a:rPr lang="en-US" altLang="ko-KR" dirty="0"/>
              <a:t>) </a:t>
            </a:r>
            <a:r>
              <a:rPr lang="ko-KR" altLang="en-US" dirty="0"/>
              <a:t>지원 </a:t>
            </a:r>
            <a:endParaRPr lang="en-US" altLang="ko-KR" dirty="0"/>
          </a:p>
          <a:p>
            <a:pPr lvl="1"/>
            <a:r>
              <a:rPr lang="ko-KR" altLang="en-US" dirty="0"/>
              <a:t>데이터 관리 </a:t>
            </a:r>
            <a:endParaRPr lang="en-US" altLang="ko-KR" dirty="0"/>
          </a:p>
          <a:p>
            <a:pPr lvl="2"/>
            <a:r>
              <a:rPr lang="en-US" altLang="ko-KR" dirty="0"/>
              <a:t>CSV </a:t>
            </a:r>
            <a:r>
              <a:rPr lang="ko-KR" altLang="en-US" dirty="0"/>
              <a:t>데이터 로딩과 관리 코드</a:t>
            </a:r>
            <a:endParaRPr lang="en-US" altLang="ko-KR" dirty="0"/>
          </a:p>
          <a:p>
            <a:pPr lvl="1"/>
            <a:r>
              <a:rPr lang="ko-KR" altLang="en-US" dirty="0"/>
              <a:t>네트워크 메시지</a:t>
            </a:r>
            <a:endParaRPr lang="en-US" altLang="ko-KR" dirty="0"/>
          </a:p>
          <a:p>
            <a:pPr lvl="2"/>
            <a:r>
              <a:rPr lang="ko-KR" altLang="en-US" dirty="0"/>
              <a:t>언어별 메시지 코드 생성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툴 개발</a:t>
            </a:r>
            <a:endParaRPr lang="en-US" altLang="ko-KR" dirty="0"/>
          </a:p>
          <a:p>
            <a:pPr lvl="1"/>
            <a:r>
              <a:rPr lang="ko-KR" altLang="en-US" dirty="0"/>
              <a:t>반복을 줄이는 작업들</a:t>
            </a:r>
            <a:endParaRPr lang="en-US" altLang="ko-KR" dirty="0"/>
          </a:p>
          <a:p>
            <a:pPr lvl="1"/>
            <a:r>
              <a:rPr lang="ko-KR" altLang="en-US" dirty="0"/>
              <a:t>다른 많은 가능성들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754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en-US" dirty="0"/>
              <a:t>언어의 </a:t>
            </a:r>
            <a:r>
              <a:rPr lang="en-US" altLang="ko-KR" dirty="0"/>
              <a:t>BNF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&lt;translation-unit&gt; ::= {&lt;external-declaration&gt;}*</a:t>
            </a:r>
          </a:p>
          <a:p>
            <a:pPr lvl="1"/>
            <a:r>
              <a:rPr lang="en-US" altLang="ko-KR" dirty="0"/>
              <a:t>&lt;external-declaration&gt; ::= &lt;function-definition&gt; | &lt;declaration&gt;</a:t>
            </a:r>
          </a:p>
          <a:p>
            <a:r>
              <a:rPr lang="en-US" altLang="ko-KR" dirty="0"/>
              <a:t>Selection </a:t>
            </a:r>
          </a:p>
          <a:p>
            <a:pPr lvl="1"/>
            <a:r>
              <a:rPr lang="en-US" altLang="ko-KR" dirty="0"/>
              <a:t>&lt;selection-statement&gt; ::= if ( &lt;expression&gt; ) &lt;statement&gt;</a:t>
            </a:r>
          </a:p>
          <a:p>
            <a:pPr lvl="1"/>
            <a:r>
              <a:rPr lang="en-US" altLang="ko-KR" dirty="0"/>
              <a:t>| if ( &lt;expression&gt; ) &lt;statement&gt; else &lt;statement&gt;</a:t>
            </a:r>
          </a:p>
          <a:p>
            <a:pPr lvl="1"/>
            <a:r>
              <a:rPr lang="en-US" altLang="ko-KR" dirty="0"/>
              <a:t>| switch ( &lt;expression&gt; ) &lt;statement&gt;</a:t>
            </a:r>
          </a:p>
          <a:p>
            <a:r>
              <a:rPr lang="en-US" altLang="ko-KR" dirty="0"/>
              <a:t>Expression</a:t>
            </a:r>
          </a:p>
          <a:p>
            <a:pPr lvl="1"/>
            <a:r>
              <a:rPr lang="en-US" altLang="ko-KR" dirty="0"/>
              <a:t>&lt;expression&gt; ::= &lt;assignment-expression&gt;</a:t>
            </a:r>
          </a:p>
          <a:p>
            <a:pPr lvl="1"/>
            <a:r>
              <a:rPr lang="en-US" altLang="ko-KR" dirty="0"/>
              <a:t>| &lt;expression&gt; , &lt;assignment-expression&gt;</a:t>
            </a:r>
          </a:p>
          <a:p>
            <a:pPr lvl="1"/>
            <a:r>
              <a:rPr lang="en-US" altLang="ko-KR" dirty="0"/>
              <a:t>&lt;assignment-expression&gt; ::= &lt;conditional-expression&gt;</a:t>
            </a:r>
          </a:p>
          <a:p>
            <a:pPr lvl="1"/>
            <a:r>
              <a:rPr lang="en-US" altLang="ko-KR" dirty="0"/>
              <a:t>| &lt;unary-expression&gt; &lt;assignment-operator&gt; &lt;assignment-expression&gt;</a:t>
            </a:r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https://cs.wmich.edu/~gupta/teaching/cs4850/sumII06/The%20syntax%20of%20C%20in%20Backus-Naur%20form.htm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922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BNF</a:t>
            </a:r>
            <a:r>
              <a:rPr lang="ko-KR" altLang="en-US" dirty="0"/>
              <a:t>의 적용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계산기 언어 </a:t>
            </a:r>
            <a:endParaRPr lang="en-US" altLang="ko-KR" dirty="0"/>
          </a:p>
          <a:p>
            <a:pPr lvl="1"/>
            <a:r>
              <a:rPr lang="en-US" altLang="ko-KR" dirty="0"/>
              <a:t>G = ({E, T, F}, {+, -, *, /, (, ), number}, P, E) </a:t>
            </a:r>
          </a:p>
          <a:p>
            <a:pPr lvl="1"/>
            <a:r>
              <a:rPr lang="ko-KR" altLang="en-US" dirty="0"/>
              <a:t>생성 규칙 </a:t>
            </a:r>
            <a:r>
              <a:rPr lang="en-US" altLang="ko-KR" dirty="0"/>
              <a:t>P</a:t>
            </a:r>
            <a:r>
              <a:rPr lang="ko-KR" altLang="en-US" dirty="0"/>
              <a:t>는 다음과 같이 정의됨 </a:t>
            </a:r>
            <a:endParaRPr lang="en-US" altLang="ko-KR" dirty="0"/>
          </a:p>
          <a:p>
            <a:pPr lvl="2"/>
            <a:r>
              <a:rPr lang="de-DE" altLang="ko-KR" dirty="0"/>
              <a:t>E → E + T | E - T | T </a:t>
            </a:r>
          </a:p>
          <a:p>
            <a:pPr lvl="2"/>
            <a:r>
              <a:rPr lang="de-DE" altLang="ko-KR" dirty="0"/>
              <a:t>T → T / F | T * F | F  </a:t>
            </a:r>
          </a:p>
          <a:p>
            <a:pPr lvl="2"/>
            <a:r>
              <a:rPr lang="de-DE" altLang="ko-KR" dirty="0"/>
              <a:t>F → number | ( E )</a:t>
            </a:r>
          </a:p>
          <a:p>
            <a:r>
              <a:rPr lang="en-US" altLang="ko-KR" dirty="0"/>
              <a:t>3 + 5 </a:t>
            </a:r>
          </a:p>
          <a:p>
            <a:pPr lvl="1"/>
            <a:r>
              <a:rPr lang="ko-KR" altLang="en-US" dirty="0"/>
              <a:t>유효한 문법인가</a:t>
            </a:r>
            <a:r>
              <a:rPr lang="en-US" altLang="ko-KR" dirty="0"/>
              <a:t>? </a:t>
            </a:r>
            <a:r>
              <a:rPr lang="ko-KR" altLang="en-US" dirty="0"/>
              <a:t>왜</a:t>
            </a:r>
            <a:r>
              <a:rPr lang="en-US" altLang="ko-KR" dirty="0"/>
              <a:t>? </a:t>
            </a:r>
          </a:p>
          <a:p>
            <a:r>
              <a:rPr lang="en-US" altLang="ko-KR" dirty="0"/>
              <a:t>3 + 5 * 6 </a:t>
            </a:r>
          </a:p>
          <a:p>
            <a:pPr lvl="1"/>
            <a:r>
              <a:rPr lang="ko-KR" altLang="en-US" dirty="0"/>
              <a:t>유효한 문법인가</a:t>
            </a:r>
            <a:r>
              <a:rPr lang="en-US" altLang="ko-KR" dirty="0"/>
              <a:t>? </a:t>
            </a:r>
            <a:r>
              <a:rPr lang="ko-KR" altLang="en-US" dirty="0"/>
              <a:t>왜</a:t>
            </a:r>
            <a:r>
              <a:rPr lang="en-US" altLang="ko-KR" dirty="0"/>
              <a:t>?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741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유도와 감축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생성 규칙 </a:t>
            </a:r>
            <a:r>
              <a:rPr lang="en-US" altLang="ko-KR" dirty="0"/>
              <a:t>A := b </a:t>
            </a:r>
            <a:r>
              <a:rPr lang="ko-KR" altLang="en-US" dirty="0"/>
              <a:t>형태에서 </a:t>
            </a:r>
            <a:endParaRPr lang="en-US" altLang="ko-KR" dirty="0"/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를 </a:t>
            </a:r>
            <a:r>
              <a:rPr lang="en-US" altLang="ko-KR" dirty="0"/>
              <a:t>b</a:t>
            </a:r>
            <a:r>
              <a:rPr lang="ko-KR" altLang="en-US" dirty="0"/>
              <a:t>로 바꾸는 </a:t>
            </a:r>
            <a:r>
              <a:rPr lang="en-US" altLang="ko-KR" dirty="0"/>
              <a:t>(</a:t>
            </a:r>
            <a:r>
              <a:rPr lang="ko-KR" altLang="en-US" dirty="0"/>
              <a:t>치환</a:t>
            </a:r>
            <a:r>
              <a:rPr lang="en-US" altLang="ko-KR" dirty="0"/>
              <a:t>)</a:t>
            </a:r>
            <a:r>
              <a:rPr lang="ko-KR" altLang="en-US" dirty="0"/>
              <a:t> 걸 유도 </a:t>
            </a:r>
            <a:r>
              <a:rPr lang="en-US" altLang="ko-KR" dirty="0"/>
              <a:t>(derive)</a:t>
            </a:r>
          </a:p>
          <a:p>
            <a:pPr lvl="1"/>
            <a:r>
              <a:rPr lang="en-US" altLang="ko-KR" dirty="0"/>
              <a:t>b</a:t>
            </a:r>
            <a:r>
              <a:rPr lang="ko-KR" altLang="en-US" dirty="0"/>
              <a:t>를 </a:t>
            </a:r>
            <a:r>
              <a:rPr lang="en-US" altLang="ko-KR" dirty="0"/>
              <a:t>A</a:t>
            </a:r>
            <a:r>
              <a:rPr lang="ko-KR" altLang="en-US" dirty="0"/>
              <a:t>로 바꾸는 </a:t>
            </a:r>
            <a:r>
              <a:rPr lang="en-US" altLang="ko-KR" dirty="0"/>
              <a:t>(</a:t>
            </a:r>
            <a:r>
              <a:rPr lang="ko-KR" altLang="en-US" dirty="0"/>
              <a:t>치환</a:t>
            </a:r>
            <a:r>
              <a:rPr lang="en-US" altLang="ko-KR" dirty="0"/>
              <a:t>) </a:t>
            </a:r>
            <a:r>
              <a:rPr lang="ko-KR" altLang="en-US" dirty="0"/>
              <a:t>걸 감축 </a:t>
            </a:r>
            <a:r>
              <a:rPr lang="en-US" altLang="ko-KR" dirty="0"/>
              <a:t>(reduce)</a:t>
            </a:r>
          </a:p>
          <a:p>
            <a:pPr lvl="1"/>
            <a:r>
              <a:rPr lang="ko-KR" altLang="en-US" dirty="0"/>
              <a:t>왼쪽을 오른쪽으로 </a:t>
            </a:r>
            <a:r>
              <a:rPr lang="en-US" altLang="ko-KR" dirty="0"/>
              <a:t>(</a:t>
            </a:r>
            <a:r>
              <a:rPr lang="ko-KR" altLang="en-US" dirty="0"/>
              <a:t>유도</a:t>
            </a:r>
            <a:r>
              <a:rPr lang="en-US" altLang="ko-KR" dirty="0"/>
              <a:t>), </a:t>
            </a:r>
            <a:r>
              <a:rPr lang="ko-KR" altLang="en-US" dirty="0"/>
              <a:t>오른쪽을 왼쪽으로 </a:t>
            </a:r>
            <a:r>
              <a:rPr lang="en-US" altLang="ko-KR" dirty="0"/>
              <a:t>(</a:t>
            </a:r>
            <a:r>
              <a:rPr lang="ko-KR" altLang="en-US" dirty="0"/>
              <a:t>감축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 err="1"/>
              <a:t>비단말을</a:t>
            </a:r>
            <a:r>
              <a:rPr lang="ko-KR" altLang="en-US" dirty="0"/>
              <a:t> 단말 쪽으로 </a:t>
            </a:r>
            <a:r>
              <a:rPr lang="en-US" altLang="ko-KR" dirty="0"/>
              <a:t>(</a:t>
            </a:r>
            <a:r>
              <a:rPr lang="ko-KR" altLang="en-US" dirty="0"/>
              <a:t>유도</a:t>
            </a:r>
            <a:r>
              <a:rPr lang="en-US" altLang="ko-KR" dirty="0"/>
              <a:t>), </a:t>
            </a:r>
            <a:r>
              <a:rPr lang="ko-KR" altLang="en-US" dirty="0"/>
              <a:t>단말 쪽을 </a:t>
            </a:r>
            <a:r>
              <a:rPr lang="ko-KR" altLang="en-US" dirty="0" err="1"/>
              <a:t>비단말</a:t>
            </a:r>
            <a:r>
              <a:rPr lang="ko-KR" altLang="en-US" dirty="0"/>
              <a:t> 쪽으로 </a:t>
            </a:r>
            <a:r>
              <a:rPr lang="en-US" altLang="ko-KR" dirty="0"/>
              <a:t>(</a:t>
            </a:r>
            <a:r>
              <a:rPr lang="ko-KR" altLang="en-US" dirty="0"/>
              <a:t>감축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매우 단순한 예제 </a:t>
            </a:r>
            <a:endParaRPr lang="en-US" altLang="ko-KR" dirty="0"/>
          </a:p>
          <a:p>
            <a:pPr lvl="1"/>
            <a:r>
              <a:rPr lang="en-US" altLang="ko-KR" dirty="0"/>
              <a:t>G = ({S, A, B}, {u, p}, P, S)</a:t>
            </a:r>
          </a:p>
          <a:p>
            <a:pPr lvl="1"/>
            <a:r>
              <a:rPr lang="en-US" altLang="ko-KR" dirty="0"/>
              <a:t>P</a:t>
            </a:r>
            <a:r>
              <a:rPr lang="ko-KR" altLang="en-US" dirty="0"/>
              <a:t>가 다음과 같다 </a:t>
            </a:r>
            <a:endParaRPr lang="en-US" altLang="ko-KR" dirty="0"/>
          </a:p>
          <a:p>
            <a:pPr lvl="2"/>
            <a:r>
              <a:rPr lang="en-US" altLang="ko-KR" dirty="0"/>
              <a:t>S := A | B </a:t>
            </a:r>
          </a:p>
          <a:p>
            <a:pPr lvl="2"/>
            <a:r>
              <a:rPr lang="en-US" altLang="ko-KR" dirty="0"/>
              <a:t>A := u B</a:t>
            </a:r>
          </a:p>
          <a:p>
            <a:pPr lvl="2"/>
            <a:r>
              <a:rPr lang="en-US" altLang="ko-KR" dirty="0"/>
              <a:t>B := p A | &lt;empty&gt;</a:t>
            </a:r>
          </a:p>
          <a:p>
            <a:pPr lvl="1"/>
            <a:r>
              <a:rPr lang="en-US" altLang="ko-KR" dirty="0"/>
              <a:t>u p </a:t>
            </a:r>
            <a:r>
              <a:rPr lang="ko-KR" altLang="en-US" dirty="0"/>
              <a:t>이 유효한 문장인가</a:t>
            </a:r>
            <a:r>
              <a:rPr lang="en-US" altLang="ko-KR" dirty="0"/>
              <a:t>? </a:t>
            </a:r>
          </a:p>
          <a:p>
            <a:pPr lvl="2"/>
            <a:r>
              <a:rPr lang="en-US" altLang="ko-KR" dirty="0"/>
              <a:t>u p</a:t>
            </a:r>
            <a:r>
              <a:rPr lang="ko-KR" altLang="en-US" dirty="0"/>
              <a:t> 로 </a:t>
            </a:r>
            <a:r>
              <a:rPr lang="en-US" altLang="ko-KR" dirty="0"/>
              <a:t>S</a:t>
            </a:r>
            <a:r>
              <a:rPr lang="ko-KR" altLang="en-US" dirty="0"/>
              <a:t>가 유도되는가</a:t>
            </a:r>
            <a:r>
              <a:rPr lang="en-US" altLang="ko-KR" dirty="0"/>
              <a:t>? </a:t>
            </a:r>
          </a:p>
          <a:p>
            <a:pPr lvl="2"/>
            <a:r>
              <a:rPr lang="ko-KR" altLang="en-US" dirty="0"/>
              <a:t>또는 </a:t>
            </a:r>
            <a:r>
              <a:rPr lang="en-US" altLang="ko-KR" dirty="0"/>
              <a:t>S</a:t>
            </a:r>
            <a:r>
              <a:rPr lang="ko-KR" altLang="en-US" dirty="0"/>
              <a:t>로 </a:t>
            </a:r>
            <a:r>
              <a:rPr lang="en-US" altLang="ko-KR" dirty="0"/>
              <a:t>u p </a:t>
            </a:r>
            <a:r>
              <a:rPr lang="ko-KR" altLang="en-US" dirty="0"/>
              <a:t>가 감축되는가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퀴즈 </a:t>
            </a:r>
            <a:endParaRPr lang="en-US" altLang="ko-KR" dirty="0"/>
          </a:p>
          <a:p>
            <a:pPr lvl="1"/>
            <a:r>
              <a:rPr lang="en-US" altLang="ko-KR" dirty="0"/>
              <a:t>u p u p u </a:t>
            </a:r>
            <a:r>
              <a:rPr lang="en-US" altLang="ko-KR" dirty="0" err="1"/>
              <a:t>u</a:t>
            </a:r>
            <a:r>
              <a:rPr lang="en-US" altLang="ko-KR" dirty="0"/>
              <a:t> </a:t>
            </a:r>
            <a:r>
              <a:rPr lang="ko-KR" altLang="en-US" dirty="0"/>
              <a:t>가 유효한 문장인가</a:t>
            </a:r>
            <a:r>
              <a:rPr lang="en-US" altLang="ko-KR" dirty="0"/>
              <a:t>? 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877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 언어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생성 규칙</a:t>
            </a:r>
            <a:endParaRPr lang="de-DE" altLang="ko-KR" dirty="0"/>
          </a:p>
          <a:p>
            <a:pPr lvl="1"/>
            <a:r>
              <a:rPr lang="de-DE" altLang="ko-KR" dirty="0"/>
              <a:t>E → E + T | E - T | T </a:t>
            </a:r>
          </a:p>
          <a:p>
            <a:pPr lvl="1"/>
            <a:r>
              <a:rPr lang="de-DE" altLang="ko-KR" dirty="0"/>
              <a:t>T → T / F | T * F | F  </a:t>
            </a:r>
          </a:p>
          <a:p>
            <a:pPr lvl="1"/>
            <a:r>
              <a:rPr lang="de-DE" altLang="ko-KR" dirty="0"/>
              <a:t>F → number | ( E )</a:t>
            </a:r>
            <a:endParaRPr lang="en-US" altLang="ko-KR" dirty="0"/>
          </a:p>
          <a:p>
            <a:r>
              <a:rPr lang="en-US" altLang="ko-KR" dirty="0"/>
              <a:t>3 + 5 </a:t>
            </a:r>
          </a:p>
          <a:p>
            <a:pPr lvl="1"/>
            <a:r>
              <a:rPr lang="en-US" altLang="ko-KR" dirty="0"/>
              <a:t>1) E -&gt; E + T -&gt; </a:t>
            </a:r>
          </a:p>
          <a:p>
            <a:pPr lvl="1"/>
            <a:r>
              <a:rPr lang="en-US" altLang="ko-KR" dirty="0"/>
              <a:t>2) T + T -&gt; F + T -&gt; </a:t>
            </a:r>
          </a:p>
          <a:p>
            <a:pPr lvl="1"/>
            <a:r>
              <a:rPr lang="en-US" altLang="ko-KR" dirty="0"/>
              <a:t>3) number + T -&gt; number + F -&gt; number + number</a:t>
            </a:r>
          </a:p>
          <a:p>
            <a:pPr lvl="1"/>
            <a:r>
              <a:rPr lang="ko-KR" altLang="en-US" dirty="0"/>
              <a:t>인간의 지능을 사용 </a:t>
            </a:r>
            <a:r>
              <a:rPr lang="en-US" altLang="ko-KR" dirty="0"/>
              <a:t>(</a:t>
            </a:r>
            <a:r>
              <a:rPr lang="ko-KR" altLang="en-US" dirty="0"/>
              <a:t>패턴 매칭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좌단</a:t>
            </a:r>
            <a:r>
              <a:rPr lang="ko-KR" altLang="en-US" dirty="0"/>
              <a:t> 유도를 사용 </a:t>
            </a:r>
            <a:endParaRPr lang="en-US" altLang="ko-KR" dirty="0"/>
          </a:p>
          <a:p>
            <a:pPr lvl="2"/>
            <a:r>
              <a:rPr lang="en-US" altLang="ko-KR" dirty="0"/>
              <a:t>1)</a:t>
            </a:r>
            <a:r>
              <a:rPr lang="ko-KR" altLang="en-US" dirty="0"/>
              <a:t>에서</a:t>
            </a:r>
            <a:r>
              <a:rPr lang="en-US" altLang="ko-KR" dirty="0"/>
              <a:t> T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오른쪽</a:t>
            </a:r>
            <a:r>
              <a:rPr lang="en-US" altLang="ko-KR" dirty="0"/>
              <a:t>)</a:t>
            </a:r>
            <a:r>
              <a:rPr lang="ko-KR" altLang="en-US" dirty="0"/>
              <a:t>를 사용하지 않고 </a:t>
            </a:r>
            <a:r>
              <a:rPr lang="en-US" altLang="ko-KR" dirty="0"/>
              <a:t>E (</a:t>
            </a:r>
            <a:r>
              <a:rPr lang="ko-KR" altLang="en-US" dirty="0"/>
              <a:t>왼쪽</a:t>
            </a:r>
            <a:r>
              <a:rPr lang="en-US" altLang="ko-KR" dirty="0"/>
              <a:t>)</a:t>
            </a:r>
            <a:r>
              <a:rPr lang="ko-KR" altLang="en-US" dirty="0"/>
              <a:t>을 먼저 유도 </a:t>
            </a:r>
            <a:endParaRPr lang="en-US" altLang="ko-KR" dirty="0"/>
          </a:p>
          <a:p>
            <a:pPr lvl="2"/>
            <a:r>
              <a:rPr lang="ko-KR" altLang="en-US" dirty="0"/>
              <a:t>중간의 문장 형태 </a:t>
            </a:r>
            <a:r>
              <a:rPr lang="en-US" altLang="ko-KR" dirty="0"/>
              <a:t>(</a:t>
            </a:r>
            <a:r>
              <a:rPr lang="ko-KR" altLang="en-US" dirty="0"/>
              <a:t>분석된 형태</a:t>
            </a:r>
            <a:r>
              <a:rPr lang="en-US" altLang="ko-KR" dirty="0"/>
              <a:t>) </a:t>
            </a:r>
            <a:r>
              <a:rPr lang="ko-KR" altLang="en-US" dirty="0"/>
              <a:t>에서 제일 왼쪽 </a:t>
            </a:r>
            <a:r>
              <a:rPr lang="ko-KR" altLang="en-US" dirty="0" err="1"/>
              <a:t>비단말을</a:t>
            </a:r>
            <a:r>
              <a:rPr lang="ko-KR" altLang="en-US" dirty="0"/>
              <a:t> 사용하면 </a:t>
            </a:r>
            <a:r>
              <a:rPr lang="ko-KR" altLang="en-US" dirty="0" err="1"/>
              <a:t>좌단</a:t>
            </a:r>
            <a:r>
              <a:rPr lang="ko-KR" altLang="en-US" dirty="0"/>
              <a:t> 유도 </a:t>
            </a:r>
            <a:endParaRPr lang="en-US" altLang="ko-KR" dirty="0"/>
          </a:p>
          <a:p>
            <a:pPr lvl="2"/>
            <a:r>
              <a:rPr lang="ko-KR" altLang="en-US" dirty="0"/>
              <a:t>중간의 문장 형태 </a:t>
            </a:r>
            <a:r>
              <a:rPr lang="en-US" altLang="ko-KR" dirty="0"/>
              <a:t>(</a:t>
            </a:r>
            <a:r>
              <a:rPr lang="ko-KR" altLang="en-US" dirty="0"/>
              <a:t>분석된 형태</a:t>
            </a:r>
            <a:r>
              <a:rPr lang="en-US" altLang="ko-KR" dirty="0"/>
              <a:t>) </a:t>
            </a:r>
            <a:r>
              <a:rPr lang="ko-KR" altLang="en-US" dirty="0"/>
              <a:t>에서 제일 오른쪽 </a:t>
            </a:r>
            <a:r>
              <a:rPr lang="ko-KR" altLang="en-US" dirty="0" err="1"/>
              <a:t>비단말을</a:t>
            </a:r>
            <a:r>
              <a:rPr lang="ko-KR" altLang="en-US" dirty="0"/>
              <a:t> 사용하면 우단 유도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049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 언어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4618" y="129309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 + 5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좌파스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트리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345302" y="129309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dirty="0"/>
              <a:t>E -&gt; E + T -&gt; </a:t>
            </a:r>
          </a:p>
          <a:p>
            <a:pPr lvl="1"/>
            <a:r>
              <a:rPr lang="en-US" altLang="ko-KR" dirty="0"/>
              <a:t>T + T -&gt; F + T -&gt; </a:t>
            </a:r>
          </a:p>
          <a:p>
            <a:pPr lvl="1"/>
            <a:r>
              <a:rPr lang="en-US" altLang="ko-KR" dirty="0"/>
              <a:t>number + T -&gt; number + F -&gt; number + number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46036" y="21428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8301" y="29727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37164" y="29513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71072" y="2946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18301" y="36345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18301" y="4322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6636" y="511846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number(3)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41683" y="36345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75499" y="432261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number(5)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20" name="직선 연결선 19"/>
          <p:cNvCxnSpPr>
            <a:stCxn id="10" idx="2"/>
            <a:endCxn id="14" idx="0"/>
          </p:cNvCxnSpPr>
          <p:nvPr/>
        </p:nvCxnSpPr>
        <p:spPr>
          <a:xfrm>
            <a:off x="1768342" y="3342102"/>
            <a:ext cx="0" cy="292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4" idx="2"/>
            <a:endCxn id="15" idx="0"/>
          </p:cNvCxnSpPr>
          <p:nvPr/>
        </p:nvCxnSpPr>
        <p:spPr>
          <a:xfrm>
            <a:off x="1768342" y="4003839"/>
            <a:ext cx="0" cy="318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5" idx="2"/>
            <a:endCxn id="16" idx="0"/>
          </p:cNvCxnSpPr>
          <p:nvPr/>
        </p:nvCxnSpPr>
        <p:spPr>
          <a:xfrm>
            <a:off x="1768342" y="4691946"/>
            <a:ext cx="0" cy="426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0" idx="0"/>
            <a:endCxn id="9" idx="2"/>
          </p:cNvCxnSpPr>
          <p:nvPr/>
        </p:nvCxnSpPr>
        <p:spPr>
          <a:xfrm flipV="1">
            <a:off x="1768342" y="2512168"/>
            <a:ext cx="727735" cy="460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9" idx="2"/>
            <a:endCxn id="11" idx="0"/>
          </p:cNvCxnSpPr>
          <p:nvPr/>
        </p:nvCxnSpPr>
        <p:spPr>
          <a:xfrm>
            <a:off x="2496077" y="2512168"/>
            <a:ext cx="591128" cy="439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9" idx="2"/>
            <a:endCxn id="12" idx="0"/>
          </p:cNvCxnSpPr>
          <p:nvPr/>
        </p:nvCxnSpPr>
        <p:spPr>
          <a:xfrm>
            <a:off x="2496077" y="2512168"/>
            <a:ext cx="25036" cy="434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1" idx="2"/>
            <a:endCxn id="17" idx="0"/>
          </p:cNvCxnSpPr>
          <p:nvPr/>
        </p:nvCxnSpPr>
        <p:spPr>
          <a:xfrm>
            <a:off x="3087205" y="3320683"/>
            <a:ext cx="4519" cy="313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endCxn id="18" idx="0"/>
          </p:cNvCxnSpPr>
          <p:nvPr/>
        </p:nvCxnSpPr>
        <p:spPr>
          <a:xfrm flipH="1">
            <a:off x="3087205" y="4003839"/>
            <a:ext cx="4519" cy="318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BFBEEF6-2432-4475-BB51-DBD2F073AF82}"/>
              </a:ext>
            </a:extLst>
          </p:cNvPr>
          <p:cNvSpPr/>
          <p:nvPr/>
        </p:nvSpPr>
        <p:spPr>
          <a:xfrm>
            <a:off x="4410586" y="358395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좌단</a:t>
            </a:r>
            <a:r>
              <a:rPr lang="ko-KR" altLang="en-US" dirty="0"/>
              <a:t> 유도로 생성된 트리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좌파스</a:t>
            </a:r>
            <a:r>
              <a:rPr lang="ko-KR" altLang="en-US" dirty="0">
                <a:sym typeface="Wingdings" panose="05000000000000000000" pitchFamily="2" charset="2"/>
              </a:rPr>
              <a:t> 트리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우단 유도로 생성된 트리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우파스</a:t>
            </a:r>
            <a:r>
              <a:rPr lang="ko-KR" altLang="en-US" dirty="0">
                <a:sym typeface="Wingdings" panose="05000000000000000000" pitchFamily="2" charset="2"/>
              </a:rPr>
              <a:t> 트리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437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 + 5 * 3 / 7</a:t>
            </a:r>
            <a:r>
              <a:rPr lang="ko-KR" altLang="en-US" dirty="0"/>
              <a:t>의 </a:t>
            </a:r>
            <a:r>
              <a:rPr lang="ko-KR" altLang="en-US" dirty="0" err="1"/>
              <a:t>좌파스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우파스</a:t>
            </a:r>
            <a:r>
              <a:rPr lang="ko-KR" altLang="en-US" dirty="0"/>
              <a:t> 트리 생성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 * (3 + 7)</a:t>
            </a:r>
            <a:r>
              <a:rPr lang="ko-KR" altLang="en-US" dirty="0"/>
              <a:t>의 </a:t>
            </a:r>
            <a:r>
              <a:rPr lang="ko-KR" altLang="en-US" dirty="0" err="1"/>
              <a:t>좌파스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우파스</a:t>
            </a:r>
            <a:r>
              <a:rPr lang="ko-KR" altLang="en-US" dirty="0"/>
              <a:t> 트리 생성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5902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구문 분석 </a:t>
            </a:r>
            <a:r>
              <a:rPr lang="en-US" altLang="ko-KR" dirty="0"/>
              <a:t>(Syntax Analysis)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유도나 감축 과정을 통해 파스 트리를 구성</a:t>
            </a:r>
            <a:endParaRPr lang="en-US" altLang="ko-KR" dirty="0"/>
          </a:p>
          <a:p>
            <a:pPr lvl="1"/>
            <a:r>
              <a:rPr lang="ko-KR" altLang="en-US" dirty="0"/>
              <a:t>트리 구성이 안 되면 틀린 문법의 문장</a:t>
            </a:r>
            <a:endParaRPr lang="en-US" altLang="ko-KR" dirty="0"/>
          </a:p>
          <a:p>
            <a:pPr lvl="1"/>
            <a:r>
              <a:rPr lang="ko-KR" altLang="en-US" dirty="0"/>
              <a:t>문맥 자유 문법은 모두 이렇게 분석 가능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이후 의미 분석에 사용할 수 있도록 함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구성된 트리의 각 노드에 의미 분석을 실행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문맥 자유 문법의 </a:t>
            </a:r>
            <a:r>
              <a:rPr lang="ko-KR" altLang="en-US" dirty="0" err="1"/>
              <a:t>파싱은</a:t>
            </a:r>
            <a:r>
              <a:rPr lang="ko-KR" altLang="en-US" dirty="0"/>
              <a:t> 기억이 필요 </a:t>
            </a:r>
            <a:endParaRPr lang="en-US" altLang="ko-KR" dirty="0"/>
          </a:p>
          <a:p>
            <a:pPr lvl="1"/>
            <a:r>
              <a:rPr lang="ko-KR" altLang="en-US" dirty="0"/>
              <a:t>스택을 사용하는 </a:t>
            </a:r>
            <a:r>
              <a:rPr lang="en-US" altLang="ko-KR" dirty="0"/>
              <a:t>(</a:t>
            </a:r>
            <a:r>
              <a:rPr lang="ko-KR" altLang="en-US" dirty="0"/>
              <a:t>크기와 무관하게</a:t>
            </a:r>
            <a:r>
              <a:rPr lang="en-US" altLang="ko-KR" dirty="0"/>
              <a:t>) FSM </a:t>
            </a:r>
            <a:r>
              <a:rPr lang="ko-KR" altLang="en-US" dirty="0"/>
              <a:t>사용 </a:t>
            </a:r>
            <a:endParaRPr lang="en-US" altLang="ko-KR" dirty="0"/>
          </a:p>
          <a:p>
            <a:pPr lvl="1"/>
            <a:r>
              <a:rPr lang="ko-KR" altLang="en-US" dirty="0"/>
              <a:t>이를 </a:t>
            </a:r>
            <a:r>
              <a:rPr lang="en-US" altLang="ko-KR" dirty="0"/>
              <a:t>Pushdown Automata</a:t>
            </a:r>
            <a:r>
              <a:rPr lang="ko-KR" altLang="en-US" dirty="0"/>
              <a:t>라고 함 </a:t>
            </a:r>
            <a:endParaRPr lang="en-US" altLang="ko-KR" dirty="0"/>
          </a:p>
          <a:p>
            <a:pPr lvl="1"/>
            <a:r>
              <a:rPr lang="ko-KR" altLang="en-US" dirty="0"/>
              <a:t>상태 전이를 스택의 내용을 참조하고 전이시 스택에 항목을 넣거나 뺌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270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하향식 </a:t>
            </a:r>
            <a:r>
              <a:rPr lang="ko-KR" altLang="en-US" dirty="0" err="1"/>
              <a:t>파싱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시작 기호부터 </a:t>
            </a:r>
            <a:endParaRPr lang="en-US" altLang="ko-KR" dirty="0"/>
          </a:p>
          <a:p>
            <a:r>
              <a:rPr lang="ko-KR" altLang="en-US" dirty="0"/>
              <a:t>생성 규칙을 적용하면서 </a:t>
            </a:r>
            <a:r>
              <a:rPr lang="en-US" altLang="ko-KR" dirty="0"/>
              <a:t>(</a:t>
            </a:r>
            <a:r>
              <a:rPr lang="ko-KR" altLang="en-US" dirty="0"/>
              <a:t>유도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입력된 문장이 문법에 맞는 지를 </a:t>
            </a:r>
            <a:endParaRPr lang="en-US" altLang="ko-KR" dirty="0"/>
          </a:p>
          <a:p>
            <a:r>
              <a:rPr lang="ko-KR" altLang="en-US" dirty="0" err="1"/>
              <a:t>좌파스</a:t>
            </a:r>
            <a:r>
              <a:rPr lang="ko-KR" altLang="en-US" dirty="0"/>
              <a:t> 트리를 구성하면서 찾음 </a:t>
            </a:r>
            <a:endParaRPr lang="en-US" altLang="ko-KR" dirty="0"/>
          </a:p>
          <a:p>
            <a:r>
              <a:rPr lang="ko-KR" altLang="en-US" dirty="0"/>
              <a:t>트리 구성을 더 이상 못 하면 </a:t>
            </a:r>
            <a:endParaRPr lang="en-US" altLang="ko-KR" dirty="0"/>
          </a:p>
          <a:p>
            <a:r>
              <a:rPr lang="ko-KR" altLang="en-US" dirty="0"/>
              <a:t>다른 생성 규칙을 적용 </a:t>
            </a:r>
            <a:r>
              <a:rPr lang="en-US" altLang="ko-KR" dirty="0"/>
              <a:t>(</a:t>
            </a:r>
            <a:r>
              <a:rPr lang="ko-KR" altLang="en-US" dirty="0" err="1"/>
              <a:t>역추적</a:t>
            </a:r>
            <a:r>
              <a:rPr lang="en-US" altLang="ko-KR" dirty="0"/>
              <a:t>, Backtracking)</a:t>
            </a:r>
          </a:p>
          <a:p>
            <a:r>
              <a:rPr lang="ko-KR" altLang="en-US" dirty="0"/>
              <a:t>위의 방법을 재귀적 하강 </a:t>
            </a:r>
            <a:r>
              <a:rPr lang="en-US" altLang="ko-KR" dirty="0"/>
              <a:t>(Recursive Descent) </a:t>
            </a:r>
            <a:r>
              <a:rPr lang="ko-KR" altLang="en-US" dirty="0" err="1"/>
              <a:t>파싱이라</a:t>
            </a:r>
            <a:r>
              <a:rPr lang="ko-KR" altLang="en-US" dirty="0"/>
              <a:t> 함 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788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재귀적 하강 </a:t>
            </a:r>
            <a:r>
              <a:rPr lang="ko-KR" altLang="en-US" dirty="0" err="1"/>
              <a:t>파싱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 규칙에 선택 </a:t>
            </a:r>
            <a:r>
              <a:rPr lang="en-US" altLang="ko-KR" dirty="0"/>
              <a:t>(|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구분된 규칙들</a:t>
            </a:r>
            <a:r>
              <a:rPr lang="en-US" altLang="ko-KR" dirty="0"/>
              <a:t>)</a:t>
            </a:r>
            <a:r>
              <a:rPr lang="ko-KR" altLang="en-US" dirty="0"/>
              <a:t>이 많아지면 </a:t>
            </a:r>
            <a:endParaRPr lang="en-US" altLang="ko-KR" dirty="0"/>
          </a:p>
          <a:p>
            <a:r>
              <a:rPr lang="ko-KR" altLang="en-US" dirty="0" err="1"/>
              <a:t>역추적이</a:t>
            </a:r>
            <a:r>
              <a:rPr lang="ko-KR" altLang="en-US" dirty="0"/>
              <a:t> 아주 많아질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구현은 </a:t>
            </a:r>
            <a:r>
              <a:rPr lang="ko-KR" altLang="en-US" dirty="0" err="1"/>
              <a:t>비단말</a:t>
            </a:r>
            <a:r>
              <a:rPr lang="ko-KR" altLang="en-US" dirty="0"/>
              <a:t> 규칙들을 함수로 만들어서 </a:t>
            </a:r>
            <a:endParaRPr lang="en-US" altLang="ko-KR" dirty="0"/>
          </a:p>
          <a:p>
            <a:r>
              <a:rPr lang="ko-KR" altLang="en-US" dirty="0"/>
              <a:t>하나씩 구현하고 재귀 호출을 허용하고 </a:t>
            </a:r>
            <a:endParaRPr lang="en-US" altLang="ko-KR" dirty="0"/>
          </a:p>
          <a:p>
            <a:r>
              <a:rPr lang="ko-KR" altLang="en-US" dirty="0"/>
              <a:t>안 맞으면 다음 규칙을 실행</a:t>
            </a:r>
            <a:endParaRPr lang="en-US" altLang="ko-KR" dirty="0"/>
          </a:p>
          <a:p>
            <a:r>
              <a:rPr lang="ko-KR" altLang="en-US" dirty="0"/>
              <a:t>구현이 단순하여 사람이 작성할 때 주로 이 방법을 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724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계산기의 재귀적 하강 </a:t>
            </a:r>
            <a:r>
              <a:rPr lang="ko-KR" altLang="en-US" dirty="0" err="1"/>
              <a:t>파싱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생성 규칙 </a:t>
            </a:r>
            <a:endParaRPr lang="de-DE" altLang="ko-KR" dirty="0"/>
          </a:p>
          <a:p>
            <a:pPr lvl="1"/>
            <a:r>
              <a:rPr lang="de-DE" altLang="ko-KR" dirty="0"/>
              <a:t>E → E + T | E – T | T </a:t>
            </a:r>
          </a:p>
          <a:p>
            <a:pPr lvl="1"/>
            <a:r>
              <a:rPr lang="de-DE" altLang="ko-KR" dirty="0"/>
              <a:t>T → T / F | T * F | F  </a:t>
            </a:r>
          </a:p>
          <a:p>
            <a:pPr lvl="1"/>
            <a:r>
              <a:rPr lang="de-DE" altLang="ko-KR" dirty="0"/>
              <a:t>F → number | ( E )</a:t>
            </a:r>
            <a:endParaRPr lang="en-US" altLang="ko-KR" dirty="0"/>
          </a:p>
          <a:p>
            <a:r>
              <a:rPr lang="ko-KR" altLang="en-US" dirty="0"/>
              <a:t>단말 없이 재귀가 있으면 안 됨</a:t>
            </a:r>
            <a:endParaRPr lang="en-US" altLang="ko-KR" dirty="0"/>
          </a:p>
          <a:p>
            <a:pPr lvl="1"/>
            <a:r>
              <a:rPr lang="de-DE" altLang="ko-KR" dirty="0"/>
              <a:t>E → E + T | E – T | T </a:t>
            </a:r>
          </a:p>
          <a:p>
            <a:pPr lvl="2"/>
            <a:r>
              <a:rPr lang="ko-KR" altLang="en-US" dirty="0"/>
              <a:t>위의</a:t>
            </a:r>
            <a:r>
              <a:rPr lang="en-US" altLang="ko-KR" dirty="0"/>
              <a:t> </a:t>
            </a:r>
            <a:r>
              <a:rPr lang="ko-KR" altLang="en-US" dirty="0"/>
              <a:t>규칙이라면 </a:t>
            </a:r>
            <a:r>
              <a:rPr lang="en-US" altLang="ko-KR" dirty="0"/>
              <a:t>E() </a:t>
            </a:r>
            <a:r>
              <a:rPr lang="ko-KR" altLang="en-US" dirty="0"/>
              <a:t>함수 재귀에 빠짐</a:t>
            </a:r>
            <a:endParaRPr lang="en-US" altLang="ko-KR" dirty="0"/>
          </a:p>
          <a:p>
            <a:pPr lvl="1"/>
            <a:r>
              <a:rPr lang="de-DE" altLang="ko-KR" dirty="0"/>
              <a:t>T → </a:t>
            </a:r>
            <a:r>
              <a:rPr lang="en-US" altLang="ko-KR" dirty="0"/>
              <a:t>T</a:t>
            </a:r>
            <a:r>
              <a:rPr lang="de-DE" altLang="ko-KR" dirty="0"/>
              <a:t> / F | T * F | F  </a:t>
            </a:r>
          </a:p>
          <a:p>
            <a:pPr lvl="2"/>
            <a:r>
              <a:rPr lang="ko-KR" altLang="en-US" dirty="0"/>
              <a:t>여기도 마찬가지 현상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268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BCB26-2E3D-4641-BDA9-221F1C0B7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관리 코드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DA1233D-F2EB-45D7-A3FC-5FC94EA50A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163" y="1692591"/>
            <a:ext cx="2247900" cy="4448262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95DE89-5629-4175-AC3A-D5A0FB3CF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554C9A-84CC-4565-A5A4-FBB209CD8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4DA32C-BE20-48C7-98ED-18F4E88F2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276" y="1692591"/>
            <a:ext cx="5585210" cy="44445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91BA9E-A0A2-449A-84E3-7AD4F0C36D70}"/>
              </a:ext>
            </a:extLst>
          </p:cNvPr>
          <p:cNvSpPr txBox="1"/>
          <p:nvPr/>
        </p:nvSpPr>
        <p:spPr>
          <a:xfrm>
            <a:off x="861646" y="1116623"/>
            <a:ext cx="885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많은 데이터 테이블을 다루므로 한 언어에서도 자동 생성이 필요</a:t>
            </a:r>
          </a:p>
        </p:txBody>
      </p:sp>
    </p:spTree>
    <p:extLst>
      <p:ext uri="{BB962C8B-B14F-4D97-AF65-F5344CB8AC3E}">
        <p14:creationId xmlns:p14="http://schemas.microsoft.com/office/powerpoint/2010/main" val="493626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계산기의 재귀적 하강 </a:t>
            </a:r>
            <a:r>
              <a:rPr lang="ko-KR" altLang="en-US" dirty="0" err="1"/>
              <a:t>파싱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수정 문법 </a:t>
            </a:r>
            <a:endParaRPr lang="de-DE" altLang="ko-KR" dirty="0"/>
          </a:p>
          <a:p>
            <a:pPr lvl="1"/>
            <a:r>
              <a:rPr lang="de-DE" altLang="ko-KR" dirty="0"/>
              <a:t>E → T + T | T – T | T </a:t>
            </a:r>
          </a:p>
          <a:p>
            <a:pPr lvl="1"/>
            <a:r>
              <a:rPr lang="de-DE" altLang="ko-KR" dirty="0"/>
              <a:t>T → F / F | F * F | F  </a:t>
            </a:r>
          </a:p>
          <a:p>
            <a:pPr lvl="1"/>
            <a:r>
              <a:rPr lang="de-DE" altLang="ko-KR" dirty="0"/>
              <a:t>F → number | ( E )</a:t>
            </a:r>
            <a:endParaRPr lang="en-US" altLang="ko-KR" dirty="0"/>
          </a:p>
          <a:p>
            <a:r>
              <a:rPr lang="en-US" altLang="ko-KR" dirty="0"/>
              <a:t>E()</a:t>
            </a:r>
            <a:r>
              <a:rPr lang="ko-KR" altLang="en-US" dirty="0"/>
              <a:t>는 </a:t>
            </a:r>
            <a:r>
              <a:rPr lang="en-US" altLang="ko-KR" dirty="0"/>
              <a:t>T() </a:t>
            </a:r>
            <a:r>
              <a:rPr lang="ko-KR" altLang="en-US" dirty="0"/>
              <a:t>호출하고 </a:t>
            </a:r>
            <a:r>
              <a:rPr lang="en-US" altLang="ko-KR" dirty="0"/>
              <a:t>+, - </a:t>
            </a:r>
            <a:r>
              <a:rPr lang="ko-KR" altLang="en-US" dirty="0"/>
              <a:t>처리하고 </a:t>
            </a:r>
            <a:r>
              <a:rPr lang="en-US" altLang="ko-KR" dirty="0"/>
              <a:t>T() </a:t>
            </a:r>
            <a:r>
              <a:rPr lang="ko-KR" altLang="en-US" dirty="0"/>
              <a:t>호출</a:t>
            </a:r>
            <a:endParaRPr lang="en-US" altLang="ko-KR" dirty="0"/>
          </a:p>
          <a:p>
            <a:r>
              <a:rPr lang="en-US" altLang="ko-KR" dirty="0"/>
              <a:t>T()</a:t>
            </a:r>
            <a:r>
              <a:rPr lang="ko-KR" altLang="en-US" dirty="0"/>
              <a:t>는 </a:t>
            </a:r>
            <a:r>
              <a:rPr lang="en-US" altLang="ko-KR" dirty="0"/>
              <a:t>F() </a:t>
            </a:r>
            <a:r>
              <a:rPr lang="ko-KR" altLang="en-US" dirty="0"/>
              <a:t>호출하고 </a:t>
            </a:r>
            <a:r>
              <a:rPr lang="en-US" altLang="ko-KR" dirty="0"/>
              <a:t>/, * </a:t>
            </a:r>
            <a:r>
              <a:rPr lang="ko-KR" altLang="en-US" dirty="0"/>
              <a:t>처리하고 </a:t>
            </a:r>
            <a:r>
              <a:rPr lang="en-US" altLang="ko-KR" dirty="0"/>
              <a:t>F() </a:t>
            </a:r>
            <a:r>
              <a:rPr lang="ko-KR" altLang="en-US" dirty="0"/>
              <a:t>호출 </a:t>
            </a:r>
            <a:endParaRPr lang="en-US" altLang="ko-KR" dirty="0"/>
          </a:p>
          <a:p>
            <a:r>
              <a:rPr lang="en-US" altLang="ko-KR" dirty="0"/>
              <a:t>F()</a:t>
            </a:r>
            <a:r>
              <a:rPr lang="ko-KR" altLang="en-US" dirty="0"/>
              <a:t>는 숫자와 괄호 처리</a:t>
            </a:r>
            <a:r>
              <a:rPr lang="en-US" altLang="ko-KR" dirty="0"/>
              <a:t>. </a:t>
            </a:r>
            <a:r>
              <a:rPr lang="ko-KR" altLang="en-US" dirty="0" err="1"/>
              <a:t>좌괄호면</a:t>
            </a:r>
            <a:r>
              <a:rPr lang="ko-KR" altLang="en-US" dirty="0"/>
              <a:t> </a:t>
            </a:r>
            <a:r>
              <a:rPr lang="en-US" altLang="ko-KR" dirty="0"/>
              <a:t>E </a:t>
            </a:r>
            <a:r>
              <a:rPr lang="ko-KR" altLang="en-US" dirty="0"/>
              <a:t>호출하고 </a:t>
            </a:r>
            <a:r>
              <a:rPr lang="ko-KR" altLang="en-US" dirty="0" err="1"/>
              <a:t>우괄호</a:t>
            </a:r>
            <a:r>
              <a:rPr lang="ko-KR" altLang="en-US" dirty="0"/>
              <a:t> 처리</a:t>
            </a:r>
            <a:endParaRPr lang="en-US" altLang="ko-KR" dirty="0"/>
          </a:p>
          <a:p>
            <a:r>
              <a:rPr lang="ko-KR" altLang="en-US" dirty="0"/>
              <a:t>자료 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http://www.howto.pe.kr/zboard/zboard.php?id=lecture&amp;page=1&amp;sn1=&amp;divpage=1&amp;category=12&amp;sn=off&amp;ss=on&amp;sc=on&amp;select_arrange=headnum&amp;desc=asc&amp;no=39</a:t>
            </a:r>
            <a:endParaRPr lang="en-US" altLang="ko-KR" dirty="0"/>
          </a:p>
          <a:p>
            <a:pPr lvl="1"/>
            <a:r>
              <a:rPr lang="ko-KR" altLang="en-US" dirty="0"/>
              <a:t>위의</a:t>
            </a:r>
            <a:r>
              <a:rPr lang="en-US" altLang="ko-KR" dirty="0"/>
              <a:t> </a:t>
            </a:r>
            <a:r>
              <a:rPr lang="ko-KR" altLang="en-US" dirty="0" err="1"/>
              <a:t>파싱과</a:t>
            </a:r>
            <a:r>
              <a:rPr lang="ko-KR" altLang="en-US" dirty="0"/>
              <a:t> 코드 생성 </a:t>
            </a:r>
            <a:r>
              <a:rPr lang="en-US" altLang="ko-KR" dirty="0"/>
              <a:t>C </a:t>
            </a:r>
            <a:r>
              <a:rPr lang="ko-KR" altLang="en-US" dirty="0"/>
              <a:t>소스</a:t>
            </a:r>
            <a:endParaRPr lang="en-US" altLang="ko-KR" dirty="0"/>
          </a:p>
          <a:p>
            <a:pPr lvl="1"/>
            <a:r>
              <a:rPr lang="ko-KR" altLang="en-US" dirty="0"/>
              <a:t>소스 전체로만 의미가 있어 소개 안 함</a:t>
            </a:r>
            <a:r>
              <a:rPr lang="en-US" altLang="ko-KR" dirty="0"/>
              <a:t>. </a:t>
            </a:r>
            <a:r>
              <a:rPr lang="ko-KR" altLang="en-US" dirty="0"/>
              <a:t>개선 여지가 많은 코드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128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LL(1) </a:t>
            </a:r>
            <a:r>
              <a:rPr lang="ko-KR" altLang="en-US" dirty="0" err="1"/>
              <a:t>파싱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재귀적 하강 방식의 </a:t>
            </a:r>
            <a:r>
              <a:rPr lang="ko-KR" altLang="en-US" dirty="0" err="1"/>
              <a:t>역추적</a:t>
            </a:r>
            <a:r>
              <a:rPr lang="ko-KR" altLang="en-US" dirty="0"/>
              <a:t> 문제를 개선</a:t>
            </a:r>
            <a:endParaRPr lang="en-US" altLang="ko-KR" dirty="0"/>
          </a:p>
          <a:p>
            <a:r>
              <a:rPr lang="ko-KR" altLang="en-US" dirty="0"/>
              <a:t>아이디어 </a:t>
            </a:r>
            <a:endParaRPr lang="en-US" altLang="ko-KR" dirty="0"/>
          </a:p>
          <a:p>
            <a:pPr lvl="1"/>
            <a:r>
              <a:rPr lang="ko-KR" altLang="en-US" dirty="0"/>
              <a:t>현재 입력 토큰이 특정 유도로 진행 했을 때 사용될 지를 검사</a:t>
            </a:r>
            <a:endParaRPr lang="en-US" altLang="ko-KR" dirty="0"/>
          </a:p>
          <a:p>
            <a:pPr lvl="2"/>
            <a:r>
              <a:rPr lang="ko-KR" altLang="en-US" dirty="0"/>
              <a:t>입력 토큰은 모두 단말 기호 </a:t>
            </a:r>
            <a:r>
              <a:rPr lang="en-US" altLang="ko-KR" dirty="0"/>
              <a:t>(</a:t>
            </a:r>
            <a:r>
              <a:rPr lang="ko-KR" altLang="en-US" dirty="0"/>
              <a:t>문장에 쓰인 단어들이므로 항상 단말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배열 </a:t>
            </a:r>
            <a:r>
              <a:rPr lang="en-US" altLang="ko-KR" dirty="0"/>
              <a:t>M[</a:t>
            </a:r>
            <a:r>
              <a:rPr lang="ko-KR" altLang="en-US" dirty="0" err="1"/>
              <a:t>비단말</a:t>
            </a:r>
            <a:r>
              <a:rPr lang="en-US" altLang="ko-KR" dirty="0"/>
              <a:t>, </a:t>
            </a:r>
            <a:r>
              <a:rPr lang="ko-KR" altLang="en-US" dirty="0"/>
              <a:t>토큰</a:t>
            </a:r>
            <a:r>
              <a:rPr lang="en-US" altLang="ko-KR" dirty="0"/>
              <a:t>]</a:t>
            </a:r>
            <a:r>
              <a:rPr lang="ko-KR" altLang="en-US" dirty="0"/>
              <a:t>에 사용 가능한 생성 규칙으로 미리 표</a:t>
            </a:r>
            <a:r>
              <a:rPr lang="en-US" altLang="ko-KR" dirty="0"/>
              <a:t>(</a:t>
            </a:r>
            <a:r>
              <a:rPr lang="ko-KR" altLang="en-US" dirty="0" err="1"/>
              <a:t>파싱표</a:t>
            </a:r>
            <a:r>
              <a:rPr lang="en-US" altLang="ko-KR" dirty="0"/>
              <a:t>)</a:t>
            </a:r>
            <a:r>
              <a:rPr lang="ko-KR" altLang="en-US" dirty="0"/>
              <a:t>를 만듦 </a:t>
            </a:r>
            <a:endParaRPr lang="en-US" altLang="ko-KR" dirty="0"/>
          </a:p>
          <a:p>
            <a:pPr lvl="1"/>
            <a:r>
              <a:rPr lang="ko-KR" altLang="en-US" dirty="0"/>
              <a:t>위의 </a:t>
            </a:r>
            <a:r>
              <a:rPr lang="ko-KR" altLang="en-US" dirty="0" err="1"/>
              <a:t>파싱표</a:t>
            </a:r>
            <a:r>
              <a:rPr lang="ko-KR" altLang="en-US" dirty="0"/>
              <a:t> 생성이 가능한 문법을 </a:t>
            </a:r>
            <a:r>
              <a:rPr lang="en-US" altLang="ko-KR" dirty="0"/>
              <a:t>LL(1) </a:t>
            </a:r>
            <a:r>
              <a:rPr lang="ko-KR" altLang="en-US" dirty="0"/>
              <a:t>문법이라 함 </a:t>
            </a:r>
            <a:endParaRPr lang="en-US" altLang="ko-KR" dirty="0"/>
          </a:p>
          <a:p>
            <a:r>
              <a:rPr lang="en-US" altLang="ko-KR" dirty="0"/>
              <a:t>LL(1) </a:t>
            </a:r>
            <a:r>
              <a:rPr lang="ko-KR" altLang="en-US" dirty="0"/>
              <a:t>의미 </a:t>
            </a:r>
            <a:endParaRPr lang="en-US" altLang="ko-KR" dirty="0"/>
          </a:p>
          <a:p>
            <a:pPr lvl="1"/>
            <a:r>
              <a:rPr lang="ko-KR" altLang="en-US" dirty="0"/>
              <a:t>왼쪽부터 입력 처리 </a:t>
            </a:r>
            <a:r>
              <a:rPr lang="en-US" altLang="ko-KR" dirty="0"/>
              <a:t>(Left) </a:t>
            </a:r>
          </a:p>
          <a:p>
            <a:pPr lvl="1"/>
            <a:r>
              <a:rPr lang="ko-KR" altLang="en-US" dirty="0" err="1"/>
              <a:t>좌파스</a:t>
            </a:r>
            <a:r>
              <a:rPr lang="ko-KR" altLang="en-US" dirty="0"/>
              <a:t> 트리 생성 </a:t>
            </a:r>
            <a:r>
              <a:rPr lang="en-US" altLang="ko-KR" dirty="0"/>
              <a:t>(Leftmost) 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개의 예측 토큰을 사용하는 </a:t>
            </a:r>
            <a:r>
              <a:rPr lang="ko-KR" altLang="en-US" dirty="0" err="1"/>
              <a:t>파싱표를</a:t>
            </a:r>
            <a:r>
              <a:rPr lang="ko-KR" altLang="en-US" dirty="0"/>
              <a:t> 사용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586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단말</a:t>
            </a:r>
            <a:r>
              <a:rPr lang="en-US" altLang="ko-KR" dirty="0"/>
              <a:t>(</a:t>
            </a:r>
            <a:r>
              <a:rPr lang="ko-KR" altLang="en-US" dirty="0"/>
              <a:t>토큰</a:t>
            </a:r>
            <a:r>
              <a:rPr lang="en-US" altLang="ko-KR" dirty="0"/>
              <a:t>)</a:t>
            </a:r>
            <a:r>
              <a:rPr lang="ko-KR" altLang="en-US" dirty="0"/>
              <a:t>의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모든 구체적인 문장은 토큰으로만 구성됨 </a:t>
            </a:r>
            <a:endParaRPr lang="en-US" altLang="ko-KR" dirty="0"/>
          </a:p>
          <a:p>
            <a:pPr lvl="1"/>
            <a:r>
              <a:rPr lang="ko-KR" altLang="en-US" dirty="0"/>
              <a:t>토큰을 활용하여 빠르게 처리 할 수 없을까</a:t>
            </a:r>
            <a:r>
              <a:rPr lang="en-US" altLang="ko-KR" dirty="0"/>
              <a:t>? </a:t>
            </a:r>
          </a:p>
          <a:p>
            <a:r>
              <a:rPr lang="ko-KR" altLang="en-US" dirty="0" err="1"/>
              <a:t>비단말의</a:t>
            </a:r>
            <a:r>
              <a:rPr lang="ko-KR" altLang="en-US" dirty="0"/>
              <a:t> 처음에 오는 토큰들을 알면 생성 규칙</a:t>
            </a:r>
            <a:r>
              <a:rPr lang="en-US" altLang="ko-KR" dirty="0"/>
              <a:t>(</a:t>
            </a:r>
            <a:r>
              <a:rPr lang="ko-KR" altLang="en-US" dirty="0"/>
              <a:t>들</a:t>
            </a:r>
            <a:r>
              <a:rPr lang="en-US" altLang="ko-KR" dirty="0"/>
              <a:t>)</a:t>
            </a:r>
            <a:r>
              <a:rPr lang="ko-KR" altLang="en-US" dirty="0"/>
              <a:t>을 알 수 있음</a:t>
            </a:r>
            <a:endParaRPr lang="en-US" altLang="ko-KR" dirty="0"/>
          </a:p>
          <a:p>
            <a:pPr lvl="1"/>
            <a:r>
              <a:rPr lang="en-US" altLang="ko-KR" dirty="0"/>
              <a:t>if ( </a:t>
            </a:r>
            <a:r>
              <a:rPr lang="en-US" altLang="ko-KR" dirty="0" err="1"/>
              <a:t>i</a:t>
            </a:r>
            <a:r>
              <a:rPr lang="en-US" altLang="ko-KR" dirty="0"/>
              <a:t> &gt; 3 ) { </a:t>
            </a:r>
            <a:r>
              <a:rPr lang="en-US" altLang="ko-KR" dirty="0" err="1"/>
              <a:t>GetItem</a:t>
            </a:r>
            <a:r>
              <a:rPr lang="en-US" altLang="ko-KR" dirty="0"/>
              <a:t>(); }</a:t>
            </a:r>
          </a:p>
          <a:p>
            <a:pPr lvl="1"/>
            <a:r>
              <a:rPr lang="en-US" altLang="ko-KR" dirty="0"/>
              <a:t>“if”</a:t>
            </a:r>
            <a:r>
              <a:rPr lang="ko-KR" altLang="en-US" dirty="0"/>
              <a:t>가 제일 먼저 오는 건 </a:t>
            </a:r>
            <a:r>
              <a:rPr lang="en-US" altLang="ko-KR" dirty="0"/>
              <a:t>&lt;if-</a:t>
            </a:r>
            <a:r>
              <a:rPr lang="en-US" altLang="ko-KR" dirty="0" err="1"/>
              <a:t>stmt</a:t>
            </a:r>
            <a:r>
              <a:rPr lang="en-US" altLang="ko-KR" dirty="0"/>
              <a:t>&gt; </a:t>
            </a:r>
            <a:r>
              <a:rPr lang="ko-KR" altLang="en-US" dirty="0"/>
              <a:t>임</a:t>
            </a:r>
            <a:endParaRPr lang="en-US" altLang="ko-KR" dirty="0"/>
          </a:p>
          <a:p>
            <a:pPr lvl="1"/>
            <a:r>
              <a:rPr lang="ko-KR" altLang="en-US" dirty="0"/>
              <a:t>이들을 </a:t>
            </a:r>
            <a:r>
              <a:rPr lang="en-US" altLang="ko-KR" dirty="0"/>
              <a:t>FIRST(&lt;non-terminal&gt;) </a:t>
            </a:r>
            <a:r>
              <a:rPr lang="ko-KR" altLang="en-US" dirty="0"/>
              <a:t>이라 하고 토큰들의 집합</a:t>
            </a:r>
            <a:endParaRPr lang="en-US" altLang="ko-KR" dirty="0"/>
          </a:p>
          <a:p>
            <a:r>
              <a:rPr lang="ko-KR" altLang="en-US" dirty="0"/>
              <a:t>선택할 규칙 중 하나를 토큰을 보고 결정 </a:t>
            </a:r>
            <a:endParaRPr lang="en-US" altLang="ko-KR" dirty="0"/>
          </a:p>
          <a:p>
            <a:pPr lvl="1"/>
            <a:r>
              <a:rPr lang="ko-KR" altLang="en-US" dirty="0"/>
              <a:t>이 토큰이 </a:t>
            </a:r>
            <a:r>
              <a:rPr lang="en-US" altLang="ko-KR" dirty="0"/>
              <a:t>FIRST( &lt;</a:t>
            </a:r>
            <a:r>
              <a:rPr lang="ko-KR" altLang="en-US" dirty="0"/>
              <a:t>해당 규칙</a:t>
            </a:r>
            <a:r>
              <a:rPr lang="en-US" altLang="ko-KR" dirty="0"/>
              <a:t>&gt; )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있으면 선택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646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LL(1) </a:t>
            </a:r>
            <a:r>
              <a:rPr lang="ko-KR" altLang="en-US" dirty="0"/>
              <a:t>조건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/>
                  <a:t> 생성 규칙에서 </a:t>
                </a:r>
                <a:endParaRPr lang="en-US" altLang="ko-KR" dirty="0"/>
              </a:p>
              <a:p>
                <a:r>
                  <a:rPr lang="en-US" altLang="ko-KR" dirty="0"/>
                  <a:t>FIRST(A)</a:t>
                </a:r>
                <a:r>
                  <a:rPr lang="ko-KR" altLang="en-US" dirty="0"/>
                  <a:t>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알려면 </a:t>
                </a:r>
                <a:r>
                  <a:rPr lang="en-US" altLang="ko-KR" dirty="0"/>
                  <a:t>FISRT(L)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∪ </m:t>
                    </m:r>
                  </m:oMath>
                </a14:m>
                <a:r>
                  <a:rPr lang="en-US" altLang="ko-KR" dirty="0"/>
                  <a:t>FIRST(M)</a:t>
                </a:r>
                <a:r>
                  <a:rPr lang="ko-KR" altLang="en-US" dirty="0"/>
                  <a:t>을 구하면 된다</a:t>
                </a:r>
                <a:r>
                  <a:rPr lang="en-US" altLang="ko-KR" dirty="0"/>
                  <a:t>. </a:t>
                </a:r>
              </a:p>
              <a:p>
                <a:r>
                  <a:rPr lang="en-US" altLang="ko-KR" dirty="0"/>
                  <a:t>FIRST(L)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FIRST(M)</a:t>
                </a:r>
                <a:r>
                  <a:rPr lang="ko-KR" altLang="en-US" dirty="0"/>
                  <a:t>에 같은 토큰이 양쪽에 모두 있으면 선택할 때 헷갈린다</a:t>
                </a:r>
                <a:r>
                  <a:rPr lang="en-US" altLang="ko-KR" dirty="0"/>
                  <a:t>. </a:t>
                </a:r>
              </a:p>
              <a:p>
                <a:pPr lvl="1"/>
                <a:r>
                  <a:rPr lang="ko-KR" altLang="en-US" dirty="0"/>
                  <a:t>따라서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이런 토큰은 없어야 한다</a:t>
                </a:r>
                <a:r>
                  <a:rPr lang="en-US" altLang="ko-KR" dirty="0"/>
                  <a:t>. </a:t>
                </a:r>
              </a:p>
              <a:p>
                <a:r>
                  <a:rPr lang="ko-KR" altLang="en-US" dirty="0"/>
                  <a:t>규칙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의 다음에 올 수 있는 토큰들을 </a:t>
                </a:r>
                <a:r>
                  <a:rPr lang="en-US" altLang="ko-KR" dirty="0"/>
                  <a:t>FOLLOW(A)</a:t>
                </a:r>
                <a:r>
                  <a:rPr lang="ko-KR" altLang="en-US" dirty="0"/>
                  <a:t>라고 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r>
                  <a:rPr lang="en-US" altLang="ko-KR" dirty="0"/>
                  <a:t>L</a:t>
                </a:r>
                <a:r>
                  <a:rPr lang="ko-KR" altLang="en-US" dirty="0"/>
                  <a:t>이 </a:t>
                </a:r>
                <a:r>
                  <a:rPr lang="en-US" altLang="ko-KR" dirty="0"/>
                  <a:t>&lt;empty&gt;</a:t>
                </a:r>
                <a:r>
                  <a:rPr lang="ko-KR" altLang="en-US" dirty="0"/>
                  <a:t>로 유도될 수 있는 경우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nullable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A </a:t>
                </a:r>
                <a:r>
                  <a:rPr lang="ko-KR" altLang="en-US" dirty="0"/>
                  <a:t>다음에 오는 토큰들이 </a:t>
                </a:r>
                <a:r>
                  <a:rPr lang="en-US" altLang="ko-KR" dirty="0"/>
                  <a:t>FIRST(M)</a:t>
                </a:r>
                <a:r>
                  <a:rPr lang="ko-KR" altLang="en-US" dirty="0"/>
                  <a:t>에 있으면 또 헷갈리게 된다</a:t>
                </a:r>
                <a:r>
                  <a:rPr lang="en-US" altLang="ko-KR" dirty="0"/>
                  <a:t>. </a:t>
                </a:r>
              </a:p>
              <a:p>
                <a:r>
                  <a:rPr lang="ko-KR" altLang="en-US" dirty="0"/>
                  <a:t>정리하면 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𝐹𝑂𝐿𝐿𝑂𝑊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 t="-703" r="-58" b="-11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83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LL(1) </a:t>
            </a:r>
            <a:r>
              <a:rPr lang="ko-KR" altLang="en-US" dirty="0" err="1"/>
              <a:t>파싱</a:t>
            </a:r>
            <a:r>
              <a:rPr lang="ko-KR" altLang="en-US" dirty="0"/>
              <a:t> 테이블의 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FIRST</a:t>
            </a:r>
            <a:r>
              <a:rPr lang="ko-KR" altLang="en-US" dirty="0"/>
              <a:t>를 사용 </a:t>
            </a:r>
            <a:endParaRPr lang="en-US" altLang="ko-KR" dirty="0"/>
          </a:p>
          <a:p>
            <a:pPr lvl="1"/>
            <a:r>
              <a:rPr lang="en-US" altLang="ko-KR" dirty="0"/>
              <a:t>A := L </a:t>
            </a:r>
            <a:r>
              <a:rPr lang="ko-KR" altLang="en-US" dirty="0"/>
              <a:t>형태에서 단말 </a:t>
            </a: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FIRST(L)</a:t>
            </a:r>
            <a:r>
              <a:rPr lang="ko-KR" altLang="en-US" dirty="0"/>
              <a:t>에 있으면 </a:t>
            </a:r>
            <a:endParaRPr lang="en-US" altLang="ko-KR" dirty="0"/>
          </a:p>
          <a:p>
            <a:pPr lvl="1"/>
            <a:r>
              <a:rPr lang="ko-KR" altLang="en-US" dirty="0" err="1"/>
              <a:t>파싱표</a:t>
            </a:r>
            <a:r>
              <a:rPr lang="ko-KR" altLang="en-US" dirty="0"/>
              <a:t> </a:t>
            </a:r>
            <a:r>
              <a:rPr lang="en-US" altLang="ko-KR" dirty="0"/>
              <a:t>[A, a] </a:t>
            </a:r>
            <a:r>
              <a:rPr lang="ko-KR" altLang="en-US" dirty="0"/>
              <a:t>항목에 </a:t>
            </a:r>
            <a:r>
              <a:rPr lang="en-US" altLang="ko-KR" dirty="0"/>
              <a:t>A := L </a:t>
            </a:r>
            <a:r>
              <a:rPr lang="ko-KR" altLang="en-US" dirty="0"/>
              <a:t>추가 </a:t>
            </a:r>
            <a:endParaRPr lang="en-US" altLang="ko-KR" dirty="0"/>
          </a:p>
          <a:p>
            <a:r>
              <a:rPr lang="en-US" altLang="ko-KR" dirty="0"/>
              <a:t>FOLLOW</a:t>
            </a:r>
            <a:r>
              <a:rPr lang="ko-KR" altLang="en-US" dirty="0"/>
              <a:t>를 사용 </a:t>
            </a:r>
            <a:endParaRPr lang="en-US" altLang="ko-KR" dirty="0"/>
          </a:p>
          <a:p>
            <a:pPr lvl="1"/>
            <a:r>
              <a:rPr lang="en-US" altLang="ko-KR" dirty="0"/>
              <a:t>L</a:t>
            </a:r>
            <a:r>
              <a:rPr lang="ko-KR" altLang="en-US" dirty="0"/>
              <a:t>이 </a:t>
            </a:r>
            <a:r>
              <a:rPr lang="en-US" altLang="ko-KR" dirty="0"/>
              <a:t>&lt;empty&gt;</a:t>
            </a:r>
            <a:r>
              <a:rPr lang="ko-KR" altLang="en-US" dirty="0"/>
              <a:t>로 유도되고 </a:t>
            </a:r>
            <a:r>
              <a:rPr lang="en-US" altLang="ko-KR" dirty="0"/>
              <a:t>(</a:t>
            </a:r>
            <a:r>
              <a:rPr lang="en-US" altLang="ko-KR" dirty="0" err="1"/>
              <a:t>nullable</a:t>
            </a:r>
            <a:r>
              <a:rPr lang="en-US" altLang="ko-KR" dirty="0"/>
              <a:t>) </a:t>
            </a:r>
          </a:p>
          <a:p>
            <a:pPr lvl="1"/>
            <a:r>
              <a:rPr lang="en-US" altLang="ko-KR" dirty="0"/>
              <a:t>b</a:t>
            </a:r>
            <a:r>
              <a:rPr lang="ko-KR" altLang="en-US" dirty="0"/>
              <a:t>가</a:t>
            </a:r>
            <a:r>
              <a:rPr lang="en-US" altLang="ko-KR" dirty="0"/>
              <a:t> FOLLOW(A)</a:t>
            </a:r>
            <a:r>
              <a:rPr lang="ko-KR" altLang="en-US" dirty="0"/>
              <a:t>에 있으면 </a:t>
            </a:r>
            <a:endParaRPr lang="en-US" altLang="ko-KR" dirty="0"/>
          </a:p>
          <a:p>
            <a:pPr lvl="1"/>
            <a:r>
              <a:rPr lang="ko-KR" altLang="en-US" dirty="0" err="1"/>
              <a:t>파싱표</a:t>
            </a:r>
            <a:r>
              <a:rPr lang="ko-KR" altLang="en-US" dirty="0"/>
              <a:t> </a:t>
            </a:r>
            <a:r>
              <a:rPr lang="en-US" altLang="ko-KR" dirty="0"/>
              <a:t>[A, b] </a:t>
            </a:r>
            <a:r>
              <a:rPr lang="ko-KR" altLang="en-US" dirty="0"/>
              <a:t>항목에 </a:t>
            </a:r>
            <a:r>
              <a:rPr lang="en-US" altLang="ko-KR" dirty="0"/>
              <a:t>A := L </a:t>
            </a:r>
            <a:r>
              <a:rPr lang="ko-KR" altLang="en-US" dirty="0"/>
              <a:t>추가 </a:t>
            </a:r>
            <a:endParaRPr lang="en-US" altLang="ko-KR" dirty="0"/>
          </a:p>
          <a:p>
            <a:r>
              <a:rPr lang="ko-KR" altLang="en-US" dirty="0"/>
              <a:t>핵심 결과 </a:t>
            </a:r>
            <a:endParaRPr lang="en-US" altLang="ko-KR" dirty="0"/>
          </a:p>
          <a:p>
            <a:pPr lvl="1"/>
            <a:r>
              <a:rPr lang="ko-KR" altLang="en-US" dirty="0" err="1"/>
              <a:t>파싱표는</a:t>
            </a:r>
            <a:r>
              <a:rPr lang="ko-KR" altLang="en-US" dirty="0"/>
              <a:t> 생성 규칙에 올 수 있는 첫 토큰 별 생성 규칙을 갖고 있다 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32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LL(1) </a:t>
            </a:r>
            <a:r>
              <a:rPr lang="ko-KR" altLang="en-US" dirty="0"/>
              <a:t>문법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6992" y="971550"/>
            <a:ext cx="10515600" cy="5205413"/>
          </a:xfrm>
        </p:spPr>
        <p:txBody>
          <a:bodyPr>
            <a:normAutofit/>
          </a:bodyPr>
          <a:lstStyle/>
          <a:p>
            <a:r>
              <a:rPr lang="ko-KR" altLang="en-US" dirty="0"/>
              <a:t>계산기 언어의 생성 규칙  </a:t>
            </a:r>
            <a:endParaRPr lang="de-DE" altLang="ko-KR" dirty="0"/>
          </a:p>
          <a:p>
            <a:pPr lvl="1"/>
            <a:r>
              <a:rPr lang="de-DE" altLang="ko-KR" dirty="0"/>
              <a:t>E → T + T | T - T | T </a:t>
            </a:r>
          </a:p>
          <a:p>
            <a:pPr lvl="1"/>
            <a:r>
              <a:rPr lang="de-DE" altLang="ko-KR" dirty="0"/>
              <a:t>T → F / F | F * F | F  </a:t>
            </a:r>
          </a:p>
          <a:p>
            <a:pPr lvl="1"/>
            <a:r>
              <a:rPr lang="de-DE" altLang="ko-KR" dirty="0"/>
              <a:t>F → number | ( E )</a:t>
            </a:r>
          </a:p>
          <a:p>
            <a:r>
              <a:rPr lang="ko-KR" altLang="en-US" dirty="0"/>
              <a:t>퀴즈 </a:t>
            </a:r>
            <a:endParaRPr lang="en-US" altLang="ko-KR" dirty="0"/>
          </a:p>
          <a:p>
            <a:pPr lvl="1"/>
            <a:r>
              <a:rPr lang="de-DE" altLang="ko-KR" dirty="0"/>
              <a:t>LL(1) </a:t>
            </a:r>
            <a:r>
              <a:rPr lang="ko-KR" altLang="en-US" dirty="0"/>
              <a:t>문법인가</a:t>
            </a:r>
            <a:r>
              <a:rPr lang="en-US" altLang="ko-KR" dirty="0"/>
              <a:t>? LL(1) </a:t>
            </a:r>
            <a:r>
              <a:rPr lang="ko-KR" altLang="en-US" dirty="0"/>
              <a:t>조건을 만족하는가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7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LL(1) </a:t>
            </a:r>
            <a:r>
              <a:rPr lang="ko-KR" altLang="en-US" dirty="0"/>
              <a:t>문법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 err="1"/>
              <a:t>비단말</a:t>
            </a:r>
            <a:r>
              <a:rPr lang="ko-KR" altLang="en-US" dirty="0"/>
              <a:t> 기호의 첫 토큰이 구분되도록 재구성 </a:t>
            </a:r>
            <a:endParaRPr lang="en-US" altLang="ko-KR" dirty="0"/>
          </a:p>
          <a:p>
            <a:pPr lvl="1"/>
            <a:r>
              <a:rPr lang="en-US" altLang="ko-KR" dirty="0"/>
              <a:t>&lt;expr&gt;    := &lt;term&gt; &lt;expr1&gt;</a:t>
            </a:r>
          </a:p>
          <a:p>
            <a:pPr lvl="1"/>
            <a:r>
              <a:rPr lang="en-US" altLang="ko-KR" dirty="0"/>
              <a:t>&lt;expr1&gt;   := + &lt;term&gt; &lt;expr1&gt; | - &lt;term&gt; &lt;expr1&gt;</a:t>
            </a:r>
          </a:p>
          <a:p>
            <a:pPr lvl="1"/>
            <a:r>
              <a:rPr lang="en-US" altLang="ko-KR" dirty="0"/>
              <a:t>&lt;term&gt;    := &lt;factor&gt; &lt;term1&gt; | &lt;empty&gt;</a:t>
            </a:r>
          </a:p>
          <a:p>
            <a:pPr lvl="1"/>
            <a:r>
              <a:rPr lang="en-US" altLang="ko-KR" dirty="0"/>
              <a:t>&lt;term1&gt;   := * &lt;factor&gt; &lt;term1&gt; | / &lt;factor&gt; &lt;term1&gt; | &lt;empty&gt;</a:t>
            </a:r>
          </a:p>
          <a:p>
            <a:pPr lvl="1"/>
            <a:r>
              <a:rPr lang="en-US" altLang="ko-KR" dirty="0"/>
              <a:t>&lt;factor&gt;  := ( &lt;expr&gt; ) | number</a:t>
            </a:r>
          </a:p>
          <a:p>
            <a:r>
              <a:rPr lang="ko-KR" altLang="en-US" dirty="0"/>
              <a:t>자료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>
                <a:hlinkClick r:id="rId2"/>
              </a:rPr>
              <a:t>https://planetcalc.com/6385/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64662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LL(1) </a:t>
            </a:r>
            <a:r>
              <a:rPr lang="ko-KR" altLang="en-US" dirty="0" err="1"/>
              <a:t>파서의</a:t>
            </a:r>
            <a:r>
              <a:rPr lang="ko-KR" altLang="en-US" dirty="0"/>
              <a:t> 동작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계산기 </a:t>
            </a:r>
            <a:r>
              <a:rPr lang="ko-KR" altLang="en-US" dirty="0" err="1"/>
              <a:t>파서의</a:t>
            </a:r>
            <a:r>
              <a:rPr lang="ko-KR" altLang="en-US" dirty="0"/>
              <a:t> 동작 </a:t>
            </a:r>
            <a:endParaRPr lang="en-US" altLang="ko-KR" dirty="0"/>
          </a:p>
          <a:p>
            <a:pPr lvl="1"/>
            <a:r>
              <a:rPr lang="en-US" altLang="ko-KR" dirty="0"/>
              <a:t>3 + 5 * 7 </a:t>
            </a:r>
          </a:p>
          <a:p>
            <a:pPr lvl="1"/>
            <a:r>
              <a:rPr lang="ko-KR" altLang="en-US" dirty="0"/>
              <a:t>토큰의 좌측에서 우측으로 입력 진행</a:t>
            </a:r>
            <a:endParaRPr lang="en-US" altLang="ko-KR" dirty="0"/>
          </a:p>
          <a:p>
            <a:pPr lvl="1"/>
            <a:r>
              <a:rPr lang="ko-KR" altLang="en-US" dirty="0"/>
              <a:t>시작</a:t>
            </a:r>
            <a:r>
              <a:rPr lang="en-US" altLang="ko-KR" dirty="0"/>
              <a:t> </a:t>
            </a:r>
            <a:r>
              <a:rPr lang="ko-KR" altLang="en-US" dirty="0"/>
              <a:t>규칙을 스택에 넣고 시작 </a:t>
            </a:r>
            <a:endParaRPr lang="en-US" altLang="ko-KR" dirty="0"/>
          </a:p>
          <a:p>
            <a:pPr lvl="2"/>
            <a:r>
              <a:rPr lang="ko-KR" altLang="en-US" dirty="0"/>
              <a:t>입력</a:t>
            </a:r>
            <a:r>
              <a:rPr lang="en-US" altLang="ko-KR" dirty="0"/>
              <a:t>: 3, </a:t>
            </a:r>
            <a:r>
              <a:rPr lang="ko-KR" altLang="en-US" dirty="0"/>
              <a:t>스택</a:t>
            </a:r>
            <a:r>
              <a:rPr lang="en-US" altLang="ko-KR" dirty="0"/>
              <a:t>: &lt;expr&gt; </a:t>
            </a:r>
          </a:p>
          <a:p>
            <a:pPr lvl="2"/>
            <a:r>
              <a:rPr lang="ko-KR" altLang="en-US" dirty="0"/>
              <a:t>적용 규칙</a:t>
            </a:r>
            <a:r>
              <a:rPr lang="en-US" altLang="ko-KR" dirty="0"/>
              <a:t>, &lt;term&gt; &lt;expr1&gt;</a:t>
            </a:r>
          </a:p>
          <a:p>
            <a:pPr lvl="2"/>
            <a:r>
              <a:rPr lang="ko-KR" altLang="en-US" dirty="0"/>
              <a:t>입력</a:t>
            </a:r>
            <a:r>
              <a:rPr lang="en-US" altLang="ko-KR" dirty="0"/>
              <a:t>: 3, </a:t>
            </a:r>
            <a:r>
              <a:rPr lang="ko-KR" altLang="en-US" dirty="0"/>
              <a:t>스택</a:t>
            </a:r>
            <a:r>
              <a:rPr lang="en-US" altLang="ko-KR" dirty="0"/>
              <a:t>: &lt;term&gt; &lt;expr1&gt; </a:t>
            </a:r>
          </a:p>
          <a:p>
            <a:pPr lvl="1"/>
            <a:r>
              <a:rPr lang="en-US" altLang="ko-KR" dirty="0"/>
              <a:t>&lt;term&gt;</a:t>
            </a:r>
            <a:r>
              <a:rPr lang="ko-KR" altLang="en-US" dirty="0"/>
              <a:t>에 대해 처리 </a:t>
            </a:r>
            <a:endParaRPr lang="en-US" altLang="ko-KR" dirty="0"/>
          </a:p>
          <a:p>
            <a:pPr lvl="2"/>
            <a:r>
              <a:rPr lang="ko-KR" altLang="en-US" dirty="0"/>
              <a:t>입력</a:t>
            </a:r>
            <a:r>
              <a:rPr lang="en-US" altLang="ko-KR" dirty="0"/>
              <a:t>: 3, </a:t>
            </a:r>
            <a:r>
              <a:rPr lang="ko-KR" altLang="en-US" dirty="0"/>
              <a:t>스택</a:t>
            </a:r>
            <a:r>
              <a:rPr lang="en-US" altLang="ko-KR" dirty="0"/>
              <a:t>: &lt;expr1&gt; </a:t>
            </a:r>
          </a:p>
          <a:p>
            <a:pPr lvl="2"/>
            <a:r>
              <a:rPr lang="ko-KR" altLang="en-US" dirty="0"/>
              <a:t>적용 규칙</a:t>
            </a:r>
            <a:r>
              <a:rPr lang="en-US" altLang="ko-KR" dirty="0"/>
              <a:t>, &lt;factor&gt; &lt;term1&gt; </a:t>
            </a:r>
          </a:p>
          <a:p>
            <a:pPr lvl="2"/>
            <a:r>
              <a:rPr lang="ko-KR" altLang="en-US" dirty="0"/>
              <a:t>입력</a:t>
            </a:r>
            <a:r>
              <a:rPr lang="en-US" altLang="ko-KR" dirty="0"/>
              <a:t>: 3, </a:t>
            </a:r>
            <a:r>
              <a:rPr lang="ko-KR" altLang="en-US" dirty="0"/>
              <a:t>스택</a:t>
            </a:r>
            <a:r>
              <a:rPr lang="en-US" altLang="ko-KR" dirty="0"/>
              <a:t>: &lt;factor&gt; &lt;term1&gt; &lt;expr1&gt; </a:t>
            </a:r>
          </a:p>
          <a:p>
            <a:pPr lvl="1"/>
            <a:r>
              <a:rPr lang="en-US" altLang="ko-KR" dirty="0"/>
              <a:t>… 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808A8F1-E6E4-4936-8C2C-AE004B7DD75D}"/>
              </a:ext>
            </a:extLst>
          </p:cNvPr>
          <p:cNvSpPr/>
          <p:nvPr/>
        </p:nvSpPr>
        <p:spPr>
          <a:xfrm>
            <a:off x="5990492" y="967154"/>
            <a:ext cx="64154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&lt;expr&gt;    := &lt;term&gt; &lt;expr1&gt;</a:t>
            </a:r>
          </a:p>
          <a:p>
            <a:pPr lvl="1"/>
            <a:r>
              <a:rPr lang="en-US" altLang="ko-KR" dirty="0"/>
              <a:t>&lt;expr1&gt;   := + &lt;term&gt; &lt;expr1&gt; | - &lt;term&gt; &lt;expr1&gt;</a:t>
            </a:r>
          </a:p>
          <a:p>
            <a:pPr lvl="1"/>
            <a:r>
              <a:rPr lang="en-US" altLang="ko-KR" dirty="0"/>
              <a:t>&lt;term&gt;    := &lt;factor&gt; &lt;term1&gt; | &lt;empty&gt;</a:t>
            </a:r>
          </a:p>
          <a:p>
            <a:pPr lvl="1"/>
            <a:r>
              <a:rPr lang="en-US" altLang="ko-KR" dirty="0"/>
              <a:t>&lt;term1&gt;   := * &lt;factor&gt; &lt;term1&gt; | </a:t>
            </a:r>
          </a:p>
          <a:p>
            <a:pPr lvl="1"/>
            <a:r>
              <a:rPr lang="en-US" altLang="ko-KR" dirty="0"/>
              <a:t>		 / &lt;factor&gt; &lt;term1&gt; | &lt;empty&gt;</a:t>
            </a:r>
          </a:p>
          <a:p>
            <a:pPr lvl="1"/>
            <a:r>
              <a:rPr lang="en-US" altLang="ko-KR" dirty="0"/>
              <a:t>&lt;factor&gt;  := ( &lt;expr&gt; ) | number</a:t>
            </a:r>
          </a:p>
        </p:txBody>
      </p:sp>
    </p:spTree>
    <p:extLst>
      <p:ext uri="{BB962C8B-B14F-4D97-AF65-F5344CB8AC3E}">
        <p14:creationId xmlns:p14="http://schemas.microsoft.com/office/powerpoint/2010/main" val="355002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LL(1) </a:t>
            </a:r>
            <a:r>
              <a:rPr lang="ko-KR" altLang="en-US" dirty="0" err="1"/>
              <a:t>파서의</a:t>
            </a:r>
            <a:r>
              <a:rPr lang="ko-KR" altLang="en-US" dirty="0"/>
              <a:t> 동작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7039" y="971550"/>
            <a:ext cx="10515600" cy="5205413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ko-KR" altLang="en-US" dirty="0"/>
              <a:t>입력</a:t>
            </a:r>
            <a:r>
              <a:rPr lang="en-US" altLang="ko-KR" dirty="0"/>
              <a:t>: 3, </a:t>
            </a:r>
            <a:r>
              <a:rPr lang="ko-KR" altLang="en-US" dirty="0"/>
              <a:t>스택</a:t>
            </a:r>
            <a:r>
              <a:rPr lang="en-US" altLang="ko-KR" dirty="0"/>
              <a:t>: &lt;factor&gt; &lt;term1&gt; &lt;expr1&gt; </a:t>
            </a:r>
          </a:p>
          <a:p>
            <a:pPr lvl="1"/>
            <a:r>
              <a:rPr lang="ko-KR" altLang="en-US" dirty="0"/>
              <a:t>적용 규칙</a:t>
            </a:r>
            <a:r>
              <a:rPr lang="en-US" altLang="ko-KR" dirty="0"/>
              <a:t>, &lt;factor&gt; := number </a:t>
            </a:r>
          </a:p>
          <a:p>
            <a:pPr lvl="1"/>
            <a:r>
              <a:rPr lang="ko-KR" altLang="en-US" dirty="0"/>
              <a:t>입력</a:t>
            </a:r>
            <a:r>
              <a:rPr lang="en-US" altLang="ko-KR" dirty="0"/>
              <a:t>: 3, </a:t>
            </a:r>
            <a:r>
              <a:rPr lang="ko-KR" altLang="en-US" dirty="0"/>
              <a:t>스택</a:t>
            </a:r>
            <a:r>
              <a:rPr lang="en-US" altLang="ko-KR" dirty="0"/>
              <a:t>: number &lt;term1&gt; &lt;expr1&gt; </a:t>
            </a:r>
          </a:p>
          <a:p>
            <a:pPr lvl="1"/>
            <a:r>
              <a:rPr lang="ko-KR" altLang="en-US" dirty="0"/>
              <a:t>스택이 최상위가 </a:t>
            </a:r>
            <a:r>
              <a:rPr lang="en-US" altLang="ko-KR" dirty="0"/>
              <a:t>number</a:t>
            </a:r>
            <a:r>
              <a:rPr lang="ko-KR" altLang="en-US" dirty="0"/>
              <a:t>이고 토큰이 </a:t>
            </a:r>
            <a:r>
              <a:rPr lang="en-US" altLang="ko-KR" dirty="0"/>
              <a:t>number</a:t>
            </a:r>
            <a:r>
              <a:rPr lang="ko-KR" altLang="en-US" dirty="0"/>
              <a:t>이므로 </a:t>
            </a:r>
            <a:endParaRPr lang="en-US" altLang="ko-KR" dirty="0"/>
          </a:p>
          <a:p>
            <a:pPr lvl="1"/>
            <a:r>
              <a:rPr lang="en-US" altLang="ko-KR" dirty="0"/>
              <a:t>pop</a:t>
            </a:r>
            <a:r>
              <a:rPr lang="ko-KR" altLang="en-US" dirty="0"/>
              <a:t>하고 </a:t>
            </a:r>
            <a:r>
              <a:rPr lang="en-US" altLang="ko-KR" dirty="0"/>
              <a:t>number</a:t>
            </a:r>
            <a:r>
              <a:rPr lang="ko-KR" altLang="en-US" dirty="0"/>
              <a:t>로 노드 생성</a:t>
            </a:r>
            <a:endParaRPr lang="en-US" altLang="ko-KR" dirty="0"/>
          </a:p>
          <a:p>
            <a:pPr lvl="1"/>
            <a:r>
              <a:rPr lang="ko-KR" altLang="en-US" dirty="0"/>
              <a:t>스택 </a:t>
            </a:r>
            <a:r>
              <a:rPr lang="en-US" altLang="ko-KR" dirty="0"/>
              <a:t>: &lt;term1&gt; &lt;expr1&gt; </a:t>
            </a:r>
          </a:p>
          <a:p>
            <a:pPr lvl="1"/>
            <a:r>
              <a:rPr lang="ko-KR" altLang="en-US" dirty="0"/>
              <a:t>다음 입력 </a:t>
            </a:r>
            <a:r>
              <a:rPr lang="en-US" altLang="ko-KR" dirty="0"/>
              <a:t>: +</a:t>
            </a:r>
          </a:p>
          <a:p>
            <a:pPr lvl="1"/>
            <a:r>
              <a:rPr lang="ko-KR" altLang="en-US" dirty="0"/>
              <a:t>입력 </a:t>
            </a:r>
            <a:r>
              <a:rPr lang="en-US" altLang="ko-KR" dirty="0"/>
              <a:t>: +, </a:t>
            </a:r>
            <a:r>
              <a:rPr lang="ko-KR" altLang="en-US" dirty="0"/>
              <a:t>스택</a:t>
            </a:r>
            <a:r>
              <a:rPr lang="en-US" altLang="ko-KR" dirty="0"/>
              <a:t>: &lt;term1&gt; &lt;expr1&gt; </a:t>
            </a:r>
          </a:p>
          <a:p>
            <a:pPr lvl="1"/>
            <a:r>
              <a:rPr lang="en-US" altLang="ko-KR" dirty="0"/>
              <a:t>&lt;term1&gt;</a:t>
            </a:r>
            <a:r>
              <a:rPr lang="ko-KR" altLang="en-US" dirty="0"/>
              <a:t>의 꺼내서 생성 규칙 찾기 </a:t>
            </a:r>
            <a:endParaRPr lang="en-US" altLang="ko-KR" dirty="0"/>
          </a:p>
          <a:p>
            <a:pPr lvl="2"/>
            <a:r>
              <a:rPr lang="en-US" altLang="ko-KR" dirty="0"/>
              <a:t>+ </a:t>
            </a:r>
            <a:r>
              <a:rPr lang="ko-KR" altLang="en-US" dirty="0"/>
              <a:t>가 처음에 올 수 없으므로 </a:t>
            </a:r>
            <a:r>
              <a:rPr lang="en-US" altLang="ko-KR" dirty="0"/>
              <a:t>&lt;empty&gt; </a:t>
            </a:r>
            <a:r>
              <a:rPr lang="ko-KR" altLang="en-US" dirty="0"/>
              <a:t>로 </a:t>
            </a:r>
            <a:r>
              <a:rPr lang="ko-KR" altLang="en-US" dirty="0" err="1"/>
              <a:t>파싱표에</a:t>
            </a:r>
            <a:r>
              <a:rPr lang="ko-KR" altLang="en-US" dirty="0"/>
              <a:t> 생성될 것 </a:t>
            </a:r>
            <a:endParaRPr lang="en-US" altLang="ko-KR" dirty="0"/>
          </a:p>
          <a:p>
            <a:pPr lvl="1"/>
            <a:r>
              <a:rPr lang="ko-KR" altLang="en-US" dirty="0"/>
              <a:t>입력 </a:t>
            </a:r>
            <a:r>
              <a:rPr lang="en-US" altLang="ko-KR" dirty="0"/>
              <a:t>: +, </a:t>
            </a:r>
            <a:r>
              <a:rPr lang="ko-KR" altLang="en-US" dirty="0"/>
              <a:t>스택</a:t>
            </a:r>
            <a:r>
              <a:rPr lang="en-US" altLang="ko-KR" dirty="0"/>
              <a:t>: &lt;expr1&gt; </a:t>
            </a:r>
          </a:p>
          <a:p>
            <a:pPr lvl="1"/>
            <a:r>
              <a:rPr lang="en-US" altLang="ko-KR" dirty="0"/>
              <a:t>&lt;expr1&gt; </a:t>
            </a:r>
            <a:r>
              <a:rPr lang="ko-KR" altLang="en-US" dirty="0"/>
              <a:t>꺼내고 생성</a:t>
            </a:r>
            <a:r>
              <a:rPr lang="en-US" altLang="ko-KR" dirty="0"/>
              <a:t> </a:t>
            </a:r>
            <a:r>
              <a:rPr lang="ko-KR" altLang="en-US" dirty="0"/>
              <a:t>규칙 </a:t>
            </a:r>
            <a:r>
              <a:rPr lang="en-US" altLang="ko-KR" dirty="0"/>
              <a:t>: + &lt;term&gt; &lt;expr1&gt;  </a:t>
            </a:r>
          </a:p>
          <a:p>
            <a:pPr lvl="1"/>
            <a:r>
              <a:rPr lang="ko-KR" altLang="en-US" dirty="0"/>
              <a:t>입력 </a:t>
            </a:r>
            <a:r>
              <a:rPr lang="en-US" altLang="ko-KR" dirty="0"/>
              <a:t>: +, </a:t>
            </a:r>
            <a:r>
              <a:rPr lang="ko-KR" altLang="en-US" dirty="0"/>
              <a:t>스택 </a:t>
            </a:r>
            <a:r>
              <a:rPr lang="en-US" altLang="ko-KR" dirty="0"/>
              <a:t>: + &lt;term&gt; &lt;expr1&gt; </a:t>
            </a:r>
          </a:p>
          <a:p>
            <a:pPr lvl="1"/>
            <a:r>
              <a:rPr lang="en-US" altLang="ko-KR" dirty="0"/>
              <a:t>+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꺼내고 입력과 일치 하므로 다음 입력 처리 </a:t>
            </a:r>
            <a:endParaRPr lang="en-US" altLang="ko-KR" dirty="0"/>
          </a:p>
          <a:p>
            <a:pPr lvl="1"/>
            <a:r>
              <a:rPr lang="en-US" altLang="ko-KR" dirty="0"/>
              <a:t>…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BAF8BB-CB1E-4FF9-8F9D-04AFE3434E6B}"/>
              </a:ext>
            </a:extLst>
          </p:cNvPr>
          <p:cNvSpPr/>
          <p:nvPr/>
        </p:nvSpPr>
        <p:spPr>
          <a:xfrm>
            <a:off x="5788268" y="958362"/>
            <a:ext cx="67319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&lt;expr&gt;    := &lt;term&gt; &lt;expr1&gt;</a:t>
            </a:r>
          </a:p>
          <a:p>
            <a:pPr lvl="1"/>
            <a:r>
              <a:rPr lang="en-US" altLang="ko-KR" dirty="0"/>
              <a:t>&lt;expr1&gt;   := + &lt;term&gt; &lt;expr1&gt; | - &lt;term&gt; &lt;expr1&gt;</a:t>
            </a:r>
          </a:p>
          <a:p>
            <a:pPr lvl="1"/>
            <a:r>
              <a:rPr lang="en-US" altLang="ko-KR" dirty="0"/>
              <a:t>&lt;term&gt;    := &lt;factor&gt; &lt;term1&gt; | &lt;empty&gt;</a:t>
            </a:r>
          </a:p>
          <a:p>
            <a:pPr lvl="1"/>
            <a:r>
              <a:rPr lang="en-US" altLang="ko-KR" dirty="0"/>
              <a:t>&lt;term1&gt;   := * &lt;factor&gt; &lt;term1&gt; | </a:t>
            </a:r>
          </a:p>
          <a:p>
            <a:pPr lvl="1"/>
            <a:r>
              <a:rPr lang="en-US" altLang="ko-KR" dirty="0"/>
              <a:t>                  / &lt;factor&gt; &lt;term1&gt; | &lt;empty&gt;</a:t>
            </a:r>
          </a:p>
          <a:p>
            <a:pPr lvl="1"/>
            <a:r>
              <a:rPr lang="en-US" altLang="ko-KR" dirty="0"/>
              <a:t>&lt;factor&gt;  := ( &lt;expr&gt; ) | number</a:t>
            </a:r>
          </a:p>
        </p:txBody>
      </p:sp>
    </p:spTree>
    <p:extLst>
      <p:ext uri="{BB962C8B-B14F-4D97-AF65-F5344CB8AC3E}">
        <p14:creationId xmlns:p14="http://schemas.microsoft.com/office/powerpoint/2010/main" val="333599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하향식 </a:t>
            </a:r>
            <a:r>
              <a:rPr lang="ko-KR" altLang="en-US" dirty="0" err="1"/>
              <a:t>파서들의</a:t>
            </a:r>
            <a:r>
              <a:rPr lang="ko-KR" altLang="en-US" dirty="0"/>
              <a:t> 단점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재귀적 하강은 성능이 느림 </a:t>
            </a:r>
            <a:endParaRPr lang="en-US" altLang="ko-KR" dirty="0"/>
          </a:p>
          <a:p>
            <a:pPr lvl="1"/>
            <a:r>
              <a:rPr lang="ko-KR" altLang="en-US" dirty="0"/>
              <a:t>선택이 많을 경우 </a:t>
            </a:r>
            <a:r>
              <a:rPr lang="ko-KR" altLang="en-US" dirty="0" err="1"/>
              <a:t>역추적</a:t>
            </a:r>
            <a:r>
              <a:rPr lang="ko-KR" altLang="en-US" dirty="0"/>
              <a:t> </a:t>
            </a:r>
            <a:r>
              <a:rPr lang="en-US" altLang="ko-KR" dirty="0"/>
              <a:t>(backtracking)</a:t>
            </a:r>
          </a:p>
          <a:p>
            <a:r>
              <a:rPr lang="en-US" altLang="ko-KR" dirty="0"/>
              <a:t>LL(1)</a:t>
            </a:r>
            <a:r>
              <a:rPr lang="ko-KR" altLang="en-US" dirty="0"/>
              <a:t>을 포함 문법을 만드는 것 자체가 귀찮음</a:t>
            </a:r>
            <a:endParaRPr lang="en-US" altLang="ko-KR" dirty="0"/>
          </a:p>
          <a:p>
            <a:r>
              <a:rPr lang="ko-KR" altLang="en-US" dirty="0"/>
              <a:t>재귀적 하강 </a:t>
            </a:r>
            <a:r>
              <a:rPr lang="en-US" altLang="ko-KR" dirty="0"/>
              <a:t>+ </a:t>
            </a:r>
            <a:r>
              <a:rPr lang="ko-KR" altLang="en-US" dirty="0"/>
              <a:t>예측 방법은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다른 방법은 없을까</a:t>
            </a:r>
            <a:r>
              <a:rPr lang="en-US" altLang="ko-KR" dirty="0"/>
              <a:t>? </a:t>
            </a:r>
          </a:p>
          <a:p>
            <a:pPr lvl="1"/>
            <a:r>
              <a:rPr lang="ko-KR" altLang="en-US" dirty="0"/>
              <a:t>입력이 단말인 토큰인데 이걸 사용해서 </a:t>
            </a:r>
            <a:r>
              <a:rPr lang="ko-KR" altLang="en-US" dirty="0" err="1"/>
              <a:t>파싱해도</a:t>
            </a:r>
            <a:r>
              <a:rPr lang="ko-KR" altLang="en-US" dirty="0"/>
              <a:t> 될 것 같은데</a:t>
            </a:r>
            <a:r>
              <a:rPr lang="en-US" altLang="ko-KR" dirty="0"/>
              <a:t>? </a:t>
            </a:r>
          </a:p>
          <a:p>
            <a:pPr lvl="1"/>
            <a:r>
              <a:rPr lang="ko-KR" altLang="en-US" dirty="0"/>
              <a:t>토큰에서 시작해서 시작 심벌로 가는</a:t>
            </a:r>
            <a:r>
              <a:rPr lang="en-US" altLang="ko-KR" dirty="0"/>
              <a:t>… </a:t>
            </a:r>
            <a:r>
              <a:rPr lang="ko-KR" altLang="en-US" dirty="0"/>
              <a:t>감축을 사용한 파싱 </a:t>
            </a:r>
            <a:r>
              <a:rPr lang="en-US" altLang="ko-KR" dirty="0"/>
              <a:t>(</a:t>
            </a:r>
            <a:r>
              <a:rPr lang="ko-KR" altLang="en-US" dirty="0"/>
              <a:t>상향식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상향식 </a:t>
            </a:r>
            <a:r>
              <a:rPr lang="ko-KR" altLang="en-US" dirty="0" err="1"/>
              <a:t>파서가</a:t>
            </a:r>
            <a:r>
              <a:rPr lang="ko-KR" altLang="en-US" dirty="0"/>
              <a:t> 구현은 어렵지만 훨씬 강력하다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bison</a:t>
            </a:r>
            <a:r>
              <a:rPr lang="ko-KR" altLang="en-US" dirty="0"/>
              <a:t>이 </a:t>
            </a:r>
            <a:r>
              <a:rPr lang="en-US" altLang="ko-KR" dirty="0"/>
              <a:t>LALR(1) </a:t>
            </a:r>
            <a:r>
              <a:rPr lang="ko-KR" altLang="en-US" dirty="0"/>
              <a:t>상향식 </a:t>
            </a:r>
            <a:r>
              <a:rPr lang="ko-KR" altLang="en-US" dirty="0" err="1"/>
              <a:t>파서를</a:t>
            </a:r>
            <a:r>
              <a:rPr lang="ko-KR" altLang="en-US" dirty="0"/>
              <a:t> 사용한다</a:t>
            </a:r>
            <a:r>
              <a:rPr lang="en-US" altLang="ko-KR" dirty="0"/>
              <a:t>.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887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E0DD7-0CDA-46BE-BF92-0569A5528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메시지 코드 </a:t>
            </a:r>
            <a:r>
              <a:rPr lang="en-US" altLang="ko-KR" dirty="0"/>
              <a:t>(thrift </a:t>
            </a:r>
            <a:r>
              <a:rPr lang="ko-KR" altLang="en-US" dirty="0"/>
              <a:t>생성 </a:t>
            </a:r>
            <a:r>
              <a:rPr lang="en-US" altLang="ko-KR" dirty="0"/>
              <a:t>/ C#)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CB1E7D-88D9-46C6-AAD2-179C4DDF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E075EF-86B5-4D01-8630-5B7D3988B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D1EE65-6D1F-42D3-91E6-1D8776873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236" y="930507"/>
            <a:ext cx="2941522" cy="52852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BCB5981-BCF6-4F61-8399-7BD91E181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766" y="930507"/>
            <a:ext cx="3050625" cy="52852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F1BFCB-CE35-493F-9AD0-F45A606B79A6}"/>
              </a:ext>
            </a:extLst>
          </p:cNvPr>
          <p:cNvSpPr txBox="1"/>
          <p:nvPr/>
        </p:nvSpPr>
        <p:spPr>
          <a:xfrm flipH="1">
            <a:off x="766688" y="1028700"/>
            <a:ext cx="56675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struct Sample1</a:t>
            </a: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1: i32 field1; </a:t>
            </a: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2: i32 field2; </a:t>
            </a: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3: string field3;</a:t>
            </a: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 정의에서 각 언어별 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메시지와 통신 관련 코드 생성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08210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상향식 </a:t>
            </a:r>
            <a:r>
              <a:rPr lang="ko-KR" altLang="en-US" dirty="0" err="1"/>
              <a:t>파싱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단말에서 시작해서 시작 기호로 감축</a:t>
            </a:r>
            <a:endParaRPr lang="en-US" altLang="ko-KR" dirty="0"/>
          </a:p>
          <a:p>
            <a:pPr lvl="1"/>
            <a:r>
              <a:rPr lang="ko-KR" altLang="en-US" dirty="0"/>
              <a:t>이 과정에서 파스 트리 생성 </a:t>
            </a:r>
            <a:endParaRPr lang="en-US" altLang="ko-KR" dirty="0"/>
          </a:p>
          <a:p>
            <a:pPr lvl="1"/>
            <a:r>
              <a:rPr lang="ko-KR" altLang="en-US" dirty="0"/>
              <a:t>이렇게 하면 우단 유도를 사용한 </a:t>
            </a:r>
            <a:r>
              <a:rPr lang="ko-KR" altLang="en-US" dirty="0" err="1"/>
              <a:t>우파스</a:t>
            </a:r>
            <a:r>
              <a:rPr lang="ko-KR" altLang="en-US" dirty="0"/>
              <a:t> 트리가 생성됨 </a:t>
            </a:r>
            <a:endParaRPr lang="en-US" altLang="ko-KR" dirty="0"/>
          </a:p>
          <a:p>
            <a:pPr lvl="2"/>
            <a:r>
              <a:rPr lang="ko-KR" altLang="en-US" dirty="0"/>
              <a:t>우단 유도는 자연스럽게 토큰부터 적용하므로 역순이 됨 </a:t>
            </a:r>
            <a:endParaRPr lang="en-US" altLang="ko-KR" dirty="0"/>
          </a:p>
          <a:p>
            <a:pPr lvl="2"/>
            <a:r>
              <a:rPr lang="ko-KR" altLang="en-US" dirty="0"/>
              <a:t>영어로 </a:t>
            </a:r>
            <a:r>
              <a:rPr lang="en-US" altLang="ko-KR" dirty="0"/>
              <a:t>rightmost derivation in reverse order</a:t>
            </a:r>
            <a:r>
              <a:rPr lang="ko-KR" altLang="en-US" dirty="0"/>
              <a:t>가 뭔 뜻인 지 몰라 헤맴</a:t>
            </a:r>
            <a:endParaRPr lang="en-US" altLang="ko-KR" dirty="0"/>
          </a:p>
          <a:p>
            <a:r>
              <a:rPr lang="ko-KR" altLang="en-US" dirty="0"/>
              <a:t>아이디어 </a:t>
            </a:r>
            <a:endParaRPr lang="en-US" altLang="ko-KR" dirty="0"/>
          </a:p>
          <a:p>
            <a:pPr lvl="1"/>
            <a:r>
              <a:rPr lang="ko-KR" altLang="en-US" dirty="0"/>
              <a:t>현재 구성된 트리 상태에서 하나의 토큰이 들어오면 </a:t>
            </a:r>
            <a:endParaRPr lang="en-US" altLang="ko-KR" dirty="0"/>
          </a:p>
          <a:p>
            <a:pPr lvl="1"/>
            <a:r>
              <a:rPr lang="ko-KR" altLang="en-US" dirty="0"/>
              <a:t>어느 규칙을 적용해야 할 지 검색이 가능해야 함 </a:t>
            </a:r>
            <a:endParaRPr lang="en-US" altLang="ko-KR" dirty="0"/>
          </a:p>
          <a:p>
            <a:pPr lvl="1"/>
            <a:r>
              <a:rPr lang="ko-KR" altLang="en-US" dirty="0"/>
              <a:t>이를 구성하기 위해서 </a:t>
            </a:r>
            <a:r>
              <a:rPr lang="en-US" altLang="ko-KR" dirty="0"/>
              <a:t>LL(1) </a:t>
            </a:r>
            <a:r>
              <a:rPr lang="ko-KR" altLang="en-US" dirty="0"/>
              <a:t>처럼 테이블이 필요 </a:t>
            </a:r>
            <a:endParaRPr lang="en-US" altLang="ko-KR" dirty="0"/>
          </a:p>
          <a:p>
            <a:pPr lvl="1"/>
            <a:r>
              <a:rPr lang="ko-KR" altLang="en-US" dirty="0"/>
              <a:t>이 테이블을 구성하기 위한 아이디어들이 중요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484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SHIFT (</a:t>
            </a:r>
            <a:r>
              <a:rPr lang="ko-KR" altLang="en-US" dirty="0"/>
              <a:t>이동</a:t>
            </a:r>
            <a:r>
              <a:rPr lang="en-US" altLang="ko-KR" dirty="0"/>
              <a:t>) / REDUCE (</a:t>
            </a:r>
            <a:r>
              <a:rPr lang="ko-KR" altLang="en-US" dirty="0"/>
              <a:t>감축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이동은 입력에서 토큰을 받아 스택에 넣는 것 </a:t>
            </a:r>
            <a:endParaRPr lang="en-US" altLang="ko-KR" dirty="0"/>
          </a:p>
          <a:p>
            <a:r>
              <a:rPr lang="ko-KR" altLang="en-US" dirty="0"/>
              <a:t>감축은 생성 규칙을 적용하면서 스택을 필요한 만큼 비우는 것 </a:t>
            </a:r>
            <a:endParaRPr lang="en-US" altLang="ko-KR" dirty="0"/>
          </a:p>
          <a:p>
            <a:r>
              <a:rPr lang="en-US" altLang="ko-KR" dirty="0"/>
              <a:t>Bison</a:t>
            </a:r>
            <a:r>
              <a:rPr lang="ko-KR" altLang="en-US" dirty="0"/>
              <a:t>의 도움을 받아 살핌</a:t>
            </a:r>
            <a:endParaRPr lang="en-US" altLang="ko-KR" dirty="0"/>
          </a:p>
          <a:p>
            <a:pPr lvl="1"/>
            <a:r>
              <a:rPr lang="en-US" altLang="ko-KR" dirty="0"/>
              <a:t>Bison </a:t>
            </a:r>
            <a:r>
              <a:rPr lang="ko-KR" altLang="en-US" dirty="0"/>
              <a:t>출력과 디버깅을 사용하면 보다 쉽게 이해 가능 </a:t>
            </a:r>
            <a:endParaRPr lang="en-US" altLang="ko-KR" dirty="0"/>
          </a:p>
          <a:p>
            <a:pPr lvl="1"/>
            <a:r>
              <a:rPr lang="ko-KR" altLang="en-US" dirty="0"/>
              <a:t>그래도 여전히 쉽지는 않음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03690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8903" y="2490652"/>
            <a:ext cx="6340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Flex / Bison </a:t>
            </a:r>
            <a:r>
              <a:rPr lang="ko-KR" altLang="en-US" sz="4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계산기 예제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</a:p>
        </p:txBody>
      </p:sp>
    </p:spTree>
    <p:extLst>
      <p:ext uri="{BB962C8B-B14F-4D97-AF65-F5344CB8AC3E}">
        <p14:creationId xmlns:p14="http://schemas.microsoft.com/office/powerpoint/2010/main" val="9028219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Flex</a:t>
            </a:r>
            <a:r>
              <a:rPr lang="ko-KR" altLang="en-US" dirty="0"/>
              <a:t>와 </a:t>
            </a:r>
            <a:r>
              <a:rPr lang="en-US" altLang="ko-KR" dirty="0"/>
              <a:t>Bison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다운로드 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https://sourceforge.net/projects/winflexbison/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exe </a:t>
            </a:r>
            <a:r>
              <a:rPr lang="ko-KR" altLang="en-US" dirty="0"/>
              <a:t>파일들 이름을 각 </a:t>
            </a:r>
            <a:r>
              <a:rPr lang="en-US" altLang="ko-KR" dirty="0"/>
              <a:t>flex.exe</a:t>
            </a:r>
            <a:r>
              <a:rPr lang="ko-KR" altLang="en-US" dirty="0"/>
              <a:t>와 </a:t>
            </a:r>
            <a:r>
              <a:rPr lang="en-US" altLang="ko-KR" dirty="0"/>
              <a:t>bison.exe</a:t>
            </a:r>
            <a:r>
              <a:rPr lang="ko-KR" altLang="en-US" dirty="0"/>
              <a:t>로 변경 </a:t>
            </a:r>
            <a:endParaRPr lang="en-US" altLang="ko-KR" dirty="0"/>
          </a:p>
          <a:p>
            <a:pPr lvl="1"/>
            <a:r>
              <a:rPr lang="en-US" altLang="ko-KR" dirty="0"/>
              <a:t>Win- </a:t>
            </a:r>
            <a:r>
              <a:rPr lang="ko-KR" altLang="en-US" dirty="0"/>
              <a:t>계속 치기 귀찮음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경로에 있기만 하면 됨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15360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부탁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이상한 기호들과 </a:t>
            </a:r>
            <a:r>
              <a:rPr lang="en-US" altLang="ko-KR" dirty="0" err="1"/>
              <a:t>yy</a:t>
            </a:r>
            <a:r>
              <a:rPr lang="ko-KR" altLang="en-US" dirty="0"/>
              <a:t>로 시작하는 함수들이 처음에는 부담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좀만 애정을 갖고 보면 괜찮음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$, %, </a:t>
            </a:r>
            <a:r>
              <a:rPr lang="en-US" altLang="ko-KR" dirty="0" err="1"/>
              <a:t>yylval</a:t>
            </a:r>
            <a:r>
              <a:rPr lang="en-US" altLang="ko-KR" dirty="0"/>
              <a:t>, </a:t>
            </a:r>
            <a:r>
              <a:rPr lang="en-US" altLang="ko-KR" dirty="0" err="1"/>
              <a:t>yylex</a:t>
            </a:r>
            <a:r>
              <a:rPr lang="en-US" altLang="ko-KR" dirty="0"/>
              <a:t>() </a:t>
            </a:r>
            <a:r>
              <a:rPr lang="ko-KR" altLang="en-US" dirty="0"/>
              <a:t>등을 귀엽다 봐주길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63383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BISON </a:t>
            </a:r>
            <a:r>
              <a:rPr lang="ko-KR" altLang="en-US" dirty="0"/>
              <a:t>계산기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PDF </a:t>
            </a:r>
            <a:r>
              <a:rPr lang="ko-KR" altLang="en-US" dirty="0"/>
              <a:t>내용을 보고 타이핑을 하는 게 이해에 좀 더 도움이 됨 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https://www.bowaggoner.com/writeups/jumpstart/flexbison/jumpstart_flexbison.pdf</a:t>
            </a:r>
            <a:endParaRPr lang="en-US" altLang="ko-KR" dirty="0"/>
          </a:p>
          <a:p>
            <a:pPr lvl="1"/>
            <a:r>
              <a:rPr lang="ko-KR" altLang="en-US" dirty="0"/>
              <a:t>파일은 여기서 받음 </a:t>
            </a:r>
            <a:endParaRPr lang="en-US" altLang="ko-KR" dirty="0"/>
          </a:p>
          <a:p>
            <a:pPr lvl="2"/>
            <a:r>
              <a:rPr lang="en-US" altLang="ko-KR" dirty="0">
                <a:hlinkClick r:id="rId3"/>
              </a:rPr>
              <a:t>https://www.bowaggoner.com/writeups/jumpstart/flexbison/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23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동작 흐름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자체 언어로 정의된 토큰</a:t>
            </a:r>
            <a:r>
              <a:rPr lang="en-US" altLang="ko-KR" dirty="0"/>
              <a:t>, </a:t>
            </a:r>
            <a:r>
              <a:rPr lang="ko-KR" altLang="en-US" dirty="0"/>
              <a:t>문법 파일에서 </a:t>
            </a:r>
            <a:r>
              <a:rPr lang="en-US" altLang="ko-KR" dirty="0"/>
              <a:t>C/C++ </a:t>
            </a:r>
            <a:r>
              <a:rPr lang="ko-KR" altLang="en-US" dirty="0"/>
              <a:t>코드를 생성한다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생성된 파일을 사용하여 </a:t>
            </a:r>
            <a:r>
              <a:rPr lang="ko-KR" altLang="en-US" dirty="0" err="1"/>
              <a:t>파서를</a:t>
            </a:r>
            <a:r>
              <a:rPr lang="ko-KR" altLang="en-US" dirty="0"/>
              <a:t> 작성한다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주로 파스 트리에 기초하여 의미 처리 작업을 한다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1937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Flex </a:t>
            </a:r>
            <a:r>
              <a:rPr lang="ko-KR" altLang="en-US" dirty="0"/>
              <a:t>파일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%%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구분된 세개의 섹션 </a:t>
            </a:r>
            <a:endParaRPr lang="en-US" altLang="ko-KR" dirty="0"/>
          </a:p>
          <a:p>
            <a:r>
              <a:rPr lang="en-US" altLang="ko-KR" dirty="0"/>
              <a:t>C/C++ </a:t>
            </a:r>
            <a:r>
              <a:rPr lang="ko-KR" altLang="en-US" dirty="0"/>
              <a:t>섹션</a:t>
            </a:r>
            <a:endParaRPr lang="en-US" altLang="ko-KR" dirty="0"/>
          </a:p>
          <a:p>
            <a:pPr lvl="1"/>
            <a:r>
              <a:rPr lang="en-US" altLang="ko-KR" dirty="0"/>
              <a:t> %{, %}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지정됨 </a:t>
            </a:r>
            <a:endParaRPr lang="en-US" altLang="ko-KR" dirty="0"/>
          </a:p>
          <a:p>
            <a:pPr lvl="1"/>
            <a:r>
              <a:rPr lang="ko-KR" altLang="en-US" dirty="0"/>
              <a:t>생성된 </a:t>
            </a:r>
            <a:r>
              <a:rPr lang="en-US" altLang="ko-KR" dirty="0"/>
              <a:t>C++ </a:t>
            </a:r>
            <a:r>
              <a:rPr lang="ko-KR" altLang="en-US" dirty="0"/>
              <a:t>파일로 그대로 저장됨 </a:t>
            </a:r>
            <a:endParaRPr lang="en-US" altLang="ko-KR" dirty="0"/>
          </a:p>
          <a:p>
            <a:r>
              <a:rPr lang="ko-KR" altLang="en-US" dirty="0"/>
              <a:t>토큰 섹션 </a:t>
            </a:r>
            <a:endParaRPr lang="en-US" altLang="ko-KR" dirty="0"/>
          </a:p>
          <a:p>
            <a:pPr lvl="1"/>
            <a:r>
              <a:rPr lang="ko-KR" altLang="en-US" dirty="0"/>
              <a:t>토큰들과 </a:t>
            </a:r>
            <a:r>
              <a:rPr lang="ko-KR" altLang="en-US" dirty="0" err="1"/>
              <a:t>토큰별</a:t>
            </a:r>
            <a:r>
              <a:rPr lang="ko-KR" altLang="en-US" dirty="0"/>
              <a:t> 처리 동작 정의 </a:t>
            </a:r>
            <a:endParaRPr lang="en-US" altLang="ko-KR" dirty="0"/>
          </a:p>
          <a:p>
            <a:r>
              <a:rPr lang="en-US" altLang="ko-KR" dirty="0"/>
              <a:t>C/C++ </a:t>
            </a:r>
            <a:r>
              <a:rPr lang="ko-KR" altLang="en-US" dirty="0"/>
              <a:t>섹션 </a:t>
            </a:r>
            <a:endParaRPr lang="en-US" altLang="ko-KR" dirty="0"/>
          </a:p>
          <a:p>
            <a:pPr lvl="1"/>
            <a:r>
              <a:rPr lang="en-US" altLang="ko-KR" dirty="0"/>
              <a:t>%{, %} </a:t>
            </a:r>
            <a:r>
              <a:rPr lang="ko-KR" altLang="en-US" dirty="0"/>
              <a:t>없이 작성 </a:t>
            </a:r>
            <a:endParaRPr lang="en-US" altLang="ko-KR" dirty="0"/>
          </a:p>
          <a:p>
            <a:pPr lvl="1"/>
            <a:r>
              <a:rPr lang="ko-KR" altLang="en-US" dirty="0"/>
              <a:t>전통적으로 </a:t>
            </a:r>
            <a:r>
              <a:rPr lang="en-US" altLang="ko-KR" dirty="0"/>
              <a:t>main() </a:t>
            </a:r>
            <a:r>
              <a:rPr lang="ko-KR" altLang="en-US" dirty="0"/>
              <a:t>함수가 여기에 옴 </a:t>
            </a:r>
            <a:endParaRPr lang="en-US" altLang="ko-KR" dirty="0"/>
          </a:p>
          <a:p>
            <a:pPr lvl="1"/>
            <a:r>
              <a:rPr lang="ko-KR" altLang="en-US" dirty="0"/>
              <a:t>특별히 지킬 필요는 없음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12347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Bison </a:t>
            </a:r>
            <a:r>
              <a:rPr lang="ko-KR" altLang="en-US" dirty="0"/>
              <a:t>파일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%%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구분된 세개의 섹션 </a:t>
            </a:r>
            <a:endParaRPr lang="en-US" altLang="ko-KR" dirty="0"/>
          </a:p>
          <a:p>
            <a:r>
              <a:rPr lang="en-US" altLang="ko-KR" dirty="0"/>
              <a:t>Flex</a:t>
            </a:r>
            <a:r>
              <a:rPr lang="ko-KR" altLang="en-US" dirty="0"/>
              <a:t>와 동일한 </a:t>
            </a:r>
            <a:r>
              <a:rPr lang="en-US" altLang="ko-KR" dirty="0"/>
              <a:t>C/C++ </a:t>
            </a:r>
            <a:r>
              <a:rPr lang="ko-KR" altLang="en-US" dirty="0"/>
              <a:t>섹션</a:t>
            </a:r>
            <a:endParaRPr lang="en-US" altLang="ko-KR" dirty="0"/>
          </a:p>
          <a:p>
            <a:pPr lvl="1"/>
            <a:r>
              <a:rPr lang="ko-KR" altLang="en-US" dirty="0"/>
              <a:t>추가로 </a:t>
            </a:r>
            <a:r>
              <a:rPr lang="en-US" altLang="ko-KR" dirty="0"/>
              <a:t>%union,</a:t>
            </a:r>
            <a:r>
              <a:rPr lang="ko-KR" altLang="en-US" dirty="0"/>
              <a:t> </a:t>
            </a:r>
            <a:r>
              <a:rPr lang="en-US" altLang="ko-KR" dirty="0"/>
              <a:t>%token, %type </a:t>
            </a:r>
            <a:r>
              <a:rPr lang="ko-KR" altLang="en-US" dirty="0"/>
              <a:t>정의 </a:t>
            </a:r>
            <a:endParaRPr lang="en-US" altLang="ko-KR" dirty="0"/>
          </a:p>
          <a:p>
            <a:r>
              <a:rPr lang="en-US" altLang="ko-KR" dirty="0"/>
              <a:t>BNF </a:t>
            </a:r>
            <a:r>
              <a:rPr lang="ko-KR" altLang="en-US" dirty="0"/>
              <a:t>정의 섹션 </a:t>
            </a:r>
            <a:endParaRPr lang="en-US" altLang="ko-KR" dirty="0"/>
          </a:p>
          <a:p>
            <a:pPr lvl="1"/>
            <a:r>
              <a:rPr lang="ko-KR" altLang="en-US" dirty="0"/>
              <a:t>추가로 각 </a:t>
            </a:r>
            <a:r>
              <a:rPr lang="ko-KR" altLang="en-US" dirty="0" err="1"/>
              <a:t>기호별</a:t>
            </a:r>
            <a:r>
              <a:rPr lang="ko-KR" altLang="en-US" dirty="0"/>
              <a:t> 처리 코드 작성 가능 </a:t>
            </a:r>
            <a:endParaRPr lang="en-US" altLang="ko-KR" dirty="0"/>
          </a:p>
          <a:p>
            <a:r>
              <a:rPr lang="en-US" altLang="ko-KR" dirty="0"/>
              <a:t>C/C++ </a:t>
            </a:r>
            <a:r>
              <a:rPr lang="ko-KR" altLang="en-US" dirty="0"/>
              <a:t>섹션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9172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예제와 차이점들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윈도우 </a:t>
            </a:r>
            <a:endParaRPr lang="en-US" altLang="ko-KR" dirty="0"/>
          </a:p>
          <a:p>
            <a:pPr lvl="1"/>
            <a:r>
              <a:rPr lang="en-US" altLang="ko-KR" dirty="0"/>
              <a:t>Flex</a:t>
            </a:r>
            <a:r>
              <a:rPr lang="ko-KR" altLang="en-US" dirty="0"/>
              <a:t>에 </a:t>
            </a:r>
            <a:r>
              <a:rPr lang="en-US" altLang="ko-KR" dirty="0" err="1"/>
              <a:t>wincompat</a:t>
            </a:r>
            <a:r>
              <a:rPr lang="en-US" altLang="ko-KR" dirty="0"/>
              <a:t> </a:t>
            </a:r>
            <a:r>
              <a:rPr lang="ko-KR" altLang="en-US" dirty="0"/>
              <a:t>옵션을 주어야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C++</a:t>
            </a:r>
          </a:p>
          <a:p>
            <a:pPr lvl="1"/>
            <a:r>
              <a:rPr lang="ko-KR" altLang="en-US" dirty="0"/>
              <a:t>각 파일명을 </a:t>
            </a:r>
            <a:r>
              <a:rPr lang="en-US" altLang="ko-KR" dirty="0"/>
              <a:t>.</a:t>
            </a:r>
            <a:r>
              <a:rPr lang="en-US" altLang="ko-KR" dirty="0" err="1"/>
              <a:t>ll</a:t>
            </a:r>
            <a:r>
              <a:rPr lang="en-US" altLang="ko-KR" dirty="0"/>
              <a:t>, .</a:t>
            </a:r>
            <a:r>
              <a:rPr lang="en-US" altLang="ko-KR" dirty="0" err="1"/>
              <a:t>yy</a:t>
            </a:r>
            <a:r>
              <a:rPr lang="ko-KR" altLang="en-US" dirty="0"/>
              <a:t>로 주어야 </a:t>
            </a:r>
            <a:r>
              <a:rPr lang="en-US" altLang="ko-KR" dirty="0"/>
              <a:t>C++</a:t>
            </a:r>
            <a:r>
              <a:rPr lang="ko-KR" altLang="en-US" dirty="0"/>
              <a:t>에 맞춰서 생성함 </a:t>
            </a:r>
            <a:endParaRPr lang="en-US" altLang="ko-KR" dirty="0"/>
          </a:p>
          <a:p>
            <a:pPr lvl="1"/>
            <a:r>
              <a:rPr lang="en-US" altLang="ko-KR" dirty="0"/>
              <a:t>flex --</a:t>
            </a:r>
            <a:r>
              <a:rPr lang="en-US" altLang="ko-KR" dirty="0" err="1"/>
              <a:t>wincompat</a:t>
            </a:r>
            <a:r>
              <a:rPr lang="en-US" altLang="ko-KR" dirty="0"/>
              <a:t> -o example_lexer.cpp examle02.ll  </a:t>
            </a:r>
          </a:p>
          <a:p>
            <a:pPr lvl="1"/>
            <a:r>
              <a:rPr lang="en-US" altLang="ko-KR" dirty="0"/>
              <a:t>bison -d --verbose  -o example_parser.cpp example02.yy</a:t>
            </a:r>
          </a:p>
          <a:p>
            <a:endParaRPr lang="en-US" altLang="ko-KR" dirty="0"/>
          </a:p>
          <a:p>
            <a:r>
              <a:rPr lang="en-US" altLang="ko-KR" dirty="0"/>
              <a:t>Visual Studio WIN32 Console </a:t>
            </a:r>
            <a:r>
              <a:rPr lang="ko-KR" altLang="en-US" dirty="0"/>
              <a:t>프로젝트 생성 </a:t>
            </a:r>
            <a:endParaRPr lang="en-US" altLang="ko-KR" dirty="0"/>
          </a:p>
          <a:p>
            <a:pPr lvl="1"/>
            <a:r>
              <a:rPr lang="en-US" altLang="ko-KR" dirty="0"/>
              <a:t>.</a:t>
            </a:r>
            <a:r>
              <a:rPr lang="en-US" altLang="ko-KR" dirty="0" err="1"/>
              <a:t>ll</a:t>
            </a:r>
            <a:r>
              <a:rPr lang="ko-KR" altLang="en-US" dirty="0"/>
              <a:t>에서 생성된 파일</a:t>
            </a:r>
            <a:r>
              <a:rPr lang="en-US" altLang="ko-KR" dirty="0"/>
              <a:t>, .</a:t>
            </a:r>
            <a:r>
              <a:rPr lang="en-US" altLang="ko-KR" dirty="0" err="1"/>
              <a:t>yy</a:t>
            </a:r>
            <a:r>
              <a:rPr lang="ko-KR" altLang="en-US" dirty="0"/>
              <a:t>에서 생성된 파일 추가 </a:t>
            </a:r>
            <a:endParaRPr lang="en-US" altLang="ko-KR" dirty="0"/>
          </a:p>
          <a:p>
            <a:pPr lvl="1"/>
            <a:r>
              <a:rPr lang="ko-KR" altLang="en-US" dirty="0"/>
              <a:t>생성된 </a:t>
            </a:r>
            <a:r>
              <a:rPr lang="en-US" altLang="ko-KR" dirty="0"/>
              <a:t>exe </a:t>
            </a:r>
            <a:r>
              <a:rPr lang="ko-KR" altLang="en-US" dirty="0"/>
              <a:t>파일로 계산기 입력 테스트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2510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E3589-D0C3-421A-AA5B-8C7AE77C2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4F32E1-6892-486C-94CE-694EA5B7A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개념과 용어에 익숙해 지기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중요 아이디어 이해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Flex</a:t>
            </a:r>
            <a:r>
              <a:rPr lang="ko-KR" altLang="en-US" dirty="0"/>
              <a:t>와 </a:t>
            </a:r>
            <a:r>
              <a:rPr lang="en-US" altLang="ko-KR" dirty="0"/>
              <a:t>Bison </a:t>
            </a:r>
            <a:r>
              <a:rPr lang="ko-KR" altLang="en-US" dirty="0"/>
              <a:t>사용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9487C3-4466-41C1-B240-8606E44D0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53AA50-07D4-479A-9B2F-12A50691B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220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 입력 후 빌드하고 테스트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디버깅 모드로 실행해 보면 좋을 듯 </a:t>
            </a:r>
            <a:endParaRPr lang="en-US" altLang="ko-KR" dirty="0"/>
          </a:p>
          <a:p>
            <a:pPr lvl="1"/>
            <a:r>
              <a:rPr lang="en-US" altLang="ko-KR" dirty="0"/>
              <a:t>.</a:t>
            </a:r>
            <a:r>
              <a:rPr lang="en-US" altLang="ko-KR" dirty="0" err="1"/>
              <a:t>ll</a:t>
            </a:r>
            <a:r>
              <a:rPr lang="en-US" altLang="ko-KR" dirty="0"/>
              <a:t> </a:t>
            </a:r>
            <a:r>
              <a:rPr lang="ko-KR" altLang="en-US" dirty="0"/>
              <a:t>파일과 </a:t>
            </a:r>
            <a:r>
              <a:rPr lang="en-US" altLang="ko-KR" dirty="0"/>
              <a:t>.</a:t>
            </a:r>
            <a:r>
              <a:rPr lang="en-US" altLang="ko-KR" dirty="0" err="1"/>
              <a:t>yy</a:t>
            </a:r>
            <a:r>
              <a:rPr lang="en-US" altLang="ko-KR" dirty="0"/>
              <a:t> </a:t>
            </a:r>
            <a:r>
              <a:rPr lang="ko-KR" altLang="en-US" dirty="0"/>
              <a:t>파일에 중단점 설정해야 됨</a:t>
            </a:r>
            <a:endParaRPr lang="en-US" altLang="ko-KR" dirty="0"/>
          </a:p>
          <a:p>
            <a:pPr lvl="1"/>
            <a:r>
              <a:rPr lang="en-US" altLang="ko-KR" dirty="0"/>
              <a:t>#line</a:t>
            </a:r>
            <a:r>
              <a:rPr lang="ko-KR" altLang="en-US" dirty="0"/>
              <a:t>으로 걸려 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54993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AB0243-77BC-45DA-8CCC-12CE14D72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A4CFE5-6D3F-4FB8-83B6-693CC5EB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F4846D-2F7B-4F45-BB5A-9AF990258A8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88377" y="2044212"/>
            <a:ext cx="10515600" cy="4879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/>
              <a:t>수고하셨습니다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4260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DB596-FFDC-4ECA-9FCC-79465B0E3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879E96-DD44-41E6-9768-7A5572608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오늘은 바쁨 </a:t>
            </a:r>
            <a:endParaRPr lang="en-US" altLang="ko-KR" dirty="0"/>
          </a:p>
          <a:p>
            <a:pPr lvl="1"/>
            <a:r>
              <a:rPr lang="ko-KR" altLang="en-US" dirty="0"/>
              <a:t>개념들</a:t>
            </a:r>
            <a:r>
              <a:rPr lang="en-US" altLang="ko-KR" dirty="0"/>
              <a:t>…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마지막 과제 수행이 중요 </a:t>
            </a:r>
            <a:endParaRPr lang="en-US" altLang="ko-KR" dirty="0"/>
          </a:p>
          <a:p>
            <a:pPr lvl="1"/>
            <a:r>
              <a:rPr lang="en-US" altLang="ko-KR" dirty="0"/>
              <a:t>50</a:t>
            </a:r>
            <a:r>
              <a:rPr lang="ko-KR" altLang="en-US" dirty="0"/>
              <a:t>분 되면 설명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18 (</a:t>
            </a:r>
            <a:r>
              <a:rPr lang="ko-KR" altLang="en-US" dirty="0"/>
              <a:t>금</a:t>
            </a:r>
            <a:r>
              <a:rPr lang="en-US" altLang="ko-KR" dirty="0"/>
              <a:t>) 3</a:t>
            </a:r>
            <a:r>
              <a:rPr lang="ko-KR" altLang="en-US" dirty="0"/>
              <a:t>시</a:t>
            </a:r>
            <a:r>
              <a:rPr lang="en-US" altLang="ko-KR" dirty="0"/>
              <a:t>, 2</a:t>
            </a:r>
            <a:r>
              <a:rPr lang="ko-KR" altLang="en-US" dirty="0"/>
              <a:t>층 세미나실</a:t>
            </a:r>
            <a:endParaRPr lang="en-US" altLang="ko-KR" dirty="0"/>
          </a:p>
          <a:p>
            <a:pPr lvl="1"/>
            <a:r>
              <a:rPr lang="ko-KR" altLang="en-US" dirty="0"/>
              <a:t>계산기 예제로 </a:t>
            </a:r>
            <a:r>
              <a:rPr lang="en-US" altLang="ko-KR" dirty="0"/>
              <a:t>LALR(1) </a:t>
            </a:r>
            <a:r>
              <a:rPr lang="ko-KR" altLang="en-US" dirty="0"/>
              <a:t>파싱 흐름 정리</a:t>
            </a:r>
            <a:endParaRPr lang="en-US" altLang="ko-KR" dirty="0"/>
          </a:p>
          <a:p>
            <a:pPr lvl="1"/>
            <a:r>
              <a:rPr lang="ko-KR" altLang="en-US" dirty="0"/>
              <a:t>메시지 코드 생성 예제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25</a:t>
            </a:r>
            <a:r>
              <a:rPr lang="ko-KR" altLang="en-US" dirty="0"/>
              <a:t>일 </a:t>
            </a:r>
            <a:r>
              <a:rPr lang="en-US" altLang="ko-KR" dirty="0"/>
              <a:t>(</a:t>
            </a:r>
            <a:r>
              <a:rPr lang="ko-KR" altLang="en-US" dirty="0"/>
              <a:t>금</a:t>
            </a:r>
            <a:r>
              <a:rPr lang="en-US" altLang="ko-KR" dirty="0"/>
              <a:t>) 3</a:t>
            </a:r>
            <a:r>
              <a:rPr lang="ko-KR" altLang="en-US" dirty="0"/>
              <a:t>시</a:t>
            </a:r>
            <a:r>
              <a:rPr lang="en-US" altLang="ko-KR" dirty="0"/>
              <a:t>, 2</a:t>
            </a:r>
            <a:r>
              <a:rPr lang="ko-KR" altLang="en-US" dirty="0"/>
              <a:t>층 세미나실 </a:t>
            </a:r>
            <a:endParaRPr lang="en-US" altLang="ko-KR" dirty="0"/>
          </a:p>
          <a:p>
            <a:pPr lvl="1"/>
            <a:r>
              <a:rPr lang="ko-KR" altLang="en-US" dirty="0"/>
              <a:t>데이터 스키마 언어 설계</a:t>
            </a:r>
            <a:endParaRPr lang="en-US" altLang="ko-KR" dirty="0"/>
          </a:p>
          <a:p>
            <a:pPr lvl="1"/>
            <a:r>
              <a:rPr lang="ko-KR" altLang="en-US" dirty="0"/>
              <a:t>질의 응답 </a:t>
            </a:r>
            <a:r>
              <a:rPr lang="en-US" altLang="ko-KR" dirty="0"/>
              <a:t>/ </a:t>
            </a:r>
            <a:r>
              <a:rPr lang="ko-KR" altLang="en-US" dirty="0"/>
              <a:t>토의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1302B0-0F14-4BDE-8640-7DCF8997C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E5B7B1-0D9C-46D9-BB43-E2CA4471A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7685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컴파일러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ko-KR" altLang="en-US" dirty="0"/>
                  <a:t>익숙한 도구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사용자에서 개발자 관점으로 살펴봄</a:t>
                </a:r>
                <a:endParaRPr lang="en-US" altLang="ko-KR" dirty="0"/>
              </a:p>
              <a:p>
                <a:r>
                  <a:rPr lang="ko-KR" altLang="en-US" dirty="0"/>
                  <a:t>대상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언어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문자 형태의 언어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다른 언어는</a:t>
                </a:r>
                <a:r>
                  <a:rPr lang="en-US" altLang="ko-KR" dirty="0"/>
                  <a:t>? </a:t>
                </a:r>
              </a:p>
              <a:p>
                <a:pPr lvl="2"/>
                <a14:m>
                  <m:oMath xmlns:m="http://schemas.openxmlformats.org/officeDocument/2006/math">
                    <m:rad>
                      <m:rad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e>
                    </m:rad>
                  </m:oMath>
                </a14:m>
                <a:endParaRPr lang="en-US" altLang="ko-KR" dirty="0"/>
              </a:p>
              <a:p>
                <a:pPr lvl="2"/>
                <a:r>
                  <a:rPr lang="ko-KR" altLang="en-US" dirty="0"/>
                  <a:t>이미지</a:t>
                </a:r>
                <a:r>
                  <a:rPr lang="en-US" altLang="ko-KR" dirty="0"/>
                  <a:t> </a:t>
                </a:r>
              </a:p>
              <a:p>
                <a:pPr lvl="2"/>
                <a:r>
                  <a:rPr lang="ko-KR" altLang="en-US" dirty="0"/>
                  <a:t>음악</a:t>
                </a:r>
                <a:endParaRPr lang="en-US" altLang="ko-KR" dirty="0"/>
              </a:p>
              <a:p>
                <a:r>
                  <a:rPr lang="ko-KR" altLang="en-US" dirty="0"/>
                  <a:t>동작 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주어진 문장을 문법적으로 파악하고 의미에 따라 처리를 함 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일반 컴파일러의 역할은 실행 코드로 변환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 t="-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433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컴파일 단계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14596" y="2890245"/>
            <a:ext cx="1245327" cy="46155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source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792778" y="3101680"/>
            <a:ext cx="653143" cy="0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657466" y="3077994"/>
            <a:ext cx="653143" cy="0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5622966" y="3077994"/>
            <a:ext cx="653143" cy="0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7499794" y="3043334"/>
            <a:ext cx="653143" cy="0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51" name="그룹 50"/>
          <p:cNvGrpSpPr/>
          <p:nvPr/>
        </p:nvGrpSpPr>
        <p:grpSpPr>
          <a:xfrm>
            <a:off x="4310609" y="2647843"/>
            <a:ext cx="2276024" cy="2265902"/>
            <a:chOff x="4310609" y="2647843"/>
            <a:chExt cx="2276024" cy="2265902"/>
          </a:xfrm>
        </p:grpSpPr>
        <p:sp>
          <p:nvSpPr>
            <p:cNvPr id="7" name="직사각형 6"/>
            <p:cNvSpPr/>
            <p:nvPr/>
          </p:nvSpPr>
          <p:spPr>
            <a:xfrm>
              <a:off x="4310609" y="2647843"/>
              <a:ext cx="1312357" cy="86030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Syntax</a:t>
              </a:r>
            </a:p>
            <a:p>
              <a:pPr algn="ctr"/>
              <a:r>
                <a:rPr lang="en-US" altLang="ko-KR" dirty="0"/>
                <a:t>Analysis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82183" y="4091921"/>
              <a:ext cx="22044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구문 분석</a:t>
              </a:r>
              <a:endPara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문법에 따라 문장을 분석 </a:t>
              </a:r>
              <a:endPara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파스 트리 생성</a:t>
              </a:r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4310609" y="3520374"/>
              <a:ext cx="0" cy="1393371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2454224" y="1277399"/>
            <a:ext cx="2276024" cy="2242975"/>
            <a:chOff x="2454224" y="1277399"/>
            <a:chExt cx="2276024" cy="2242975"/>
          </a:xfrm>
        </p:grpSpPr>
        <p:sp>
          <p:nvSpPr>
            <p:cNvPr id="6" name="직사각형 5"/>
            <p:cNvSpPr/>
            <p:nvPr/>
          </p:nvSpPr>
          <p:spPr>
            <a:xfrm>
              <a:off x="2455421" y="2660072"/>
              <a:ext cx="1202045" cy="86030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Lexical </a:t>
              </a:r>
            </a:p>
            <a:p>
              <a:pPr algn="ctr"/>
              <a:r>
                <a:rPr lang="en-US" altLang="ko-KR" dirty="0"/>
                <a:t>Analysis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25798" y="1735975"/>
              <a:ext cx="22044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어휘 분석 </a:t>
              </a:r>
              <a:endPara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단어 </a:t>
              </a:r>
              <a:r>
                <a:rPr lang="en-US" altLang="ko-KR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토큰</a:t>
              </a:r>
              <a:r>
                <a:rPr lang="en-US" altLang="ko-KR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 </a:t>
              </a: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단위로 분리 </a:t>
              </a:r>
              <a:endPara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 err="1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파싱의</a:t>
              </a: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입력으로 전달 </a:t>
              </a: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2454224" y="1277399"/>
              <a:ext cx="0" cy="139337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>
            <a:off x="6259945" y="1255891"/>
            <a:ext cx="2836167" cy="2252254"/>
            <a:chOff x="6259945" y="1255891"/>
            <a:chExt cx="2836167" cy="2252254"/>
          </a:xfrm>
        </p:grpSpPr>
        <p:sp>
          <p:nvSpPr>
            <p:cNvPr id="8" name="직사각형 7"/>
            <p:cNvSpPr/>
            <p:nvPr/>
          </p:nvSpPr>
          <p:spPr>
            <a:xfrm>
              <a:off x="6259945" y="2647843"/>
              <a:ext cx="1239849" cy="86030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Semantic Analysis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76109" y="1587005"/>
              <a:ext cx="28200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의미 분석 </a:t>
              </a:r>
              <a:r>
                <a:rPr lang="en-US" altLang="ko-KR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/ </a:t>
              </a: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처리 </a:t>
              </a:r>
              <a:endPara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파스 트리 생성과 함께 의미 처리 </a:t>
              </a:r>
              <a:endPara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문장 구성 요소에 의미를 부여</a:t>
              </a:r>
            </a:p>
          </p:txBody>
        </p:sp>
        <p:cxnSp>
          <p:nvCxnSpPr>
            <p:cNvPr id="47" name="직선 연결선 46"/>
            <p:cNvCxnSpPr/>
            <p:nvPr/>
          </p:nvCxnSpPr>
          <p:spPr>
            <a:xfrm>
              <a:off x="6259951" y="1255891"/>
              <a:ext cx="0" cy="1393371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3" name="그룹 52"/>
          <p:cNvGrpSpPr/>
          <p:nvPr/>
        </p:nvGrpSpPr>
        <p:grpSpPr>
          <a:xfrm>
            <a:off x="8148790" y="2613183"/>
            <a:ext cx="3584074" cy="2232535"/>
            <a:chOff x="8148790" y="2613183"/>
            <a:chExt cx="3584074" cy="2232535"/>
          </a:xfrm>
        </p:grpSpPr>
        <p:sp>
          <p:nvSpPr>
            <p:cNvPr id="38" name="직사각형 37"/>
            <p:cNvSpPr/>
            <p:nvPr/>
          </p:nvSpPr>
          <p:spPr>
            <a:xfrm>
              <a:off x="8153400" y="2613183"/>
              <a:ext cx="1312357" cy="86030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코드 생성 </a:t>
              </a:r>
              <a:r>
                <a:rPr lang="en-US" altLang="ko-KR" dirty="0"/>
                <a:t>/ </a:t>
              </a:r>
              <a:r>
                <a:rPr lang="ko-KR" altLang="en-US" dirty="0"/>
                <a:t>최적화 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20364" y="4023894"/>
              <a:ext cx="35125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파스 트리와 의미에 따라 목적 코드로 변환 </a:t>
              </a:r>
              <a:endPara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불필요한 코드 제거 등으로 최적화</a:t>
              </a:r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8148790" y="3452347"/>
              <a:ext cx="0" cy="13933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6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컴파일러 도구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컴파일러 기능의 부분적인 개발 지원 도구들 </a:t>
            </a:r>
            <a:endParaRPr lang="en-US" altLang="ko-KR" dirty="0"/>
          </a:p>
          <a:p>
            <a:pPr lvl="1"/>
            <a:r>
              <a:rPr lang="ko-KR" altLang="en-US" dirty="0" err="1"/>
              <a:t>어휘분석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en-US" altLang="ko-KR" dirty="0"/>
              <a:t>Lex / Flex</a:t>
            </a:r>
          </a:p>
          <a:p>
            <a:pPr lvl="2"/>
            <a:r>
              <a:rPr lang="en-US" altLang="ko-KR" dirty="0" err="1"/>
              <a:t>std</a:t>
            </a:r>
            <a:r>
              <a:rPr lang="en-US" altLang="ko-KR" dirty="0"/>
              <a:t>::regex</a:t>
            </a:r>
          </a:p>
          <a:p>
            <a:pPr lvl="1"/>
            <a:r>
              <a:rPr lang="ko-KR" altLang="en-US" dirty="0"/>
              <a:t>구문분석 </a:t>
            </a:r>
            <a:r>
              <a:rPr lang="en-US" altLang="ko-KR" dirty="0"/>
              <a:t>(</a:t>
            </a:r>
            <a:r>
              <a:rPr lang="ko-KR" altLang="en-US" dirty="0" err="1"/>
              <a:t>파싱</a:t>
            </a:r>
            <a:r>
              <a:rPr lang="en-US" altLang="ko-KR" dirty="0"/>
              <a:t>) </a:t>
            </a:r>
          </a:p>
          <a:p>
            <a:pPr lvl="2"/>
            <a:r>
              <a:rPr lang="en-US" altLang="ko-KR" dirty="0" err="1"/>
              <a:t>Yacc</a:t>
            </a:r>
            <a:r>
              <a:rPr lang="en-US" altLang="ko-KR" dirty="0"/>
              <a:t> / Bison </a:t>
            </a:r>
          </a:p>
          <a:p>
            <a:pPr lvl="2"/>
            <a:r>
              <a:rPr lang="en-US" altLang="ko-KR" dirty="0"/>
              <a:t>ANTLR </a:t>
            </a:r>
          </a:p>
          <a:p>
            <a:pPr lvl="2"/>
            <a:r>
              <a:rPr lang="en-US" altLang="ko-KR" dirty="0"/>
              <a:t>Boost Spirit</a:t>
            </a:r>
          </a:p>
          <a:p>
            <a:pPr lvl="1"/>
            <a:r>
              <a:rPr lang="ko-KR" altLang="en-US" dirty="0"/>
              <a:t>코드 생성</a:t>
            </a:r>
            <a:endParaRPr lang="en-US" altLang="ko-KR" dirty="0"/>
          </a:p>
          <a:p>
            <a:pPr lvl="2"/>
            <a:r>
              <a:rPr lang="en-US" altLang="ko-KR" dirty="0"/>
              <a:t>LLVM </a:t>
            </a:r>
          </a:p>
          <a:p>
            <a:r>
              <a:rPr lang="en-US" altLang="ko-KR" dirty="0"/>
              <a:t>flex</a:t>
            </a:r>
            <a:r>
              <a:rPr lang="ko-KR" altLang="en-US" dirty="0"/>
              <a:t>와 </a:t>
            </a:r>
            <a:r>
              <a:rPr lang="en-US" altLang="ko-KR" dirty="0"/>
              <a:t>bison </a:t>
            </a:r>
            <a:r>
              <a:rPr lang="ko-KR" altLang="en-US" dirty="0"/>
              <a:t>을 살펴봄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83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나눔고딕코딩" panose="020D0009000000000000" pitchFamily="49" charset="-127"/>
            <a:ea typeface="나눔고딕코딩" panose="020D0009000000000000" pitchFamily="49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2185</TotalTime>
  <Words>3301</Words>
  <Application>Microsoft Office PowerPoint</Application>
  <PresentationFormat>와이드스크린</PresentationFormat>
  <Paragraphs>614</Paragraphs>
  <Slides>51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7" baseType="lpstr">
      <vt:lpstr>나눔고딕코딩</vt:lpstr>
      <vt:lpstr>맑은 고딕</vt:lpstr>
      <vt:lpstr>Arial</vt:lpstr>
      <vt:lpstr>Cambria Math</vt:lpstr>
      <vt:lpstr>Wingdings</vt:lpstr>
      <vt:lpstr>Office 테마</vt:lpstr>
      <vt:lpstr>컴파일러 도구의 이해와 활용</vt:lpstr>
      <vt:lpstr>배경</vt:lpstr>
      <vt:lpstr>테이블 관리 코드</vt:lpstr>
      <vt:lpstr>네트워크 메시지 코드 (thrift 생성 / C#)</vt:lpstr>
      <vt:lpstr>목표</vt:lpstr>
      <vt:lpstr>진행</vt:lpstr>
      <vt:lpstr>컴파일러</vt:lpstr>
      <vt:lpstr>컴파일 단계</vt:lpstr>
      <vt:lpstr>컴파일러 도구</vt:lpstr>
      <vt:lpstr>정규 표현식</vt:lpstr>
      <vt:lpstr>정규 표현식</vt:lpstr>
      <vt:lpstr>정규 표현식</vt:lpstr>
      <vt:lpstr>정규 표현식</vt:lpstr>
      <vt:lpstr>정규 표현식 - 연습</vt:lpstr>
      <vt:lpstr>언어</vt:lpstr>
      <vt:lpstr>형식 문법 </vt:lpstr>
      <vt:lpstr>형식 문법</vt:lpstr>
      <vt:lpstr>BNF</vt:lpstr>
      <vt:lpstr>다른 문법 정의 방법 </vt:lpstr>
      <vt:lpstr>C 언어의 BNF</vt:lpstr>
      <vt:lpstr>BNF의 적용 </vt:lpstr>
      <vt:lpstr>유도와 감축</vt:lpstr>
      <vt:lpstr>계산기 언어</vt:lpstr>
      <vt:lpstr>계산기 언어</vt:lpstr>
      <vt:lpstr>연습</vt:lpstr>
      <vt:lpstr>구문 분석 (Syntax Analysis)</vt:lpstr>
      <vt:lpstr>하향식 파싱 </vt:lpstr>
      <vt:lpstr>재귀적 하강 파싱 </vt:lpstr>
      <vt:lpstr>계산기의 재귀적 하강 파싱</vt:lpstr>
      <vt:lpstr>계산기의 재귀적 하강 파싱</vt:lpstr>
      <vt:lpstr>LL(1) 파싱 </vt:lpstr>
      <vt:lpstr>단말(토큰)의 사용</vt:lpstr>
      <vt:lpstr>LL(1) 조건</vt:lpstr>
      <vt:lpstr>LL(1) 파싱 테이블의 구성</vt:lpstr>
      <vt:lpstr>LL(1) 문법</vt:lpstr>
      <vt:lpstr>LL(1) 문법</vt:lpstr>
      <vt:lpstr>LL(1) 파서의 동작 </vt:lpstr>
      <vt:lpstr>LL(1) 파서의 동작</vt:lpstr>
      <vt:lpstr>하향식 파서들의 단점</vt:lpstr>
      <vt:lpstr>상향식 파싱</vt:lpstr>
      <vt:lpstr>SHIFT (이동) / REDUCE (감축)</vt:lpstr>
      <vt:lpstr>PowerPoint 프레젠테이션</vt:lpstr>
      <vt:lpstr>Flex와 Bison 설치</vt:lpstr>
      <vt:lpstr>부탁 </vt:lpstr>
      <vt:lpstr>BISON 계산기 예제</vt:lpstr>
      <vt:lpstr>동작 흐름</vt:lpstr>
      <vt:lpstr>Flex 파일 </vt:lpstr>
      <vt:lpstr>Bison 파일 </vt:lpstr>
      <vt:lpstr>예제와 차이점들</vt:lpstr>
      <vt:lpstr>연습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Equations </dc:title>
  <dc:creator>박기동</dc:creator>
  <cp:lastModifiedBy>박기동</cp:lastModifiedBy>
  <cp:revision>1171</cp:revision>
  <dcterms:created xsi:type="dcterms:W3CDTF">2018-05-02T03:55:26Z</dcterms:created>
  <dcterms:modified xsi:type="dcterms:W3CDTF">2018-05-11T02:57:59Z</dcterms:modified>
</cp:coreProperties>
</file>