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4" r:id="rId11"/>
    <p:sldId id="275" r:id="rId12"/>
    <p:sldId id="267" r:id="rId13"/>
    <p:sldId id="269" r:id="rId14"/>
    <p:sldId id="268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8232-F73E-414D-9E06-B46385A7813A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A0ACD3B-9E43-47CF-B15C-A8E3EAC7EFF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42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8232-F73E-414D-9E06-B46385A7813A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CD3B-9E43-47CF-B15C-A8E3EAC7EFF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42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8232-F73E-414D-9E06-B46385A7813A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CD3B-9E43-47CF-B15C-A8E3EAC7EFF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85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678292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628551"/>
            <a:ext cx="9603275" cy="4424927"/>
          </a:xfrm>
        </p:spPr>
        <p:txBody>
          <a:bodyPr anchor="t"/>
          <a:lstStyle>
            <a:lvl1pPr>
              <a:defRPr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>
              <a:defRPr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2pPr>
            <a:lvl3pPr>
              <a:defRPr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3pPr>
            <a:lvl4pPr>
              <a:defRPr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4pPr>
            <a:lvl5pPr>
              <a:defRPr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8232-F73E-414D-9E06-B46385A7813A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CD3B-9E43-47CF-B15C-A8E3EAC7EFF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517569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47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8232-F73E-414D-9E06-B46385A7813A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CD3B-9E43-47CF-B15C-A8E3EAC7EFF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44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8232-F73E-414D-9E06-B46385A7813A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CD3B-9E43-47CF-B15C-A8E3EAC7EFF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78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8232-F73E-414D-9E06-B46385A7813A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CD3B-9E43-47CF-B15C-A8E3EAC7EFF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49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8232-F73E-414D-9E06-B46385A7813A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CD3B-9E43-47CF-B15C-A8E3EAC7EFF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2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8232-F73E-414D-9E06-B46385A7813A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CD3B-9E43-47CF-B15C-A8E3EAC7EF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98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8232-F73E-414D-9E06-B46385A7813A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CD3B-9E43-47CF-B15C-A8E3EAC7EFF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5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6658232-F73E-414D-9E06-B46385A7813A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ACD3B-9E43-47CF-B15C-A8E3EAC7EFF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8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58232-F73E-414D-9E06-B46385A7813A}" type="datetimeFigureOut">
              <a:rPr lang="ko-KR" altLang="en-US" smtClean="0"/>
              <a:t>2018-04-29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A0ACD3B-9E43-47CF-B15C-A8E3EAC7EFF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86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621AB-BACE-48BB-B42A-D28370827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8999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컴파일러 도구의 이해와 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80381A-FC24-4B3E-A03C-59DC9296F8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Flex</a:t>
            </a:r>
            <a:r>
              <a:rPr lang="ko-KR" altLang="en-US" dirty="0"/>
              <a:t>와 </a:t>
            </a:r>
            <a:r>
              <a:rPr lang="en-US" altLang="ko-KR" dirty="0"/>
              <a:t>Bison</a:t>
            </a:r>
            <a:r>
              <a:rPr lang="ko-KR" altLang="en-US" dirty="0"/>
              <a:t>을 중심으로</a:t>
            </a:r>
          </a:p>
        </p:txBody>
      </p:sp>
    </p:spTree>
    <p:extLst>
      <p:ext uri="{BB962C8B-B14F-4D97-AF65-F5344CB8AC3E}">
        <p14:creationId xmlns:p14="http://schemas.microsoft.com/office/powerpoint/2010/main" val="318773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91108-36AF-4AF0-B6B1-18B248F45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하향식 파싱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2E135-BDEC-4671-ADBE-5C619FD80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Recursive Descent</a:t>
            </a:r>
          </a:p>
          <a:p>
            <a:pPr lvl="1"/>
            <a:r>
              <a:rPr lang="ko-KR" altLang="en-US" dirty="0"/>
              <a:t>코딩 흐름 설명</a:t>
            </a:r>
            <a:endParaRPr lang="en-US" altLang="ko-KR" dirty="0"/>
          </a:p>
          <a:p>
            <a:r>
              <a:rPr lang="en-US" altLang="ko-KR" dirty="0"/>
              <a:t>LL(1)</a:t>
            </a:r>
          </a:p>
          <a:p>
            <a:pPr lvl="1"/>
            <a:r>
              <a:rPr lang="ko-KR" altLang="en-US" dirty="0"/>
              <a:t>정의와 파스 테이블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자료 </a:t>
            </a:r>
            <a:endParaRPr lang="en-US" altLang="ko-KR" dirty="0"/>
          </a:p>
          <a:p>
            <a:pPr lvl="1"/>
            <a:r>
              <a:rPr lang="en-US" altLang="ko-KR" dirty="0"/>
              <a:t>LL(1) </a:t>
            </a:r>
            <a:r>
              <a:rPr lang="ko-KR" altLang="en-US" dirty="0"/>
              <a:t>파스 테이블의 예제 </a:t>
            </a:r>
          </a:p>
        </p:txBody>
      </p:sp>
    </p:spTree>
    <p:extLst>
      <p:ext uri="{BB962C8B-B14F-4D97-AF65-F5344CB8AC3E}">
        <p14:creationId xmlns:p14="http://schemas.microsoft.com/office/powerpoint/2010/main" val="552837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92C81-E21D-4187-BBFD-7208B3041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상향식 파싱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86924-9871-4AA0-847F-4CC8059BE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상향 파스 트리 </a:t>
            </a:r>
            <a:endParaRPr lang="en-US" altLang="ko-KR" dirty="0"/>
          </a:p>
          <a:p>
            <a:r>
              <a:rPr lang="en-US" altLang="ko-KR" dirty="0"/>
              <a:t>LR(1), LALR </a:t>
            </a:r>
            <a:r>
              <a:rPr lang="ko-KR" altLang="en-US" dirty="0"/>
              <a:t>파스 테이블 </a:t>
            </a:r>
            <a:endParaRPr lang="en-US" altLang="ko-KR" dirty="0"/>
          </a:p>
          <a:p>
            <a:r>
              <a:rPr lang="en-US" altLang="ko-KR" dirty="0"/>
              <a:t>Shift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Reduce</a:t>
            </a:r>
            <a:r>
              <a:rPr lang="ko-KR" altLang="en-US" dirty="0"/>
              <a:t> 과정 </a:t>
            </a:r>
            <a:endParaRPr lang="en-US" altLang="ko-KR" dirty="0"/>
          </a:p>
          <a:p>
            <a:pPr lvl="1"/>
            <a:r>
              <a:rPr lang="ko-KR" altLang="en-US" dirty="0"/>
              <a:t>계산기 예제에서 설명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615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DB188-E6E7-4188-BBB8-31F4E162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예제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4A6DE6-52E0-476E-A2AC-9F56E2B22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flex / bison </a:t>
            </a:r>
            <a:r>
              <a:rPr lang="ko-KR" altLang="en-US" dirty="0"/>
              <a:t>내용 설명 </a:t>
            </a:r>
            <a:endParaRPr lang="en-US" altLang="ko-KR" dirty="0"/>
          </a:p>
          <a:p>
            <a:r>
              <a:rPr lang="en-US" altLang="ko-KR" dirty="0" err="1"/>
              <a:t>lex</a:t>
            </a:r>
            <a:r>
              <a:rPr lang="ko-KR" altLang="en-US" dirty="0"/>
              <a:t>와 </a:t>
            </a:r>
            <a:r>
              <a:rPr lang="en-US" altLang="ko-KR" dirty="0" err="1"/>
              <a:t>yacc</a:t>
            </a:r>
            <a:r>
              <a:rPr lang="en-US" altLang="ko-KR" dirty="0"/>
              <a:t> </a:t>
            </a:r>
            <a:r>
              <a:rPr lang="ko-KR" altLang="en-US" dirty="0"/>
              <a:t>파일의 구조 </a:t>
            </a:r>
            <a:endParaRPr lang="en-US" altLang="ko-KR" dirty="0"/>
          </a:p>
          <a:p>
            <a:pPr lvl="1"/>
            <a:r>
              <a:rPr lang="en-US" altLang="ko-KR" dirty="0"/>
              <a:t>Union </a:t>
            </a:r>
          </a:p>
          <a:p>
            <a:pPr lvl="1"/>
            <a:r>
              <a:rPr lang="en-US" altLang="ko-KR" dirty="0"/>
              <a:t>Token </a:t>
            </a:r>
          </a:p>
          <a:p>
            <a:pPr lvl="1"/>
            <a:r>
              <a:rPr lang="en-US" altLang="ko-KR" dirty="0"/>
              <a:t>BNF </a:t>
            </a:r>
          </a:p>
          <a:p>
            <a:pPr lvl="1"/>
            <a:r>
              <a:rPr lang="en-US" altLang="ko-KR" dirty="0"/>
              <a:t>Semantic Actions</a:t>
            </a:r>
          </a:p>
          <a:p>
            <a:r>
              <a:rPr lang="ko-KR" altLang="en-US" dirty="0"/>
              <a:t>실행 및 동작 설명 </a:t>
            </a:r>
            <a:endParaRPr lang="en-US" altLang="ko-KR" dirty="0"/>
          </a:p>
          <a:p>
            <a:r>
              <a:rPr lang="en-US" altLang="ko-KR" dirty="0"/>
              <a:t>Windows</a:t>
            </a:r>
            <a:r>
              <a:rPr lang="ko-KR" altLang="en-US" dirty="0"/>
              <a:t>와 </a:t>
            </a:r>
            <a:r>
              <a:rPr lang="en-US" altLang="ko-KR" dirty="0"/>
              <a:t>C++ </a:t>
            </a:r>
            <a:r>
              <a:rPr lang="ko-KR" altLang="en-US" dirty="0"/>
              <a:t>사용 시 주의할 점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자료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계산기 프로젝트 소스 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648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03B05-8147-4905-AB9E-CB472536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Shift / reduce / </a:t>
            </a:r>
            <a:r>
              <a:rPr lang="ko-KR" altLang="en-US" dirty="0"/>
              <a:t>파스 테이블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DC64DC-79F1-47AA-AA7A-75E4031FF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Bison</a:t>
            </a:r>
            <a:r>
              <a:rPr lang="ko-KR" altLang="en-US" dirty="0"/>
              <a:t>의 파스 테이블 내용 살피기</a:t>
            </a:r>
            <a:endParaRPr lang="en-US" altLang="ko-KR" dirty="0"/>
          </a:p>
          <a:p>
            <a:r>
              <a:rPr lang="en-US" altLang="ko-KR" dirty="0"/>
              <a:t>Shift / Reduce </a:t>
            </a:r>
            <a:r>
              <a:rPr lang="ko-KR" altLang="en-US" dirty="0"/>
              <a:t>과정 집중해서 보기</a:t>
            </a:r>
            <a:endParaRPr lang="en-US" altLang="ko-KR" dirty="0"/>
          </a:p>
          <a:p>
            <a:r>
              <a:rPr lang="en-US" altLang="ko-KR" dirty="0"/>
              <a:t>Pushdown Automata</a:t>
            </a:r>
            <a:r>
              <a:rPr lang="ko-KR" altLang="en-US" dirty="0"/>
              <a:t>와 연관해서 보기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자료 </a:t>
            </a:r>
            <a:endParaRPr lang="en-US" altLang="ko-KR" dirty="0"/>
          </a:p>
          <a:p>
            <a:pPr lvl="1"/>
            <a:r>
              <a:rPr lang="ko-KR" altLang="en-US" dirty="0"/>
              <a:t>계산기 프로젝트의 </a:t>
            </a:r>
            <a:r>
              <a:rPr lang="en-US" altLang="ko-KR" dirty="0"/>
              <a:t>bison </a:t>
            </a:r>
            <a:r>
              <a:rPr lang="ko-KR" altLang="en-US" dirty="0"/>
              <a:t>상태 </a:t>
            </a:r>
            <a:r>
              <a:rPr lang="en-US" altLang="ko-KR" dirty="0"/>
              <a:t>/ </a:t>
            </a:r>
            <a:r>
              <a:rPr lang="ko-KR" altLang="en-US" dirty="0"/>
              <a:t>파스 테이블 출력 파일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9566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B148A-8A69-4A45-BC70-B1017CE3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메세지</a:t>
            </a:r>
            <a:r>
              <a:rPr lang="ko-KR" altLang="en-US" dirty="0"/>
              <a:t> </a:t>
            </a:r>
            <a:r>
              <a:rPr lang="en-US" altLang="ko-KR" dirty="0"/>
              <a:t>IDL</a:t>
            </a:r>
            <a:r>
              <a:rPr lang="ko-KR" altLang="en-US" dirty="0"/>
              <a:t> 예제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5DEE8B-6891-4151-902A-3521E6939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Bison BNF </a:t>
            </a:r>
            <a:r>
              <a:rPr lang="ko-KR" altLang="en-US" dirty="0"/>
              <a:t>설명 </a:t>
            </a:r>
            <a:endParaRPr lang="en-US" altLang="ko-KR" dirty="0"/>
          </a:p>
          <a:p>
            <a:r>
              <a:rPr lang="en-US" altLang="ko-KR" dirty="0"/>
              <a:t>Bison </a:t>
            </a:r>
            <a:r>
              <a:rPr lang="ko-KR" altLang="en-US" dirty="0"/>
              <a:t>파스 테이블 살펴 보기 </a:t>
            </a:r>
            <a:endParaRPr lang="en-US" altLang="ko-KR" dirty="0"/>
          </a:p>
          <a:p>
            <a:r>
              <a:rPr lang="en-US" altLang="ko-KR" dirty="0"/>
              <a:t>Semantic Actions </a:t>
            </a:r>
          </a:p>
          <a:p>
            <a:pPr lvl="1"/>
            <a:r>
              <a:rPr lang="en-US" altLang="ko-KR" dirty="0"/>
              <a:t>AST</a:t>
            </a:r>
            <a:r>
              <a:rPr lang="ko-KR" altLang="en-US" dirty="0"/>
              <a:t>의 생성 </a:t>
            </a:r>
            <a:endParaRPr lang="en-US" altLang="ko-KR" dirty="0"/>
          </a:p>
          <a:p>
            <a:pPr lvl="1"/>
            <a:r>
              <a:rPr lang="ko-KR" altLang="en-US" dirty="0"/>
              <a:t>심벌 테이블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자료 </a:t>
            </a:r>
            <a:endParaRPr lang="en-US" altLang="ko-KR" dirty="0"/>
          </a:p>
          <a:p>
            <a:pPr lvl="1"/>
            <a:r>
              <a:rPr lang="en-US" altLang="ko-KR" dirty="0"/>
              <a:t>Shift / Reduce </a:t>
            </a:r>
            <a:r>
              <a:rPr lang="ko-KR" altLang="en-US" dirty="0"/>
              <a:t>상태 전환 위주로 살피기</a:t>
            </a:r>
            <a:endParaRPr lang="en-US" altLang="ko-KR" dirty="0"/>
          </a:p>
          <a:p>
            <a:pPr lvl="1"/>
            <a:r>
              <a:rPr lang="en-US" altLang="ko-KR" dirty="0"/>
              <a:t>Bison </a:t>
            </a:r>
            <a:r>
              <a:rPr lang="ko-KR" altLang="en-US" dirty="0"/>
              <a:t>출력 파일 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0339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79AD9-4812-4811-829D-F4855991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메시지 </a:t>
            </a:r>
            <a:r>
              <a:rPr lang="en-US" altLang="ko-KR" dirty="0"/>
              <a:t>IDL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FE2F12-4BC5-4057-8C9C-9056EE30C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 보기 </a:t>
            </a:r>
            <a:endParaRPr lang="en-US" altLang="ko-KR" dirty="0"/>
          </a:p>
          <a:p>
            <a:pPr lvl="1"/>
            <a:r>
              <a:rPr lang="en-US" altLang="ko-KR" dirty="0"/>
              <a:t>BNF </a:t>
            </a:r>
            <a:r>
              <a:rPr lang="ko-KR" altLang="en-US" dirty="0"/>
              <a:t>정의와 의미 분석 함께 보기 </a:t>
            </a:r>
            <a:endParaRPr lang="en-US" altLang="ko-KR" dirty="0"/>
          </a:p>
          <a:p>
            <a:pPr lvl="1"/>
            <a:r>
              <a:rPr lang="en-US" altLang="ko-KR" dirty="0"/>
              <a:t>AST</a:t>
            </a:r>
            <a:r>
              <a:rPr lang="ko-KR" altLang="en-US" dirty="0"/>
              <a:t>가 만들어 지는 과정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자료 </a:t>
            </a:r>
            <a:endParaRPr lang="en-US" altLang="ko-KR" dirty="0"/>
          </a:p>
          <a:p>
            <a:pPr lvl="1"/>
            <a:r>
              <a:rPr lang="ko-KR" altLang="en-US" dirty="0"/>
              <a:t>메시지 </a:t>
            </a:r>
            <a:r>
              <a:rPr lang="ko-KR" altLang="en-US" dirty="0" err="1"/>
              <a:t>생성기</a:t>
            </a:r>
            <a:r>
              <a:rPr lang="ko-KR" altLang="en-US" dirty="0"/>
              <a:t> 프로젝트 소스 </a:t>
            </a:r>
          </a:p>
        </p:txBody>
      </p:sp>
    </p:spTree>
    <p:extLst>
      <p:ext uri="{BB962C8B-B14F-4D97-AF65-F5344CB8AC3E}">
        <p14:creationId xmlns:p14="http://schemas.microsoft.com/office/powerpoint/2010/main" val="2253264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DB766-15A8-48C3-84D4-B6B5CCC5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FD31BF-73A8-4314-BBD3-96A0143B5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AST</a:t>
            </a:r>
          </a:p>
          <a:p>
            <a:r>
              <a:rPr lang="ko-KR" altLang="en-US" dirty="0"/>
              <a:t>심벌 테이블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 보기 </a:t>
            </a:r>
            <a:endParaRPr lang="en-US" altLang="ko-KR" dirty="0"/>
          </a:p>
          <a:p>
            <a:pPr lvl="1"/>
            <a:r>
              <a:rPr lang="ko-KR" altLang="en-US" dirty="0"/>
              <a:t>생성 코드 리뷰 </a:t>
            </a:r>
            <a:endParaRPr lang="en-US" altLang="ko-KR" dirty="0"/>
          </a:p>
          <a:p>
            <a:pPr lvl="1"/>
            <a:r>
              <a:rPr lang="ko-KR" altLang="en-US" dirty="0"/>
              <a:t>최상위 노드와 하위 구조를 사용하는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자료 </a:t>
            </a:r>
            <a:endParaRPr lang="en-US" altLang="ko-KR" dirty="0"/>
          </a:p>
          <a:p>
            <a:pPr lvl="1"/>
            <a:r>
              <a:rPr lang="ko-KR" altLang="en-US" dirty="0"/>
              <a:t>메시지 </a:t>
            </a:r>
            <a:r>
              <a:rPr lang="ko-KR" altLang="en-US" dirty="0" err="1"/>
              <a:t>생성기</a:t>
            </a:r>
            <a:r>
              <a:rPr lang="ko-KR" altLang="en-US" dirty="0"/>
              <a:t> 소스 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8869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B2071-88CF-4087-A0BB-9DD0D610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데이터 스키마 </a:t>
            </a:r>
            <a:r>
              <a:rPr lang="ko-KR" altLang="en-US"/>
              <a:t>언어의 설계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277947-9273-4057-896E-413E89BAB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enum</a:t>
            </a:r>
            <a:r>
              <a:rPr lang="en-US" altLang="ko-KR" dirty="0"/>
              <a:t>, struct, table </a:t>
            </a:r>
          </a:p>
          <a:p>
            <a:r>
              <a:rPr lang="en-US" altLang="ko-KR" dirty="0"/>
              <a:t>BNF</a:t>
            </a:r>
          </a:p>
          <a:p>
            <a:r>
              <a:rPr lang="ko-KR" altLang="en-US" dirty="0"/>
              <a:t>코드 </a:t>
            </a:r>
            <a:r>
              <a:rPr lang="ko-KR" altLang="en-US" dirty="0" err="1"/>
              <a:t>생성기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Excel </a:t>
            </a:r>
          </a:p>
          <a:p>
            <a:pPr lvl="1"/>
            <a:r>
              <a:rPr lang="en-US" altLang="ko-KR" dirty="0"/>
              <a:t>CSV </a:t>
            </a:r>
            <a:r>
              <a:rPr lang="ko-KR" altLang="en-US" dirty="0"/>
              <a:t>컨버터 </a:t>
            </a:r>
            <a:endParaRPr lang="en-US" altLang="ko-KR" dirty="0"/>
          </a:p>
          <a:p>
            <a:pPr lvl="1"/>
            <a:r>
              <a:rPr lang="en-US" altLang="ko-KR" dirty="0"/>
              <a:t>CSV </a:t>
            </a:r>
            <a:r>
              <a:rPr lang="ko-KR" altLang="en-US" dirty="0" err="1"/>
              <a:t>로더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자료 </a:t>
            </a:r>
            <a:endParaRPr lang="en-US" altLang="ko-KR" dirty="0"/>
          </a:p>
          <a:p>
            <a:pPr lvl="1"/>
            <a:r>
              <a:rPr lang="en-US" altLang="ko-KR" dirty="0"/>
              <a:t>Excel </a:t>
            </a:r>
            <a:r>
              <a:rPr lang="ko-KR" altLang="en-US" dirty="0"/>
              <a:t>생성 </a:t>
            </a:r>
            <a:r>
              <a:rPr lang="en-US" altLang="ko-KR" dirty="0"/>
              <a:t>C++ </a:t>
            </a:r>
            <a:r>
              <a:rPr lang="ko-KR" altLang="en-US" dirty="0"/>
              <a:t>라이브러리 </a:t>
            </a:r>
            <a:endParaRPr lang="en-US" altLang="ko-KR" dirty="0"/>
          </a:p>
          <a:p>
            <a:pPr lvl="1"/>
            <a:r>
              <a:rPr lang="ko-KR" altLang="en-US" dirty="0"/>
              <a:t>게임 </a:t>
            </a:r>
            <a:r>
              <a:rPr lang="en-US" altLang="ko-KR" dirty="0"/>
              <a:t>csv </a:t>
            </a:r>
            <a:r>
              <a:rPr lang="ko-KR" altLang="en-US" dirty="0"/>
              <a:t>샘플</a:t>
            </a:r>
            <a:endParaRPr lang="en-US" altLang="ko-KR" dirty="0"/>
          </a:p>
          <a:p>
            <a:pPr lvl="1"/>
            <a:r>
              <a:rPr lang="ko-KR" altLang="en-US" dirty="0"/>
              <a:t>스키마 예제 작성</a:t>
            </a:r>
          </a:p>
        </p:txBody>
      </p:sp>
    </p:spTree>
    <p:extLst>
      <p:ext uri="{BB962C8B-B14F-4D97-AF65-F5344CB8AC3E}">
        <p14:creationId xmlns:p14="http://schemas.microsoft.com/office/powerpoint/2010/main" val="261460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A8719-9590-44A8-920F-0A3293522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필요한가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841C02-FF10-4C3F-8A23-03C69ECA3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모바일 </a:t>
            </a:r>
            <a:r>
              <a:rPr lang="en-US" altLang="ko-KR" dirty="0"/>
              <a:t>/ </a:t>
            </a:r>
            <a:r>
              <a:rPr lang="ko-KR" altLang="en-US" dirty="0"/>
              <a:t>멀티 </a:t>
            </a:r>
            <a:r>
              <a:rPr lang="ko-KR" altLang="en-US" dirty="0" err="1"/>
              <a:t>플래폼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멀티 언어 </a:t>
            </a:r>
            <a:endParaRPr lang="en-US" altLang="ko-KR" dirty="0"/>
          </a:p>
          <a:p>
            <a:pPr lvl="1"/>
            <a:r>
              <a:rPr lang="en-US" altLang="ko-KR" dirty="0"/>
              <a:t>C# (for Unity) </a:t>
            </a:r>
          </a:p>
          <a:p>
            <a:pPr lvl="1"/>
            <a:r>
              <a:rPr lang="en-US" altLang="ko-KR" dirty="0" err="1"/>
              <a:t>Javascript</a:t>
            </a:r>
            <a:r>
              <a:rPr lang="en-US" altLang="ko-KR" dirty="0"/>
              <a:t> (for HTML5 or for Node.js)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필수적인 공통의 코드 생성 </a:t>
            </a:r>
            <a:endParaRPr lang="en-US" altLang="ko-KR" dirty="0"/>
          </a:p>
          <a:p>
            <a:pPr lvl="1"/>
            <a:r>
              <a:rPr lang="ko-KR" altLang="en-US" dirty="0"/>
              <a:t>네트워크 메시지 </a:t>
            </a:r>
            <a:endParaRPr lang="en-US" altLang="ko-KR" dirty="0"/>
          </a:p>
          <a:p>
            <a:r>
              <a:rPr lang="ko-KR" altLang="en-US" dirty="0"/>
              <a:t>게임 데이터 처리 </a:t>
            </a:r>
            <a:r>
              <a:rPr lang="en-US" altLang="ko-KR" dirty="0"/>
              <a:t>(CSV </a:t>
            </a:r>
            <a:r>
              <a:rPr lang="ko-KR" altLang="en-US" dirty="0"/>
              <a:t>등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스크립트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1112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DB299-BCC8-4994-A625-56F9B807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26DDED-E99C-4D93-8340-41A5790EE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Thrift</a:t>
            </a:r>
            <a:r>
              <a:rPr lang="ko-KR" altLang="en-US" dirty="0"/>
              <a:t>와 유사한 메시지 </a:t>
            </a:r>
            <a:r>
              <a:rPr lang="en-US" altLang="ko-KR" dirty="0"/>
              <a:t>IDL</a:t>
            </a:r>
            <a:r>
              <a:rPr lang="ko-KR" altLang="en-US" dirty="0"/>
              <a:t> 툴의 이해  </a:t>
            </a:r>
            <a:endParaRPr lang="en-US" altLang="ko-KR" dirty="0"/>
          </a:p>
          <a:p>
            <a:r>
              <a:rPr lang="ko-KR" altLang="en-US" dirty="0"/>
              <a:t>정규 표현식</a:t>
            </a:r>
            <a:endParaRPr lang="en-US" altLang="ko-KR" dirty="0"/>
          </a:p>
          <a:p>
            <a:r>
              <a:rPr lang="ko-KR" altLang="en-US" dirty="0"/>
              <a:t>토큰 생성</a:t>
            </a:r>
            <a:endParaRPr lang="en-US" altLang="ko-KR" dirty="0"/>
          </a:p>
          <a:p>
            <a:r>
              <a:rPr lang="en-US" altLang="ko-KR" dirty="0"/>
              <a:t>BNF </a:t>
            </a:r>
          </a:p>
          <a:p>
            <a:r>
              <a:rPr lang="ko-KR" altLang="en-US" dirty="0"/>
              <a:t>문법 정의</a:t>
            </a:r>
            <a:endParaRPr lang="en-US" altLang="ko-KR" dirty="0"/>
          </a:p>
          <a:p>
            <a:r>
              <a:rPr lang="ko-KR" altLang="en-US" dirty="0"/>
              <a:t>파싱 흐름 이해 </a:t>
            </a:r>
            <a:endParaRPr lang="en-US" altLang="ko-KR" dirty="0"/>
          </a:p>
          <a:p>
            <a:r>
              <a:rPr lang="ko-KR" altLang="en-US" dirty="0" err="1"/>
              <a:t>시맨틱</a:t>
            </a:r>
            <a:r>
              <a:rPr lang="ko-KR" altLang="en-US" dirty="0"/>
              <a:t> 액션</a:t>
            </a:r>
            <a:endParaRPr lang="en-US" altLang="ko-KR" dirty="0"/>
          </a:p>
          <a:p>
            <a:r>
              <a:rPr lang="en-US" altLang="ko-KR" dirty="0"/>
              <a:t>AST</a:t>
            </a:r>
          </a:p>
          <a:p>
            <a:r>
              <a:rPr lang="ko-KR" altLang="en-US" dirty="0"/>
              <a:t>코드 생성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191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84F03-DDCD-4B56-8B91-CF6B5607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메시지 </a:t>
            </a:r>
            <a:r>
              <a:rPr lang="en-US" altLang="ko-KR" dirty="0"/>
              <a:t>IDL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B34B4B-6C17-4B72-8242-985882300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ProtoBuf</a:t>
            </a:r>
            <a:r>
              <a:rPr lang="en-US" altLang="ko-KR" dirty="0"/>
              <a:t> / thrift / </a:t>
            </a:r>
            <a:r>
              <a:rPr lang="en-US" altLang="ko-KR" dirty="0" err="1"/>
              <a:t>flatbuffers</a:t>
            </a:r>
            <a:r>
              <a:rPr lang="en-US" altLang="ko-KR" dirty="0"/>
              <a:t> / Avro </a:t>
            </a:r>
          </a:p>
          <a:p>
            <a:pPr lvl="1"/>
            <a:r>
              <a:rPr lang="ko-KR" altLang="en-US" dirty="0"/>
              <a:t>언어별 </a:t>
            </a:r>
            <a:r>
              <a:rPr lang="en-US" altLang="ko-KR" dirty="0"/>
              <a:t>serialization </a:t>
            </a:r>
            <a:r>
              <a:rPr lang="ko-KR" altLang="en-US" dirty="0"/>
              <a:t>코드 생성</a:t>
            </a:r>
            <a:endParaRPr lang="en-US" altLang="ko-KR" dirty="0"/>
          </a:p>
          <a:p>
            <a:pPr lvl="1"/>
            <a:r>
              <a:rPr lang="ko-KR" altLang="en-US" dirty="0" err="1"/>
              <a:t>엔디언</a:t>
            </a:r>
            <a:r>
              <a:rPr lang="ko-KR" altLang="en-US" dirty="0"/>
              <a:t> 처리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코드</a:t>
            </a:r>
            <a:endParaRPr lang="en-US" altLang="ko-KR" dirty="0"/>
          </a:p>
          <a:p>
            <a:pPr lvl="1"/>
            <a:r>
              <a:rPr lang="en-US" altLang="ko-KR" dirty="0"/>
              <a:t>Thrift </a:t>
            </a:r>
            <a:r>
              <a:rPr lang="ko-KR" altLang="en-US" dirty="0"/>
              <a:t>코드 생성 결과</a:t>
            </a:r>
            <a:endParaRPr lang="en-US" altLang="ko-KR" dirty="0"/>
          </a:p>
          <a:p>
            <a:pPr lvl="1"/>
            <a:r>
              <a:rPr lang="en-US" altLang="ko-KR" dirty="0"/>
              <a:t>Thrift </a:t>
            </a:r>
            <a:r>
              <a:rPr lang="ko-KR" altLang="en-US" dirty="0"/>
              <a:t>언어 스펙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451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E3B89-5486-477B-AA27-8473E8B3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컴파일러 도구들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20C1FA-9DF3-4319-A8EE-229255403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 라이브러리 </a:t>
            </a:r>
            <a:endParaRPr lang="en-US" altLang="ko-KR" dirty="0"/>
          </a:p>
          <a:p>
            <a:pPr lvl="1"/>
            <a:r>
              <a:rPr lang="en-US" altLang="ko-KR" dirty="0"/>
              <a:t>boost spirit / AXE </a:t>
            </a:r>
          </a:p>
          <a:p>
            <a:endParaRPr lang="en-US" altLang="ko-KR" dirty="0"/>
          </a:p>
          <a:p>
            <a:r>
              <a:rPr lang="ko-KR" altLang="en-US" dirty="0"/>
              <a:t>외부 도구 </a:t>
            </a:r>
            <a:endParaRPr lang="en-US" altLang="ko-KR" dirty="0"/>
          </a:p>
          <a:p>
            <a:pPr lvl="1"/>
            <a:r>
              <a:rPr lang="en-US" altLang="ko-KR" dirty="0"/>
              <a:t>Flex / Bison </a:t>
            </a:r>
          </a:p>
          <a:p>
            <a:pPr lvl="1"/>
            <a:r>
              <a:rPr lang="en-US" altLang="ko-KR" dirty="0"/>
              <a:t>ANTLR (java)</a:t>
            </a:r>
          </a:p>
          <a:p>
            <a:endParaRPr lang="en-US" altLang="ko-KR" dirty="0"/>
          </a:p>
          <a:p>
            <a:r>
              <a:rPr lang="ko-KR" altLang="en-US" dirty="0"/>
              <a:t>코드 </a:t>
            </a:r>
            <a:endParaRPr lang="en-US" altLang="ko-KR" dirty="0"/>
          </a:p>
          <a:p>
            <a:pPr lvl="1"/>
            <a:r>
              <a:rPr lang="en-US" altLang="ko-KR" dirty="0"/>
              <a:t>Spirit </a:t>
            </a:r>
            <a:r>
              <a:rPr lang="ko-KR" altLang="en-US" dirty="0"/>
              <a:t>샘플 </a:t>
            </a:r>
            <a:endParaRPr lang="en-US" altLang="ko-KR" dirty="0"/>
          </a:p>
          <a:p>
            <a:pPr lvl="1"/>
            <a:r>
              <a:rPr lang="en-US" altLang="ko-KR" dirty="0"/>
              <a:t>Thrift </a:t>
            </a:r>
            <a:r>
              <a:rPr lang="en-US" altLang="ko-KR" dirty="0" err="1"/>
              <a:t>lex</a:t>
            </a:r>
            <a:r>
              <a:rPr lang="en-US" altLang="ko-KR" dirty="0"/>
              <a:t> / </a:t>
            </a:r>
            <a:r>
              <a:rPr lang="en-US" altLang="ko-KR" dirty="0" err="1"/>
              <a:t>yacc</a:t>
            </a:r>
            <a:r>
              <a:rPr lang="en-US" altLang="ko-KR" dirty="0"/>
              <a:t> </a:t>
            </a:r>
            <a:r>
              <a:rPr lang="ko-KR" altLang="en-US" dirty="0"/>
              <a:t>파일 </a:t>
            </a:r>
          </a:p>
        </p:txBody>
      </p:sp>
    </p:spTree>
    <p:extLst>
      <p:ext uri="{BB962C8B-B14F-4D97-AF65-F5344CB8AC3E}">
        <p14:creationId xmlns:p14="http://schemas.microsoft.com/office/powerpoint/2010/main" val="117115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74E5D-AFB3-4E66-94E5-DED296508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 단계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24CBA7-8CEA-4C99-A9AB-D6E4EAB83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어휘 분석 </a:t>
            </a:r>
            <a:r>
              <a:rPr lang="en-US" altLang="ko-KR" dirty="0"/>
              <a:t>(Lexical Analysis)</a:t>
            </a:r>
          </a:p>
          <a:p>
            <a:r>
              <a:rPr lang="ko-KR" altLang="en-US" dirty="0"/>
              <a:t>구문 분석 </a:t>
            </a:r>
            <a:r>
              <a:rPr lang="en-US" altLang="ko-KR" dirty="0"/>
              <a:t>(</a:t>
            </a:r>
            <a:r>
              <a:rPr lang="ko-KR" altLang="en-US" dirty="0"/>
              <a:t>파싱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파스 트리</a:t>
            </a:r>
            <a:endParaRPr lang="en-US" altLang="ko-KR" dirty="0"/>
          </a:p>
          <a:p>
            <a:pPr lvl="1"/>
            <a:r>
              <a:rPr lang="ko-KR" altLang="en-US" dirty="0"/>
              <a:t>의미 처리</a:t>
            </a:r>
            <a:endParaRPr lang="en-US" altLang="ko-KR" dirty="0"/>
          </a:p>
          <a:p>
            <a:r>
              <a:rPr lang="ko-KR" altLang="en-US" dirty="0"/>
              <a:t>코드 생성 </a:t>
            </a:r>
            <a:endParaRPr lang="en-US" altLang="ko-KR" dirty="0"/>
          </a:p>
          <a:p>
            <a:r>
              <a:rPr lang="ko-KR" altLang="en-US" dirty="0"/>
              <a:t>최적화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자료 </a:t>
            </a:r>
            <a:endParaRPr lang="en-US" altLang="ko-KR" dirty="0"/>
          </a:p>
          <a:p>
            <a:pPr lvl="1"/>
            <a:r>
              <a:rPr lang="ko-KR" altLang="en-US" dirty="0"/>
              <a:t>전체 과정을 보여주는 흐름도</a:t>
            </a:r>
            <a:endParaRPr lang="en-US" altLang="ko-KR" dirty="0"/>
          </a:p>
          <a:p>
            <a:pPr lvl="1"/>
            <a:r>
              <a:rPr lang="ko-KR" altLang="en-US" dirty="0"/>
              <a:t>파스 트리</a:t>
            </a:r>
          </a:p>
        </p:txBody>
      </p:sp>
    </p:spTree>
    <p:extLst>
      <p:ext uri="{BB962C8B-B14F-4D97-AF65-F5344CB8AC3E}">
        <p14:creationId xmlns:p14="http://schemas.microsoft.com/office/powerpoint/2010/main" val="9199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5F2C4-6A7D-4529-A55F-EB0AE9E75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어휘 분석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5464EF-73BE-4067-A29C-46E5C9AB8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토큰 </a:t>
            </a:r>
            <a:endParaRPr lang="en-US" altLang="ko-KR" dirty="0"/>
          </a:p>
          <a:p>
            <a:r>
              <a:rPr lang="ko-KR" altLang="en-US" dirty="0"/>
              <a:t>정규 표현식 </a:t>
            </a:r>
            <a:endParaRPr lang="en-US" altLang="ko-KR" dirty="0"/>
          </a:p>
          <a:p>
            <a:r>
              <a:rPr lang="ko-KR" altLang="en-US" dirty="0"/>
              <a:t>정규 표현식과 </a:t>
            </a:r>
            <a:r>
              <a:rPr lang="en-US" altLang="ko-KR" dirty="0"/>
              <a:t>FSM (</a:t>
            </a:r>
            <a:r>
              <a:rPr lang="ko-KR" altLang="en-US" dirty="0"/>
              <a:t>유한 상태 기계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자료 </a:t>
            </a:r>
            <a:endParaRPr lang="en-US" altLang="ko-KR" dirty="0"/>
          </a:p>
          <a:p>
            <a:pPr lvl="1"/>
            <a:r>
              <a:rPr lang="ko-KR" altLang="en-US" dirty="0"/>
              <a:t>정규 표현식의 상태기계 다이어그램들</a:t>
            </a:r>
            <a:endParaRPr lang="en-US" altLang="ko-KR" dirty="0"/>
          </a:p>
          <a:p>
            <a:pPr lvl="1"/>
            <a:r>
              <a:rPr lang="en-US" altLang="ko-KR" dirty="0"/>
              <a:t>Lex</a:t>
            </a:r>
            <a:r>
              <a:rPr lang="ko-KR" altLang="en-US" dirty="0"/>
              <a:t> 파일의 정규 표현식 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517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813D6-3EDA-4D93-947F-EE73ED9D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구문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B4839-84E3-46D4-8076-54A463193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BNF </a:t>
            </a:r>
          </a:p>
          <a:p>
            <a:pPr lvl="1"/>
            <a:r>
              <a:rPr lang="ko-KR" altLang="en-US" dirty="0"/>
              <a:t>단말 </a:t>
            </a:r>
            <a:r>
              <a:rPr lang="en-US" altLang="ko-KR" dirty="0"/>
              <a:t>/ </a:t>
            </a:r>
            <a:r>
              <a:rPr lang="ko-KR" altLang="en-US" dirty="0" err="1"/>
              <a:t>비단말</a:t>
            </a:r>
            <a:r>
              <a:rPr lang="ko-KR" altLang="en-US" dirty="0"/>
              <a:t> 노드</a:t>
            </a:r>
            <a:endParaRPr lang="en-US" altLang="ko-KR" dirty="0"/>
          </a:p>
          <a:p>
            <a:pPr lvl="1"/>
            <a:r>
              <a:rPr lang="ko-KR" altLang="en-US" dirty="0"/>
              <a:t>생성 </a:t>
            </a:r>
            <a:r>
              <a:rPr lang="en-US" altLang="ko-KR" dirty="0"/>
              <a:t>(Production) </a:t>
            </a:r>
            <a:r>
              <a:rPr lang="ko-KR" altLang="en-US" dirty="0"/>
              <a:t>규칙</a:t>
            </a:r>
            <a:endParaRPr lang="en-US" altLang="ko-KR" dirty="0"/>
          </a:p>
          <a:p>
            <a:pPr lvl="1"/>
            <a:r>
              <a:rPr lang="ko-KR" altLang="en-US" dirty="0"/>
              <a:t>선택</a:t>
            </a:r>
            <a:endParaRPr lang="en-US" altLang="ko-KR" dirty="0"/>
          </a:p>
          <a:p>
            <a:pPr lvl="1"/>
            <a:r>
              <a:rPr lang="ko-KR" altLang="en-US" dirty="0"/>
              <a:t>정의 가능한 언어</a:t>
            </a:r>
            <a:endParaRPr lang="en-US" altLang="ko-KR" dirty="0"/>
          </a:p>
          <a:p>
            <a:r>
              <a:rPr lang="en-US" altLang="ko-KR" dirty="0"/>
              <a:t>EBNF </a:t>
            </a:r>
          </a:p>
          <a:p>
            <a:pPr lvl="1"/>
            <a:r>
              <a:rPr lang="ko-KR" altLang="en-US" dirty="0"/>
              <a:t>반복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자료</a:t>
            </a:r>
            <a:endParaRPr lang="en-US" altLang="ko-KR" dirty="0"/>
          </a:p>
          <a:p>
            <a:pPr lvl="1"/>
            <a:r>
              <a:rPr lang="en-US" altLang="ko-KR" dirty="0"/>
              <a:t>Spirit</a:t>
            </a:r>
            <a:r>
              <a:rPr lang="ko-KR" altLang="en-US" dirty="0"/>
              <a:t>의 </a:t>
            </a:r>
            <a:r>
              <a:rPr lang="en-US" altLang="ko-KR" dirty="0"/>
              <a:t>BNF </a:t>
            </a:r>
            <a:r>
              <a:rPr lang="ko-KR" altLang="en-US" dirty="0"/>
              <a:t>정의 보기 </a:t>
            </a:r>
            <a:endParaRPr lang="en-US" altLang="ko-KR" dirty="0"/>
          </a:p>
          <a:p>
            <a:pPr lvl="1"/>
            <a:r>
              <a:rPr lang="en-US" altLang="ko-KR" dirty="0"/>
              <a:t>Thrift</a:t>
            </a:r>
            <a:r>
              <a:rPr lang="ko-KR" altLang="en-US" dirty="0"/>
              <a:t>의 </a:t>
            </a:r>
            <a:r>
              <a:rPr lang="en-US" altLang="ko-KR" dirty="0"/>
              <a:t>YACC </a:t>
            </a:r>
            <a:r>
              <a:rPr lang="ko-KR" altLang="en-US" dirty="0"/>
              <a:t>파일 보기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03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1BB17-E97D-4327-87D3-896A9CA6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 방법들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0D9C62-C8C3-4C10-AF14-777F59F5D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하향식 </a:t>
            </a:r>
            <a:endParaRPr lang="en-US" altLang="ko-KR" dirty="0"/>
          </a:p>
          <a:p>
            <a:pPr lvl="1"/>
            <a:r>
              <a:rPr lang="en-US" altLang="ko-KR" dirty="0"/>
              <a:t>Recursive</a:t>
            </a:r>
            <a:r>
              <a:rPr lang="ko-KR" altLang="en-US" dirty="0"/>
              <a:t> </a:t>
            </a:r>
            <a:r>
              <a:rPr lang="en-US" altLang="ko-KR" dirty="0"/>
              <a:t>Descent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LL(1)</a:t>
            </a:r>
          </a:p>
          <a:p>
            <a:endParaRPr lang="en-US" altLang="ko-KR" dirty="0"/>
          </a:p>
          <a:p>
            <a:r>
              <a:rPr lang="ko-KR" altLang="en-US" dirty="0"/>
              <a:t>상향식 </a:t>
            </a:r>
            <a:endParaRPr lang="en-US" altLang="ko-KR" dirty="0"/>
          </a:p>
          <a:p>
            <a:pPr lvl="1"/>
            <a:r>
              <a:rPr lang="en-US" altLang="ko-KR" dirty="0"/>
              <a:t>Shift / Reduce / </a:t>
            </a:r>
            <a:r>
              <a:rPr lang="ko-KR" altLang="en-US" dirty="0"/>
              <a:t>파스 테이블</a:t>
            </a:r>
            <a:endParaRPr lang="en-US" altLang="ko-KR" dirty="0"/>
          </a:p>
          <a:p>
            <a:pPr lvl="1"/>
            <a:r>
              <a:rPr lang="en-US" altLang="ko-KR" dirty="0"/>
              <a:t>SLR / CLR / LR(1) / LALR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Pushdown Automata</a:t>
            </a:r>
          </a:p>
          <a:p>
            <a:pPr lvl="1"/>
            <a:r>
              <a:rPr lang="ko-KR" altLang="en-US" dirty="0"/>
              <a:t>파스 테이블과 의미 </a:t>
            </a:r>
            <a:endParaRPr lang="en-US" altLang="ko-KR" dirty="0"/>
          </a:p>
          <a:p>
            <a:pPr lvl="1"/>
            <a:r>
              <a:rPr lang="en-US" altLang="ko-KR" dirty="0"/>
              <a:t>Shift / Reduce </a:t>
            </a:r>
            <a:r>
              <a:rPr lang="ko-KR" altLang="en-US" dirty="0"/>
              <a:t>과정에 대한 설명</a:t>
            </a:r>
          </a:p>
        </p:txBody>
      </p:sp>
    </p:spTree>
    <p:extLst>
      <p:ext uri="{BB962C8B-B14F-4D97-AF65-F5344CB8AC3E}">
        <p14:creationId xmlns:p14="http://schemas.microsoft.com/office/powerpoint/2010/main" val="2413969945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TM10001114[[fn=갤러리]]</Template>
  <TotalTime>272</TotalTime>
  <Words>446</Words>
  <Application>Microsoft Office PowerPoint</Application>
  <PresentationFormat>와이드스크린</PresentationFormat>
  <Paragraphs>159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나눔고딕코딩</vt:lpstr>
      <vt:lpstr>맑은 고딕</vt:lpstr>
      <vt:lpstr>Arial</vt:lpstr>
      <vt:lpstr>Gill Sans MT</vt:lpstr>
      <vt:lpstr>갤러리</vt:lpstr>
      <vt:lpstr>컴파일러 도구의 이해와 활용</vt:lpstr>
      <vt:lpstr>왜 필요한가? </vt:lpstr>
      <vt:lpstr>진행</vt:lpstr>
      <vt:lpstr>메시지 IDL</vt:lpstr>
      <vt:lpstr>컴파일러 도구들</vt:lpstr>
      <vt:lpstr>컴파일 단계 </vt:lpstr>
      <vt:lpstr>어휘 분석 </vt:lpstr>
      <vt:lpstr>구문 분석</vt:lpstr>
      <vt:lpstr>컴파일 방법들</vt:lpstr>
      <vt:lpstr>하향식 파싱</vt:lpstr>
      <vt:lpstr>상향식 파싱</vt:lpstr>
      <vt:lpstr>계산기 예제 </vt:lpstr>
      <vt:lpstr>Shift / reduce / 파스 테이블</vt:lpstr>
      <vt:lpstr>메세지 IDL 예제 </vt:lpstr>
      <vt:lpstr>메시지 IDL 예제</vt:lpstr>
      <vt:lpstr>코드 생성</vt:lpstr>
      <vt:lpstr>게임 데이터 스키마 언어의 설계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컴파일러 도구의 이해와 활용</dc:title>
  <dc:creator>박기동</dc:creator>
  <cp:lastModifiedBy>박기동</cp:lastModifiedBy>
  <cp:revision>327</cp:revision>
  <dcterms:created xsi:type="dcterms:W3CDTF">2018-04-29T08:22:16Z</dcterms:created>
  <dcterms:modified xsi:type="dcterms:W3CDTF">2018-04-29T13:16:26Z</dcterms:modified>
</cp:coreProperties>
</file>