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336" r:id="rId4"/>
    <p:sldId id="259" r:id="rId5"/>
    <p:sldId id="260" r:id="rId6"/>
    <p:sldId id="262" r:id="rId7"/>
    <p:sldId id="265" r:id="rId8"/>
    <p:sldId id="264" r:id="rId9"/>
    <p:sldId id="266" r:id="rId10"/>
    <p:sldId id="337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7" r:id="rId21"/>
    <p:sldId id="278" r:id="rId22"/>
    <p:sldId id="288" r:id="rId23"/>
    <p:sldId id="276" r:id="rId24"/>
    <p:sldId id="279" r:id="rId25"/>
    <p:sldId id="280" r:id="rId26"/>
    <p:sldId id="282" r:id="rId27"/>
    <p:sldId id="335" r:id="rId28"/>
    <p:sldId id="281" r:id="rId29"/>
    <p:sldId id="289" r:id="rId30"/>
    <p:sldId id="290" r:id="rId31"/>
    <p:sldId id="285" r:id="rId32"/>
    <p:sldId id="292" r:id="rId33"/>
    <p:sldId id="334" r:id="rId34"/>
    <p:sldId id="291" r:id="rId35"/>
    <p:sldId id="293" r:id="rId36"/>
    <p:sldId id="294" r:id="rId37"/>
    <p:sldId id="286" r:id="rId38"/>
    <p:sldId id="287" r:id="rId39"/>
    <p:sldId id="298" r:id="rId40"/>
    <p:sldId id="295" r:id="rId41"/>
    <p:sldId id="304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33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12" r:id="rId74"/>
    <p:sldId id="331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.pe.kr/zboard/zboard.php?id=lecture&amp;page=1&amp;sn1=&amp;divpage=1&amp;category=12&amp;sn=off&amp;ss=on&amp;sc=on&amp;select_arrange=headnum&amp;desc=asc&amp;no=3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fussell/xlnt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spopuri/cparser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 도구의 이해와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7AD1-EB38-427F-9394-C9A5912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7CD8-1899-4BE2-AD68-9EB2516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[0-9][0-9]*(.[0-9]+)? </a:t>
            </a:r>
          </a:p>
          <a:p>
            <a:endParaRPr lang="en-US" altLang="ko-KR" dirty="0"/>
          </a:p>
          <a:p>
            <a:r>
              <a:rPr lang="en-US" altLang="ko-KR" dirty="0"/>
              <a:t>[ \t\n]+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DF4DA-F00E-40AE-8C97-157132B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ECD7B-71DE-468C-95D3-58CD6A6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4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 </a:t>
            </a:r>
            <a:r>
              <a:rPr lang="en-US" altLang="ko-KR" dirty="0"/>
              <a:t>-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파일에서 정규 표현식에 해당하는 문자열들 찾기</a:t>
            </a: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::regex </a:t>
            </a:r>
            <a:r>
              <a:rPr lang="ko-KR" altLang="en-US" dirty="0"/>
              <a:t>또는 </a:t>
            </a:r>
            <a:r>
              <a:rPr lang="en-US" altLang="ko-KR" dirty="0" err="1"/>
              <a:t>boost.regex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http://jiniya.net/ng/2017/11/regex/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http://ko.cppreference.com/w/cpp/regex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endParaRPr lang="en-US" altLang="ko-KR" dirty="0"/>
          </a:p>
          <a:p>
            <a:pPr lvl="1"/>
            <a:r>
              <a:rPr lang="en-US" altLang="ko-KR" dirty="0"/>
              <a:t>S + V + O </a:t>
            </a:r>
          </a:p>
          <a:p>
            <a:pPr lvl="2"/>
            <a:r>
              <a:rPr lang="en-US" altLang="ko-KR" dirty="0"/>
              <a:t>I had a lunch.</a:t>
            </a:r>
          </a:p>
          <a:p>
            <a:pPr lvl="1"/>
            <a:r>
              <a:rPr lang="en-US" altLang="ko-KR" dirty="0"/>
              <a:t>S + V </a:t>
            </a:r>
          </a:p>
          <a:p>
            <a:pPr lvl="2"/>
            <a:r>
              <a:rPr lang="en-US" altLang="ko-KR" dirty="0"/>
              <a:t>I go. </a:t>
            </a:r>
          </a:p>
          <a:p>
            <a:pPr lvl="1"/>
            <a:r>
              <a:rPr lang="ko-KR" altLang="en-US" dirty="0"/>
              <a:t>거의 해결된 영역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다 아는 그 의미 </a:t>
            </a:r>
            <a:endParaRPr lang="en-US" altLang="ko-KR" dirty="0"/>
          </a:p>
          <a:p>
            <a:pPr lvl="1"/>
            <a:r>
              <a:rPr lang="ko-KR" altLang="en-US" dirty="0"/>
              <a:t>어떻게 정의할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아직 완전히 해결되지 않은 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이루어짐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ko-KR" altLang="en-US" dirty="0"/>
                  <a:t>는 어휘</a:t>
                </a:r>
                <a:r>
                  <a:rPr lang="en-US" altLang="ko-KR" dirty="0"/>
                  <a:t>(Vocabulary)</a:t>
                </a:r>
                <a:r>
                  <a:rPr lang="ko-KR" altLang="en-US" dirty="0"/>
                  <a:t>의 약어로 기호</a:t>
                </a:r>
                <a:r>
                  <a:rPr lang="en-US" altLang="ko-KR" dirty="0"/>
                  <a:t>(Symbol)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비단말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(non-terminal) </a:t>
                </a:r>
              </a:p>
              <a:p>
                <a:pPr lvl="1"/>
                <a:r>
                  <a:rPr lang="en-US" altLang="ko-KR" dirty="0"/>
                  <a:t>T</a:t>
                </a:r>
                <a:r>
                  <a:rPr lang="ko-KR" altLang="en-US" dirty="0"/>
                  <a:t>는 단말 </a:t>
                </a:r>
                <a:r>
                  <a:rPr lang="en-US" altLang="ko-KR" dirty="0"/>
                  <a:t>(terminal). </a:t>
                </a:r>
                <a:r>
                  <a:rPr lang="ko-KR" altLang="en-US" dirty="0"/>
                  <a:t>토큰이 됨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</a:t>
                </a:r>
                <a:r>
                  <a:rPr lang="ko-KR" altLang="en-US" dirty="0"/>
                  <a:t>는 생성 규칙 </a:t>
                </a:r>
                <a:r>
                  <a:rPr lang="en-US" altLang="ko-KR" dirty="0"/>
                  <a:t>(production rule)</a:t>
                </a:r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는 시작 기호 </a:t>
                </a:r>
                <a:r>
                  <a:rPr lang="en-US" altLang="ko-KR" dirty="0"/>
                  <a:t>(start symbol)</a:t>
                </a:r>
              </a:p>
              <a:p>
                <a:r>
                  <a:rPr lang="ko-KR" altLang="en-US" dirty="0"/>
                  <a:t>단말에 속하는 어휘는 </a:t>
                </a:r>
                <a:r>
                  <a:rPr lang="en-US" altLang="ko-KR" dirty="0"/>
                  <a:t>if, else, while, do, void,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; </a:t>
                </a:r>
                <a:r>
                  <a:rPr lang="ko-KR" altLang="en-US" dirty="0"/>
                  <a:t>등등</a:t>
                </a:r>
                <a:endParaRPr lang="en-US" altLang="ko-KR" dirty="0"/>
              </a:p>
              <a:p>
                <a:r>
                  <a:rPr lang="ko-KR" altLang="en-US" dirty="0" err="1"/>
                  <a:t>비단말은</a:t>
                </a:r>
                <a:r>
                  <a:rPr lang="ko-KR" altLang="en-US" dirty="0"/>
                  <a:t> 이를 구조화한 것들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&lt;statement&gt;, &lt;expression&gt;, &lt;function&gt;, &lt;</a:t>
                </a:r>
                <a:r>
                  <a:rPr lang="en-US" altLang="ko-KR" dirty="0" err="1"/>
                  <a:t>struct-defintion</a:t>
                </a:r>
                <a:r>
                  <a:rPr lang="en-US" altLang="ko-KR" dirty="0"/>
                  <a:t>&gt; </a:t>
                </a:r>
                <a:r>
                  <a:rPr lang="ko-KR" altLang="en-US" dirty="0"/>
                  <a:t>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일상 언어에서 주어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목적어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절 등이 이런 </a:t>
                </a:r>
                <a:r>
                  <a:rPr lang="ko-KR" altLang="en-US" dirty="0" err="1"/>
                  <a:t>비단말에</a:t>
                </a:r>
                <a:r>
                  <a:rPr lang="ko-KR" altLang="en-US" dirty="0"/>
                  <a:t> 해당 </a:t>
                </a:r>
                <a:endParaRPr lang="en-US" altLang="ko-KR" dirty="0"/>
              </a:p>
              <a:p>
                <a:r>
                  <a:rPr lang="ko-KR" altLang="en-US" dirty="0"/>
                  <a:t>시작 심벌은 문장이나 프로그램 등 입력 전체에 대한 정의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 </a:t>
            </a:r>
            <a:endParaRPr lang="en-US" altLang="ko-KR" dirty="0"/>
          </a:p>
          <a:p>
            <a:pPr lvl="1"/>
            <a:r>
              <a:rPr lang="ko-KR" altLang="en-US" dirty="0"/>
              <a:t>단말들과 </a:t>
            </a:r>
            <a:r>
              <a:rPr lang="ko-KR" altLang="en-US" dirty="0" err="1"/>
              <a:t>비단말</a:t>
            </a:r>
            <a:r>
              <a:rPr lang="ko-KR" altLang="en-US" dirty="0"/>
              <a:t> 기호들을 만드는 방법의 서술 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  <a:r>
              <a:rPr lang="ko-KR" altLang="en-US" dirty="0"/>
              <a:t>로 일반적으로 표시함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::= if ( &lt;bool-expr&gt; ) { &lt;</a:t>
            </a:r>
            <a:r>
              <a:rPr lang="en-US" altLang="ko-KR" dirty="0" err="1"/>
              <a:t>stmt</a:t>
            </a:r>
            <a:r>
              <a:rPr lang="en-US" altLang="ko-KR" dirty="0"/>
              <a:t>&gt; } 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가 없는 </a:t>
            </a:r>
            <a:r>
              <a:rPr lang="en-US" altLang="ko-KR" dirty="0"/>
              <a:t>if </a:t>
            </a:r>
            <a:r>
              <a:rPr lang="ko-KR" altLang="en-US" dirty="0"/>
              <a:t>문장 정의 </a:t>
            </a:r>
            <a:endParaRPr lang="en-US" altLang="ko-KR" dirty="0"/>
          </a:p>
          <a:p>
            <a:pPr lvl="1"/>
            <a:r>
              <a:rPr lang="ko-KR" altLang="en-US" dirty="0"/>
              <a:t>위에서 </a:t>
            </a:r>
            <a:r>
              <a:rPr lang="en-US" altLang="ko-KR" dirty="0"/>
              <a:t>if, (, ), {, } </a:t>
            </a:r>
            <a:r>
              <a:rPr lang="ko-KR" altLang="en-US" dirty="0"/>
              <a:t>등은 단말 기호에 해당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생성 규칙을 정의하는 방법 중 하나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많이 쓰임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의 문법 정의가 </a:t>
                </a:r>
                <a:r>
                  <a:rPr lang="en-US" altLang="ko-KR" dirty="0"/>
                  <a:t>BNF </a:t>
                </a:r>
              </a:p>
              <a:p>
                <a:pPr lvl="1"/>
                <a:r>
                  <a:rPr lang="en-US" altLang="ko-KR" dirty="0" err="1"/>
                  <a:t>Boost.spirit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BNF </a:t>
                </a:r>
                <a:r>
                  <a:rPr lang="ko-KR" altLang="en-US" dirty="0"/>
                  <a:t>사용 </a:t>
                </a:r>
                <a:endParaRPr lang="en-US" altLang="ko-KR" dirty="0"/>
              </a:p>
              <a:p>
                <a:r>
                  <a:rPr lang="ko-KR" altLang="en-US" dirty="0"/>
                  <a:t>귀납적인 생성 규칙을 가짐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</a:t>
                </a:r>
                <a:r>
                  <a:rPr lang="en-US" altLang="ko-KR" dirty="0" err="1"/>
                  <a:t>elem</a:t>
                </a:r>
                <a:r>
                  <a:rPr lang="en-US" altLang="ko-KR" dirty="0"/>
                  <a:t>&gt; := &lt;sub-elem-1&gt; | &lt;sub-elem-2&gt; | … </a:t>
                </a:r>
              </a:p>
              <a:p>
                <a:pPr lvl="1"/>
                <a:r>
                  <a:rPr lang="en-US" altLang="ko-KR" dirty="0"/>
                  <a:t>| </a:t>
                </a:r>
                <a:r>
                  <a:rPr lang="ko-KR" altLang="en-US" dirty="0"/>
                  <a:t>는 선택 </a:t>
                </a:r>
                <a:endParaRPr lang="en-US" altLang="ko-KR" dirty="0"/>
              </a:p>
              <a:p>
                <a:r>
                  <a:rPr lang="ko-KR" altLang="en-US" dirty="0"/>
                  <a:t>모든 문맥 자유 문법 언어 정의가 가능</a:t>
                </a:r>
                <a:endParaRPr lang="en-US" altLang="ko-KR" dirty="0"/>
              </a:p>
              <a:p>
                <a:r>
                  <a:rPr lang="ko-KR" altLang="en-US" dirty="0"/>
                  <a:t>빈 규칙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&lt;empty&gt;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 err="1"/>
                  <a:t>엡실론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(Extended BNF. </a:t>
                </a:r>
                <a:r>
                  <a:rPr lang="ko-KR" altLang="en-US" dirty="0"/>
                  <a:t>확장 </a:t>
                </a:r>
                <a:r>
                  <a:rPr lang="en-US" altLang="ko-KR" dirty="0"/>
                  <a:t>BNF) </a:t>
                </a:r>
              </a:p>
              <a:p>
                <a:pPr lvl="1"/>
                <a:r>
                  <a:rPr lang="ko-KR" altLang="en-US" dirty="0"/>
                  <a:t>옵션 </a:t>
                </a:r>
                <a:r>
                  <a:rPr lang="en-US" altLang="ko-KR" dirty="0"/>
                  <a:t>: [ ] </a:t>
                </a:r>
              </a:p>
              <a:p>
                <a:pPr lvl="1"/>
                <a:r>
                  <a:rPr lang="ko-KR" altLang="en-US" dirty="0"/>
                  <a:t>반복 </a:t>
                </a:r>
                <a:r>
                  <a:rPr lang="en-US" altLang="ko-KR" dirty="0"/>
                  <a:t>: { } </a:t>
                </a:r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에서는 사용하지 않음</a:t>
                </a:r>
                <a:r>
                  <a:rPr lang="en-US" altLang="ko-KR" dirty="0"/>
                  <a:t>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문법 정의 방법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4"/>
            <a:ext cx="5653687" cy="1143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4" y="2447205"/>
            <a:ext cx="5653686" cy="1125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8"/>
            <a:ext cx="5401137" cy="2529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&lt;translation-unit&gt; ::= {&lt;external-declaration&gt;}*</a:t>
            </a:r>
          </a:p>
          <a:p>
            <a:pPr lvl="1"/>
            <a:r>
              <a:rPr lang="en-US" altLang="ko-KR" dirty="0"/>
              <a:t>&lt;external-declaration&gt; ::= &lt;function-definition&gt; | &lt;declaration&gt;</a:t>
            </a:r>
          </a:p>
          <a:p>
            <a:r>
              <a:rPr lang="en-US" altLang="ko-KR" dirty="0"/>
              <a:t>Selection </a:t>
            </a:r>
          </a:p>
          <a:p>
            <a:pPr lvl="1"/>
            <a:r>
              <a:rPr lang="en-US" altLang="ko-KR" dirty="0"/>
              <a:t>&lt;selection-statement&gt; ::= if ( &lt;expression&gt; ) &lt;statement&gt;</a:t>
            </a:r>
          </a:p>
          <a:p>
            <a:pPr lvl="1"/>
            <a:r>
              <a:rPr lang="en-US" altLang="ko-KR" dirty="0"/>
              <a:t>| if ( &lt;expression&gt; ) &lt;statement&gt; else &lt;statement&gt;</a:t>
            </a:r>
          </a:p>
          <a:p>
            <a:pPr lvl="1"/>
            <a:r>
              <a:rPr lang="en-US" altLang="ko-KR" dirty="0"/>
              <a:t>| switch ( &lt;expression&gt; ) &lt;statement&gt;</a:t>
            </a:r>
          </a:p>
          <a:p>
            <a:r>
              <a:rPr lang="en-US" altLang="ko-KR" dirty="0"/>
              <a:t>Expression</a:t>
            </a:r>
          </a:p>
          <a:p>
            <a:pPr lvl="1"/>
            <a:r>
              <a:rPr lang="en-US" altLang="ko-KR" dirty="0"/>
              <a:t>&lt;expression&gt; ::= &lt;assignment-expression&gt;</a:t>
            </a:r>
          </a:p>
          <a:p>
            <a:pPr lvl="1"/>
            <a:r>
              <a:rPr lang="en-US" altLang="ko-KR" dirty="0"/>
              <a:t>| &lt;expression&gt; , &lt;assignment-expression&gt;</a:t>
            </a:r>
          </a:p>
          <a:p>
            <a:pPr lvl="1"/>
            <a:r>
              <a:rPr lang="en-US" altLang="ko-KR" dirty="0"/>
              <a:t>&lt;assignment-expression&gt; ::= &lt;conditional-expression&gt;</a:t>
            </a:r>
          </a:p>
          <a:p>
            <a:pPr lvl="1"/>
            <a:r>
              <a:rPr lang="en-US" altLang="ko-KR" dirty="0"/>
              <a:t>| &lt;unary-expression&gt; &lt;assignment-operator&gt; &lt;assignment-expression&gt;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https://cs.wmich.edu/~gupta/teaching/cs4850/sumII06/The%20syntax%20of%20C%20in%20Backus-Naur%20form.htm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r>
              <a:rPr lang="ko-KR" altLang="en-US" dirty="0"/>
              <a:t>의 적용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언어 </a:t>
            </a:r>
            <a:endParaRPr lang="en-US" altLang="ko-KR" dirty="0"/>
          </a:p>
          <a:p>
            <a:pPr lvl="1"/>
            <a:r>
              <a:rPr lang="en-US" altLang="ko-KR" dirty="0"/>
              <a:t>G = ({E, T, F}, {+, -, *, /, (, ), number}, P, E) </a:t>
            </a:r>
          </a:p>
          <a:p>
            <a:pPr lvl="1"/>
            <a:r>
              <a:rPr lang="ko-KR" altLang="en-US" dirty="0"/>
              <a:t>생성 규칙 </a:t>
            </a:r>
            <a:r>
              <a:rPr lang="en-US" altLang="ko-KR" dirty="0"/>
              <a:t>P</a:t>
            </a:r>
            <a:r>
              <a:rPr lang="ko-KR" altLang="en-US" dirty="0"/>
              <a:t>는 다음과 같이 정의됨 </a:t>
            </a:r>
            <a:endParaRPr lang="en-US" altLang="ko-KR" dirty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/ F | T * F | F  </a:t>
            </a:r>
          </a:p>
          <a:p>
            <a:pPr lvl="2"/>
            <a:r>
              <a:rPr lang="de-DE" altLang="ko-KR" dirty="0"/>
              <a:t>F → number | ( E )</a:t>
            </a:r>
          </a:p>
          <a:p>
            <a:r>
              <a:rPr lang="en-US" altLang="ko-KR" dirty="0"/>
              <a:t>3 + 5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3 + 5 * 6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유도와 감축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생성 규칙 </a:t>
            </a:r>
            <a:r>
              <a:rPr lang="en-US" altLang="ko-KR" dirty="0"/>
              <a:t>A := b </a:t>
            </a:r>
            <a:r>
              <a:rPr lang="ko-KR" altLang="en-US" dirty="0"/>
              <a:t>형태에서 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  <a:r>
              <a:rPr lang="ko-KR" altLang="en-US" dirty="0"/>
              <a:t> 걸 유도 </a:t>
            </a:r>
            <a:r>
              <a:rPr lang="en-US" altLang="ko-KR" dirty="0"/>
              <a:t>(derive)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 </a:t>
            </a:r>
            <a:r>
              <a:rPr lang="ko-KR" altLang="en-US" dirty="0"/>
              <a:t>걸 감축 </a:t>
            </a:r>
            <a:r>
              <a:rPr lang="en-US" altLang="ko-KR" dirty="0"/>
              <a:t>(reduce)</a:t>
            </a:r>
          </a:p>
          <a:p>
            <a:pPr lvl="1"/>
            <a:r>
              <a:rPr lang="ko-KR" altLang="en-US" dirty="0"/>
              <a:t>왼쪽을 오른쪽으로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오른쪽을 왼쪽으로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비단말을</a:t>
            </a:r>
            <a:r>
              <a:rPr lang="ko-KR" altLang="en-US" dirty="0"/>
              <a:t> 단말 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단말 쪽을 </a:t>
            </a:r>
            <a:r>
              <a:rPr lang="ko-KR" altLang="en-US" dirty="0" err="1"/>
              <a:t>비단말</a:t>
            </a:r>
            <a:r>
              <a:rPr lang="ko-KR" altLang="en-US" dirty="0"/>
              <a:t> 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매우 단순한 예제 </a:t>
            </a:r>
            <a:endParaRPr lang="en-US" altLang="ko-KR" dirty="0"/>
          </a:p>
          <a:p>
            <a:pPr lvl="1"/>
            <a:r>
              <a:rPr lang="en-US" altLang="ko-KR" dirty="0"/>
              <a:t>G = ({S, A, B}, {u, p}, P, S)</a:t>
            </a:r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가 다음과 같다 </a:t>
            </a:r>
            <a:endParaRPr lang="en-US" altLang="ko-KR" dirty="0"/>
          </a:p>
          <a:p>
            <a:pPr lvl="2"/>
            <a:r>
              <a:rPr lang="en-US" altLang="ko-KR" dirty="0"/>
              <a:t>S := A | B </a:t>
            </a:r>
          </a:p>
          <a:p>
            <a:pPr lvl="2"/>
            <a:r>
              <a:rPr lang="en-US" altLang="ko-KR" dirty="0"/>
              <a:t>A := u B</a:t>
            </a:r>
          </a:p>
          <a:p>
            <a:pPr lvl="2"/>
            <a:r>
              <a:rPr lang="en-US" altLang="ko-KR" dirty="0"/>
              <a:t>B := p A | &lt;empty&gt;</a:t>
            </a:r>
          </a:p>
          <a:p>
            <a:pPr lvl="1"/>
            <a:r>
              <a:rPr lang="en-US" altLang="ko-KR" dirty="0"/>
              <a:t>u p </a:t>
            </a:r>
            <a:r>
              <a:rPr lang="ko-KR" altLang="en-US" dirty="0"/>
              <a:t>이 유효한 문장인가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u p</a:t>
            </a:r>
            <a:r>
              <a:rPr lang="ko-KR" altLang="en-US" dirty="0"/>
              <a:t> 로 </a:t>
            </a:r>
            <a:r>
              <a:rPr lang="en-US" altLang="ko-KR" dirty="0"/>
              <a:t>S</a:t>
            </a:r>
            <a:r>
              <a:rPr lang="ko-KR" altLang="en-US" dirty="0"/>
              <a:t>가 유도되는가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S</a:t>
            </a:r>
            <a:r>
              <a:rPr lang="ko-KR" altLang="en-US" dirty="0"/>
              <a:t>로 </a:t>
            </a:r>
            <a:r>
              <a:rPr lang="en-US" altLang="ko-KR" dirty="0"/>
              <a:t>u p </a:t>
            </a:r>
            <a:r>
              <a:rPr lang="ko-KR" altLang="en-US" dirty="0"/>
              <a:t>가 감축되는가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en-US" altLang="ko-KR" dirty="0"/>
              <a:t>u p u p u </a:t>
            </a:r>
            <a:r>
              <a:rPr lang="en-US" altLang="ko-KR" dirty="0" err="1"/>
              <a:t>u</a:t>
            </a:r>
            <a:r>
              <a:rPr lang="en-US" altLang="ko-KR" dirty="0"/>
              <a:t> </a:t>
            </a:r>
            <a:r>
              <a:rPr lang="ko-KR" altLang="en-US" dirty="0"/>
              <a:t>가 유효한 문장인가</a:t>
            </a:r>
            <a:r>
              <a:rPr lang="en-US" altLang="ko-KR" dirty="0"/>
              <a:t>?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필요해짐</a:t>
            </a:r>
            <a:endParaRPr lang="en-US" altLang="ko-KR" dirty="0"/>
          </a:p>
          <a:p>
            <a:pPr lvl="1"/>
            <a:r>
              <a:rPr lang="ko-KR" altLang="en-US" dirty="0"/>
              <a:t>여러 언어를 지원할 필요</a:t>
            </a:r>
            <a:endParaRPr lang="en-US" altLang="ko-KR" dirty="0"/>
          </a:p>
          <a:p>
            <a:pPr lvl="2"/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/>
              <a:t>(C#) / HTML5 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1"/>
            <a:r>
              <a:rPr lang="ko-KR" altLang="en-US" dirty="0"/>
              <a:t>데이터 관리 </a:t>
            </a:r>
            <a:r>
              <a:rPr lang="en-US" altLang="ko-KR" dirty="0"/>
              <a:t>/ </a:t>
            </a:r>
            <a:r>
              <a:rPr lang="ko-KR" altLang="en-US" dirty="0"/>
              <a:t>네트워크 메시지 코드 자동생성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필요했음</a:t>
            </a:r>
            <a:endParaRPr lang="en-US" altLang="ko-KR" dirty="0"/>
          </a:p>
          <a:p>
            <a:pPr lvl="1"/>
            <a:r>
              <a:rPr lang="ko-KR" altLang="en-US" dirty="0"/>
              <a:t>반복을 줄이는 작업들</a:t>
            </a:r>
            <a:endParaRPr lang="en-US" altLang="ko-KR" dirty="0"/>
          </a:p>
          <a:p>
            <a:pPr lvl="1"/>
            <a:r>
              <a:rPr lang="ko-KR" altLang="en-US" dirty="0"/>
              <a:t>다른 많은 가능성들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생성 규칙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3 + 5 </a:t>
            </a:r>
          </a:p>
          <a:p>
            <a:pPr lvl="1"/>
            <a:r>
              <a:rPr lang="en-US" altLang="ko-KR" dirty="0"/>
              <a:t>1) E -&gt; E + T -&gt; </a:t>
            </a:r>
          </a:p>
          <a:p>
            <a:pPr lvl="1"/>
            <a:r>
              <a:rPr lang="en-US" altLang="ko-KR" dirty="0"/>
              <a:t>2) T + T -&gt; F + T -&gt; </a:t>
            </a:r>
          </a:p>
          <a:p>
            <a:pPr lvl="1"/>
            <a:r>
              <a:rPr lang="en-US" altLang="ko-KR" dirty="0"/>
              <a:t>3) number + T -&gt; number + F -&gt; number + number</a:t>
            </a:r>
          </a:p>
          <a:p>
            <a:pPr lvl="1"/>
            <a:r>
              <a:rPr lang="ko-KR" altLang="en-US" dirty="0"/>
              <a:t>인간의 지능을 사용 </a:t>
            </a:r>
            <a:r>
              <a:rPr lang="en-US" altLang="ko-KR" dirty="0"/>
              <a:t>(</a:t>
            </a:r>
            <a:r>
              <a:rPr lang="ko-KR" altLang="en-US" dirty="0"/>
              <a:t>패턴 매칭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좌단</a:t>
            </a:r>
            <a:r>
              <a:rPr lang="ko-KR" altLang="en-US" dirty="0"/>
              <a:t> 유도를 사용 </a:t>
            </a:r>
            <a:endParaRPr lang="en-US" altLang="ko-KR" dirty="0"/>
          </a:p>
          <a:p>
            <a:pPr lvl="2"/>
            <a:r>
              <a:rPr lang="en-US" altLang="ko-KR" dirty="0"/>
              <a:t>1)</a:t>
            </a:r>
            <a:r>
              <a:rPr lang="ko-KR" altLang="en-US" dirty="0"/>
              <a:t>에서</a:t>
            </a:r>
            <a:r>
              <a:rPr lang="en-US" altLang="ko-KR" dirty="0"/>
              <a:t> 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/>
              <a:t>E 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r>
              <a:rPr lang="ko-KR" altLang="en-US" dirty="0"/>
              <a:t>을 먼저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왼쪽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</a:t>
            </a:r>
            <a:r>
              <a:rPr lang="ko-KR" altLang="en-US" dirty="0" err="1"/>
              <a:t>좌단</a:t>
            </a:r>
            <a:r>
              <a:rPr lang="ko-KR" altLang="en-US" dirty="0"/>
              <a:t>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오른쪽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우단 유도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E -&gt; E + T -&gt; </a:t>
            </a:r>
          </a:p>
          <a:p>
            <a:pPr lvl="1"/>
            <a:r>
              <a:rPr lang="en-US" altLang="ko-KR" dirty="0"/>
              <a:t>T + T -&gt; F + T -&gt; </a:t>
            </a:r>
          </a:p>
          <a:p>
            <a:pPr lvl="1"/>
            <a:r>
              <a:rPr lang="en-US" altLang="ko-KR" dirty="0"/>
              <a:t>number 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BEEF6-2432-4475-BB51-DBD2F073AF82}"/>
              </a:ext>
            </a:extLst>
          </p:cNvPr>
          <p:cNvSpPr/>
          <p:nvPr/>
        </p:nvSpPr>
        <p:spPr>
          <a:xfrm>
            <a:off x="4410586" y="3583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좌단</a:t>
            </a:r>
            <a:r>
              <a:rPr lang="ko-KR" altLang="en-US" dirty="0"/>
              <a:t>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좌파스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우단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+ 5 * 3 / 7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* (3 + 7)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 분석 </a:t>
            </a:r>
            <a:r>
              <a:rPr lang="en-US" altLang="ko-KR" dirty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유도나 감축 과정을 통해 파스 트리를 구성</a:t>
            </a:r>
            <a:endParaRPr lang="en-US" altLang="ko-KR" dirty="0"/>
          </a:p>
          <a:p>
            <a:pPr lvl="1"/>
            <a:r>
              <a:rPr lang="ko-KR" altLang="en-US" dirty="0"/>
              <a:t>트리 구성이 안 되면 틀린 문법의 문장</a:t>
            </a:r>
            <a:endParaRPr lang="en-US" altLang="ko-KR" dirty="0"/>
          </a:p>
          <a:p>
            <a:pPr lvl="1"/>
            <a:r>
              <a:rPr lang="ko-KR" altLang="en-US" dirty="0"/>
              <a:t>문맥 자유 문법은 모두 이렇게 분석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이후 의미 분석에 사용할 수 있도록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구성된 트리의 각 노드에 의미 분석을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문맥 자유 문법의 </a:t>
            </a:r>
            <a:r>
              <a:rPr lang="ko-KR" altLang="en-US" dirty="0" err="1"/>
              <a:t>파싱은</a:t>
            </a:r>
            <a:r>
              <a:rPr lang="ko-KR" altLang="en-US" dirty="0"/>
              <a:t> 기억이 필요 </a:t>
            </a:r>
            <a:endParaRPr lang="en-US" altLang="ko-KR" dirty="0"/>
          </a:p>
          <a:p>
            <a:pPr lvl="1"/>
            <a:r>
              <a:rPr lang="ko-KR" altLang="en-US" dirty="0"/>
              <a:t>스택을 사용하는 </a:t>
            </a:r>
            <a:r>
              <a:rPr lang="en-US" altLang="ko-KR" dirty="0"/>
              <a:t>(</a:t>
            </a:r>
            <a:r>
              <a:rPr lang="ko-KR" altLang="en-US" dirty="0"/>
              <a:t>크기와 무관하게</a:t>
            </a:r>
            <a:r>
              <a:rPr lang="en-US" altLang="ko-KR" dirty="0"/>
              <a:t>) FSM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/>
            <a:r>
              <a:rPr lang="ko-KR" altLang="en-US" dirty="0"/>
              <a:t>이를 </a:t>
            </a:r>
            <a:r>
              <a:rPr lang="en-US" altLang="ko-KR" dirty="0"/>
              <a:t>Pushdown Automata</a:t>
            </a:r>
            <a:r>
              <a:rPr lang="ko-KR" altLang="en-US" dirty="0"/>
              <a:t>라고 함 </a:t>
            </a:r>
            <a:endParaRPr lang="en-US" altLang="ko-KR" dirty="0"/>
          </a:p>
          <a:p>
            <a:pPr lvl="1"/>
            <a:r>
              <a:rPr lang="ko-KR" altLang="en-US" dirty="0"/>
              <a:t>상태 전이를 스택의 내용을 참조하고 전이시 스택에 항목을 넣거나 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기호부터 </a:t>
            </a:r>
            <a:endParaRPr lang="en-US" altLang="ko-KR" dirty="0"/>
          </a:p>
          <a:p>
            <a:r>
              <a:rPr lang="ko-KR" altLang="en-US" dirty="0"/>
              <a:t>생성 규칙을 적용하면서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입력된 문장이 문법에 맞는 지를 </a:t>
            </a:r>
            <a:endParaRPr lang="en-US" altLang="ko-KR" dirty="0"/>
          </a:p>
          <a:p>
            <a:r>
              <a:rPr lang="ko-KR" altLang="en-US" dirty="0" err="1"/>
              <a:t>좌파스</a:t>
            </a:r>
            <a:r>
              <a:rPr lang="ko-KR" altLang="en-US" dirty="0"/>
              <a:t> 트리를 구성하면서 찾음 </a:t>
            </a:r>
            <a:endParaRPr lang="en-US" altLang="ko-KR" dirty="0"/>
          </a:p>
          <a:p>
            <a:r>
              <a:rPr lang="ko-KR" altLang="en-US" dirty="0"/>
              <a:t>트리 구성을 더 이상 못 하면 </a:t>
            </a:r>
            <a:endParaRPr lang="en-US" altLang="ko-KR" dirty="0"/>
          </a:p>
          <a:p>
            <a:r>
              <a:rPr lang="ko-KR" altLang="en-US" dirty="0"/>
              <a:t>다른 생성 규칙을 적용 </a:t>
            </a:r>
            <a:r>
              <a:rPr lang="en-US" altLang="ko-KR" dirty="0"/>
              <a:t>(</a:t>
            </a:r>
            <a:r>
              <a:rPr lang="ko-KR" altLang="en-US" dirty="0" err="1"/>
              <a:t>역추적</a:t>
            </a:r>
            <a:r>
              <a:rPr lang="en-US" altLang="ko-KR" dirty="0"/>
              <a:t>, Backtracking)</a:t>
            </a:r>
          </a:p>
          <a:p>
            <a:r>
              <a:rPr lang="ko-KR" altLang="en-US" dirty="0"/>
              <a:t>위의 방법을 재귀적 하강 </a:t>
            </a:r>
            <a:r>
              <a:rPr lang="en-US" altLang="ko-KR" dirty="0"/>
              <a:t>(Recursive Descent) </a:t>
            </a:r>
            <a:r>
              <a:rPr lang="ko-KR" altLang="en-US" dirty="0" err="1"/>
              <a:t>파싱이라</a:t>
            </a:r>
            <a:r>
              <a:rPr lang="ko-KR" altLang="en-US" dirty="0"/>
              <a:t> 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 하강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규칙에 선택 </a:t>
            </a:r>
            <a:r>
              <a:rPr lang="en-US" altLang="ko-KR" dirty="0"/>
              <a:t>(|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규칙들</a:t>
            </a:r>
            <a:r>
              <a:rPr lang="en-US" altLang="ko-KR" dirty="0"/>
              <a:t>)</a:t>
            </a:r>
            <a:r>
              <a:rPr lang="ko-KR" altLang="en-US" dirty="0"/>
              <a:t>이 많아지면 </a:t>
            </a:r>
            <a:endParaRPr lang="en-US" altLang="ko-KR" dirty="0"/>
          </a:p>
          <a:p>
            <a:r>
              <a:rPr lang="ko-KR" altLang="en-US" dirty="0" err="1"/>
              <a:t>역추적이</a:t>
            </a:r>
            <a:r>
              <a:rPr lang="ko-KR" altLang="en-US" dirty="0"/>
              <a:t> 아주 많아질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구현은 </a:t>
            </a:r>
            <a:r>
              <a:rPr lang="ko-KR" altLang="en-US" dirty="0" err="1"/>
              <a:t>비단말</a:t>
            </a:r>
            <a:r>
              <a:rPr lang="ko-KR" altLang="en-US" dirty="0"/>
              <a:t> 규칙들을 함수로 만들어서 </a:t>
            </a:r>
            <a:endParaRPr lang="en-US" altLang="ko-KR" dirty="0"/>
          </a:p>
          <a:p>
            <a:r>
              <a:rPr lang="ko-KR" altLang="en-US" dirty="0"/>
              <a:t>하나씩 구현하고 재귀 호출을 허용하고 </a:t>
            </a:r>
            <a:endParaRPr lang="en-US" altLang="ko-KR" dirty="0"/>
          </a:p>
          <a:p>
            <a:r>
              <a:rPr lang="ko-KR" altLang="en-US" dirty="0"/>
              <a:t>안 맞으면 다음 규칙을 실행</a:t>
            </a:r>
            <a:endParaRPr lang="en-US" altLang="ko-KR" dirty="0"/>
          </a:p>
          <a:p>
            <a:r>
              <a:rPr lang="ko-KR" altLang="en-US" dirty="0"/>
              <a:t>구현이 단순하여 사람이 작성할 때 주로 이 방법을 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 규칙 </a:t>
            </a:r>
            <a:endParaRPr lang="de-DE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ko-KR" altLang="en-US" dirty="0"/>
              <a:t>단말 없이 재귀가 있으면 안 됨</a:t>
            </a:r>
            <a:endParaRPr lang="en-US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2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규칙이라면 </a:t>
            </a:r>
            <a:r>
              <a:rPr lang="en-US" altLang="ko-KR" dirty="0"/>
              <a:t>E() </a:t>
            </a:r>
            <a:r>
              <a:rPr lang="ko-KR" altLang="en-US" dirty="0"/>
              <a:t>함수 재귀에 빠짐</a:t>
            </a:r>
            <a:endParaRPr lang="en-US" altLang="ko-KR" dirty="0"/>
          </a:p>
          <a:p>
            <a:pPr lvl="1"/>
            <a:r>
              <a:rPr lang="de-DE" altLang="ko-KR" dirty="0"/>
              <a:t>T → </a:t>
            </a:r>
            <a:r>
              <a:rPr lang="en-US" altLang="ko-KR" dirty="0"/>
              <a:t>T</a:t>
            </a:r>
            <a:r>
              <a:rPr lang="de-DE" altLang="ko-KR" dirty="0"/>
              <a:t> / F | T * F | F  </a:t>
            </a:r>
          </a:p>
          <a:p>
            <a:pPr lvl="2"/>
            <a:r>
              <a:rPr lang="ko-KR" altLang="en-US" dirty="0"/>
              <a:t>여기도 마찬가지 현상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수정 문법 </a:t>
            </a:r>
            <a:endParaRPr lang="de-DE" altLang="ko-KR" dirty="0"/>
          </a:p>
          <a:p>
            <a:pPr lvl="1"/>
            <a:r>
              <a:rPr lang="de-DE" altLang="ko-KR" dirty="0"/>
              <a:t>E → T + T | T –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E()</a:t>
            </a:r>
            <a:r>
              <a:rPr lang="ko-KR" altLang="en-US" dirty="0"/>
              <a:t>는 </a:t>
            </a:r>
            <a:r>
              <a:rPr lang="en-US" altLang="ko-KR" dirty="0"/>
              <a:t>T() </a:t>
            </a:r>
            <a:r>
              <a:rPr lang="ko-KR" altLang="en-US" dirty="0"/>
              <a:t>호출하고 </a:t>
            </a:r>
            <a:r>
              <a:rPr lang="en-US" altLang="ko-KR" dirty="0"/>
              <a:t>+, - </a:t>
            </a:r>
            <a:r>
              <a:rPr lang="ko-KR" altLang="en-US" dirty="0"/>
              <a:t>처리하고 </a:t>
            </a:r>
            <a:r>
              <a:rPr lang="en-US" altLang="ko-KR" dirty="0"/>
              <a:t>T()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T()</a:t>
            </a:r>
            <a:r>
              <a:rPr lang="ko-KR" altLang="en-US" dirty="0"/>
              <a:t>는 </a:t>
            </a:r>
            <a:r>
              <a:rPr lang="en-US" altLang="ko-KR" dirty="0"/>
              <a:t>F() </a:t>
            </a:r>
            <a:r>
              <a:rPr lang="ko-KR" altLang="en-US" dirty="0"/>
              <a:t>호출하고 </a:t>
            </a:r>
            <a:r>
              <a:rPr lang="en-US" altLang="ko-KR" dirty="0"/>
              <a:t>/, * </a:t>
            </a:r>
            <a:r>
              <a:rPr lang="ko-KR" altLang="en-US" dirty="0"/>
              <a:t>처리하고 </a:t>
            </a:r>
            <a:r>
              <a:rPr lang="en-US" altLang="ko-KR" dirty="0"/>
              <a:t>F() </a:t>
            </a:r>
            <a:r>
              <a:rPr lang="ko-KR" altLang="en-US" dirty="0"/>
              <a:t>호출 </a:t>
            </a:r>
            <a:endParaRPr lang="en-US" altLang="ko-KR" dirty="0"/>
          </a:p>
          <a:p>
            <a:r>
              <a:rPr lang="en-US" altLang="ko-KR" dirty="0"/>
              <a:t>F()</a:t>
            </a:r>
            <a:r>
              <a:rPr lang="ko-KR" altLang="en-US" dirty="0"/>
              <a:t>는 숫자와 괄호 처리</a:t>
            </a:r>
            <a:r>
              <a:rPr lang="en-US" altLang="ko-KR" dirty="0"/>
              <a:t>. </a:t>
            </a:r>
            <a:r>
              <a:rPr lang="ko-KR" altLang="en-US" dirty="0" err="1"/>
              <a:t>좌괄호면</a:t>
            </a:r>
            <a:r>
              <a:rPr lang="ko-KR" altLang="en-US" dirty="0"/>
              <a:t> </a:t>
            </a:r>
            <a:r>
              <a:rPr lang="en-US" altLang="ko-KR" dirty="0"/>
              <a:t>E </a:t>
            </a:r>
            <a:r>
              <a:rPr lang="ko-KR" altLang="en-US" dirty="0"/>
              <a:t>호출하고 </a:t>
            </a:r>
            <a:r>
              <a:rPr lang="ko-KR" altLang="en-US" dirty="0" err="1"/>
              <a:t>우괄호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http://www.howto.pe.kr/zboard/zboard.php?id=lecture&amp;page=1&amp;sn1=&amp;divpage=1&amp;category=12&amp;sn=off&amp;ss=on&amp;sc=on&amp;select_arrange=headnum&amp;desc=asc&amp;no=39</a:t>
            </a:r>
            <a:endParaRPr lang="en-US" altLang="ko-KR" dirty="0"/>
          </a:p>
          <a:p>
            <a:pPr lvl="1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 err="1"/>
              <a:t>파싱과</a:t>
            </a:r>
            <a:r>
              <a:rPr lang="ko-KR" altLang="en-US" dirty="0"/>
              <a:t> 코드 생성 </a:t>
            </a:r>
            <a:r>
              <a:rPr lang="en-US" altLang="ko-KR" dirty="0"/>
              <a:t>C </a:t>
            </a:r>
            <a:r>
              <a:rPr lang="ko-KR" altLang="en-US" dirty="0"/>
              <a:t>소스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 방식의 </a:t>
            </a:r>
            <a:r>
              <a:rPr lang="ko-KR" altLang="en-US" dirty="0" err="1"/>
              <a:t>역추적</a:t>
            </a:r>
            <a:r>
              <a:rPr lang="ko-KR" altLang="en-US" dirty="0"/>
              <a:t> 문제를 개선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입력 토큰이 특정 유도로 진행 했을 때 사용될 지를 검사</a:t>
            </a:r>
            <a:endParaRPr lang="en-US" altLang="ko-KR" dirty="0"/>
          </a:p>
          <a:p>
            <a:pPr lvl="2"/>
            <a:r>
              <a:rPr lang="ko-KR" altLang="en-US" dirty="0"/>
              <a:t>입력 토큰은 모두 단말 기호 </a:t>
            </a:r>
            <a:r>
              <a:rPr lang="en-US" altLang="ko-KR" dirty="0"/>
              <a:t>(</a:t>
            </a:r>
            <a:r>
              <a:rPr lang="ko-KR" altLang="en-US" dirty="0"/>
              <a:t>문장에 쓰인 단어들이므로 항상 단말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M[</a:t>
            </a:r>
            <a:r>
              <a:rPr lang="ko-KR" altLang="en-US" dirty="0" err="1"/>
              <a:t>비단말</a:t>
            </a:r>
            <a:r>
              <a:rPr lang="en-US" altLang="ko-KR" dirty="0"/>
              <a:t>, </a:t>
            </a:r>
            <a:r>
              <a:rPr lang="ko-KR" altLang="en-US" dirty="0"/>
              <a:t>토큰</a:t>
            </a:r>
            <a:r>
              <a:rPr lang="en-US" altLang="ko-KR" dirty="0"/>
              <a:t>]</a:t>
            </a:r>
            <a:r>
              <a:rPr lang="ko-KR" altLang="en-US" dirty="0"/>
              <a:t>에 사용 가능한 생성 규칙으로 미리 표</a:t>
            </a:r>
            <a:r>
              <a:rPr lang="en-US" altLang="ko-KR" dirty="0"/>
              <a:t>(</a:t>
            </a:r>
            <a:r>
              <a:rPr lang="ko-KR" altLang="en-US" dirty="0" err="1"/>
              <a:t>파싱표</a:t>
            </a:r>
            <a:r>
              <a:rPr lang="en-US" altLang="ko-KR" dirty="0"/>
              <a:t>)</a:t>
            </a:r>
            <a:r>
              <a:rPr lang="ko-KR" altLang="en-US" dirty="0"/>
              <a:t>를 만듦 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ko-KR" altLang="en-US" dirty="0" err="1"/>
              <a:t>파싱표</a:t>
            </a:r>
            <a:r>
              <a:rPr lang="ko-KR" altLang="en-US" dirty="0"/>
              <a:t> 생성이 가능한 문법을 </a:t>
            </a:r>
            <a:r>
              <a:rPr lang="en-US" altLang="ko-KR" dirty="0"/>
              <a:t>LL(1) </a:t>
            </a:r>
            <a:r>
              <a:rPr lang="ko-KR" altLang="en-US" dirty="0"/>
              <a:t>문법이라 함 </a:t>
            </a:r>
            <a:endParaRPr lang="en-US" altLang="ko-KR" dirty="0"/>
          </a:p>
          <a:p>
            <a:r>
              <a:rPr lang="en-US" altLang="ko-KR" dirty="0"/>
              <a:t>LL(1) </a:t>
            </a:r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왼쪽부터 입력 처리 </a:t>
            </a:r>
            <a:r>
              <a:rPr lang="en-US" altLang="ko-KR" dirty="0"/>
              <a:t>(Left) </a:t>
            </a:r>
          </a:p>
          <a:p>
            <a:pPr lvl="1"/>
            <a:r>
              <a:rPr lang="ko-KR" altLang="en-US" dirty="0" err="1"/>
              <a:t>좌파스</a:t>
            </a:r>
            <a:r>
              <a:rPr lang="ko-KR" altLang="en-US" dirty="0"/>
              <a:t> 트리 생성 </a:t>
            </a:r>
            <a:r>
              <a:rPr lang="en-US" altLang="ko-KR" dirty="0"/>
              <a:t>(Leftmost)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예측 토큰을 사용하는 </a:t>
            </a:r>
            <a:r>
              <a:rPr lang="ko-KR" altLang="en-US" dirty="0" err="1"/>
              <a:t>파싱표를</a:t>
            </a:r>
            <a:r>
              <a:rPr lang="ko-KR" altLang="en-US" dirty="0"/>
              <a:t> 사용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단말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구체적인 문장은 토큰으로만 구성됨 </a:t>
            </a:r>
            <a:endParaRPr lang="en-US" altLang="ko-KR" dirty="0"/>
          </a:p>
          <a:p>
            <a:pPr lvl="1"/>
            <a:r>
              <a:rPr lang="ko-KR" altLang="en-US" dirty="0"/>
              <a:t>토큰을 활용하여 빠르게 처리 할 수 없을까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비단말의</a:t>
            </a:r>
            <a:r>
              <a:rPr lang="ko-KR" altLang="en-US" dirty="0"/>
              <a:t> 처음에 오는 토큰들을 알면 생성 규칙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알 수 있음</a:t>
            </a:r>
            <a:endParaRPr lang="en-US" altLang="ko-KR" dirty="0"/>
          </a:p>
          <a:p>
            <a:pPr lvl="1"/>
            <a:r>
              <a:rPr lang="en-US" altLang="ko-KR" dirty="0"/>
              <a:t>if ( </a:t>
            </a:r>
            <a:r>
              <a:rPr lang="en-US" altLang="ko-KR" dirty="0" err="1"/>
              <a:t>i</a:t>
            </a:r>
            <a:r>
              <a:rPr lang="en-US" altLang="ko-KR" dirty="0"/>
              <a:t> &gt; 3 ) { </a:t>
            </a:r>
            <a:r>
              <a:rPr lang="en-US" altLang="ko-KR" dirty="0" err="1"/>
              <a:t>GetItem</a:t>
            </a:r>
            <a:r>
              <a:rPr lang="en-US" altLang="ko-KR" dirty="0"/>
              <a:t>(); }</a:t>
            </a:r>
          </a:p>
          <a:p>
            <a:pPr lvl="1"/>
            <a:r>
              <a:rPr lang="en-US" altLang="ko-KR" dirty="0"/>
              <a:t>“if”</a:t>
            </a:r>
            <a:r>
              <a:rPr lang="ko-KR" altLang="en-US" dirty="0"/>
              <a:t>가 제일 먼저 오는 건 </a:t>
            </a:r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이들을 </a:t>
            </a:r>
            <a:r>
              <a:rPr lang="en-US" altLang="ko-KR" dirty="0"/>
              <a:t>FIRST(&lt;non-terminal&gt;) </a:t>
            </a:r>
            <a:r>
              <a:rPr lang="ko-KR" altLang="en-US" dirty="0"/>
              <a:t>이라 하고 토큰들의 집합</a:t>
            </a:r>
            <a:endParaRPr lang="en-US" altLang="ko-KR" dirty="0"/>
          </a:p>
          <a:p>
            <a:r>
              <a:rPr lang="ko-KR" altLang="en-US" dirty="0"/>
              <a:t>선택할 규칙 중 하나를 토큰을 보고 결정 </a:t>
            </a:r>
            <a:endParaRPr lang="en-US" altLang="ko-KR" dirty="0"/>
          </a:p>
          <a:p>
            <a:pPr lvl="1"/>
            <a:r>
              <a:rPr lang="ko-KR" altLang="en-US" dirty="0"/>
              <a:t>이 토큰이 </a:t>
            </a:r>
            <a:r>
              <a:rPr lang="en-US" altLang="ko-KR" dirty="0"/>
              <a:t>FIRST( &lt;</a:t>
            </a:r>
            <a:r>
              <a:rPr lang="ko-KR" altLang="en-US" dirty="0"/>
              <a:t>해당 규칙</a:t>
            </a:r>
            <a:r>
              <a:rPr lang="en-US" altLang="ko-KR" dirty="0"/>
              <a:t>&gt; 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있으면 선택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3589-D0C3-421A-AA5B-8C7AE77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F32E1-6892-486C-94CE-694EA5B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개념과 용어에 익숙해 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아이디어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487C3-4466-41C1-B240-8606E44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3AA50-07D4-479A-9B2F-12A5069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규칙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다음에 올 수 있는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경우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nullable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정리하면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테이블의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A := L </a:t>
            </a:r>
            <a:r>
              <a:rPr lang="ko-KR" altLang="en-US" dirty="0"/>
              <a:t>형태에서 단말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FIRST(L)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a]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FOLLOW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이 </a:t>
            </a:r>
            <a:r>
              <a:rPr lang="en-US" altLang="ko-KR" dirty="0"/>
              <a:t>&lt;empty&gt;</a:t>
            </a:r>
            <a:r>
              <a:rPr lang="ko-KR" altLang="en-US" dirty="0"/>
              <a:t>로 유도되고 </a:t>
            </a:r>
            <a:r>
              <a:rPr lang="en-US" altLang="ko-KR" dirty="0"/>
              <a:t>(</a:t>
            </a:r>
            <a:r>
              <a:rPr lang="en-US" altLang="ko-KR" dirty="0" err="1"/>
              <a:t>nullable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FOLLOW(A)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b]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ko-KR" altLang="en-US" dirty="0"/>
              <a:t>핵심 결과 </a:t>
            </a:r>
            <a:endParaRPr lang="en-US" altLang="ko-KR" dirty="0"/>
          </a:p>
          <a:p>
            <a:pPr lvl="1"/>
            <a:r>
              <a:rPr lang="ko-KR" altLang="en-US" dirty="0" err="1"/>
              <a:t>파싱표는</a:t>
            </a:r>
            <a:r>
              <a:rPr lang="ko-KR" altLang="en-US" dirty="0"/>
              <a:t> 생성 규칙에 올 수 있는 첫 토큰 별 생성 규칙을 갖고 있다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992" y="971550"/>
            <a:ext cx="10515600" cy="5205413"/>
          </a:xfrm>
        </p:spPr>
        <p:txBody>
          <a:bodyPr>
            <a:normAutofit/>
          </a:bodyPr>
          <a:lstStyle/>
          <a:p>
            <a:r>
              <a:rPr lang="ko-KR" altLang="en-US" dirty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T + T | T -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de-DE" altLang="ko-KR" dirty="0"/>
              <a:t>LL(1) </a:t>
            </a:r>
            <a:r>
              <a:rPr lang="ko-KR" altLang="en-US" dirty="0"/>
              <a:t>문법인가</a:t>
            </a:r>
            <a:r>
              <a:rPr lang="en-US" altLang="ko-KR" dirty="0"/>
              <a:t>? LL(1) </a:t>
            </a:r>
            <a:r>
              <a:rPr lang="ko-KR" altLang="en-US" dirty="0"/>
              <a:t>조건을 만족하는가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비단말</a:t>
            </a:r>
            <a:r>
              <a:rPr lang="ko-KR" altLang="en-US" dirty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6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  <a:endParaRPr lang="en-US" altLang="ko-KR" dirty="0"/>
          </a:p>
          <a:p>
            <a:pPr lvl="1"/>
            <a:r>
              <a:rPr lang="en-US" altLang="ko-KR" dirty="0"/>
              <a:t>3 + 5 * 7 </a:t>
            </a:r>
          </a:p>
          <a:p>
            <a:pPr lvl="1"/>
            <a:r>
              <a:rPr lang="ko-KR" altLang="en-US" dirty="0"/>
              <a:t>토큰의 좌측에서 우측으로 입력 진행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규칙을 스택에 넣고 시작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&lt;term&gt; &lt;expr1&gt;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&lt;term&gt; &lt;expr1&gt; </a:t>
            </a:r>
          </a:p>
          <a:p>
            <a:pPr lvl="1"/>
            <a:r>
              <a:rPr lang="en-US" altLang="ko-KR" dirty="0"/>
              <a:t>&lt;term&gt;</a:t>
            </a:r>
            <a:r>
              <a:rPr lang="ko-KR" altLang="en-US" dirty="0"/>
              <a:t>에 대해 처리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&lt;factor&gt; &lt;term1&gt; 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en-US" altLang="ko-KR" dirty="0"/>
              <a:t>…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8A8F1-E6E4-4936-8C2C-AE004B7DD75D}"/>
              </a:ext>
            </a:extLst>
          </p:cNvPr>
          <p:cNvSpPr/>
          <p:nvPr/>
        </p:nvSpPr>
        <p:spPr>
          <a:xfrm>
            <a:off x="5990492" y="967154"/>
            <a:ext cx="6415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		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039" y="971550"/>
            <a:ext cx="10515600" cy="520541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/>
              <a:t>적용 규칙</a:t>
            </a:r>
            <a:r>
              <a:rPr lang="en-US" altLang="ko-KR" dirty="0"/>
              <a:t>, &lt;factor&gt; := number 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number &lt;term1&gt; &lt;expr1&gt; </a:t>
            </a:r>
          </a:p>
          <a:p>
            <a:pPr lvl="1"/>
            <a:r>
              <a:rPr lang="ko-KR" altLang="en-US" dirty="0"/>
              <a:t>스택이 최상위가 </a:t>
            </a:r>
            <a:r>
              <a:rPr lang="en-US" altLang="ko-KR" dirty="0"/>
              <a:t>number</a:t>
            </a:r>
            <a:r>
              <a:rPr lang="ko-KR" altLang="en-US" dirty="0"/>
              <a:t>이고 토큰이 </a:t>
            </a:r>
            <a:r>
              <a:rPr lang="en-US" altLang="ko-KR" dirty="0"/>
              <a:t>number</a:t>
            </a:r>
            <a:r>
              <a:rPr lang="ko-KR" altLang="en-US" dirty="0"/>
              <a:t>이므로 </a:t>
            </a:r>
            <a:endParaRPr lang="en-US" altLang="ko-KR" dirty="0"/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하고 </a:t>
            </a:r>
            <a:r>
              <a:rPr lang="en-US" altLang="ko-KR" dirty="0"/>
              <a:t>number</a:t>
            </a:r>
            <a:r>
              <a:rPr lang="ko-KR" altLang="en-US" dirty="0"/>
              <a:t>로 노드 생성</a:t>
            </a:r>
            <a:endParaRPr lang="en-US" altLang="ko-KR" dirty="0"/>
          </a:p>
          <a:p>
            <a:pPr lvl="1"/>
            <a:r>
              <a:rPr lang="ko-KR" altLang="en-US" dirty="0"/>
              <a:t>스택 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ko-KR" altLang="en-US" dirty="0"/>
              <a:t>다음 입력 </a:t>
            </a:r>
            <a:r>
              <a:rPr lang="en-US" altLang="ko-KR" dirty="0"/>
              <a:t>: +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en-US" altLang="ko-KR" dirty="0"/>
              <a:t>&lt;term1&gt;</a:t>
            </a:r>
            <a:r>
              <a:rPr lang="ko-KR" altLang="en-US" dirty="0"/>
              <a:t>의 꺼내서 생성 규칙 찾기 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가 처음에 올 수 없으므로 </a:t>
            </a:r>
            <a:r>
              <a:rPr lang="en-US" altLang="ko-KR" dirty="0"/>
              <a:t>&lt;empty&gt; </a:t>
            </a:r>
            <a:r>
              <a:rPr lang="ko-KR" altLang="en-US" dirty="0"/>
              <a:t>로 </a:t>
            </a:r>
            <a:r>
              <a:rPr lang="ko-KR" altLang="en-US" dirty="0" err="1"/>
              <a:t>파싱표에</a:t>
            </a:r>
            <a:r>
              <a:rPr lang="ko-KR" altLang="en-US" dirty="0"/>
              <a:t> 생성될 것 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1"/>
            <a:r>
              <a:rPr lang="en-US" altLang="ko-KR" dirty="0"/>
              <a:t>&lt;expr1&gt; </a:t>
            </a:r>
            <a:r>
              <a:rPr lang="ko-KR" altLang="en-US" dirty="0"/>
              <a:t>꺼내고 생성</a:t>
            </a:r>
            <a:r>
              <a:rPr lang="en-US" altLang="ko-KR" dirty="0"/>
              <a:t> </a:t>
            </a:r>
            <a:r>
              <a:rPr lang="ko-KR" altLang="en-US" dirty="0"/>
              <a:t>규칙 </a:t>
            </a:r>
            <a:r>
              <a:rPr lang="en-US" altLang="ko-KR" dirty="0"/>
              <a:t>: + &lt;term&gt; &lt;expr1&gt;  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 </a:t>
            </a:r>
            <a:r>
              <a:rPr lang="en-US" altLang="ko-KR" dirty="0"/>
              <a:t>: + &lt;term&gt; &lt;expr1&gt; </a:t>
            </a:r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꺼내고 입력과 일치 하므로 다음 입력 처리 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AF8BB-CB1E-4FF9-8F9D-04AFE3434E6B}"/>
              </a:ext>
            </a:extLst>
          </p:cNvPr>
          <p:cNvSpPr/>
          <p:nvPr/>
        </p:nvSpPr>
        <p:spPr>
          <a:xfrm>
            <a:off x="5788268" y="958362"/>
            <a:ext cx="6731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                 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파서들의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하강은 성능이 느림 </a:t>
            </a:r>
            <a:endParaRPr lang="en-US" altLang="ko-KR" dirty="0"/>
          </a:p>
          <a:p>
            <a:pPr lvl="1"/>
            <a:r>
              <a:rPr lang="ko-KR" altLang="en-US" dirty="0"/>
              <a:t>선택이 많을 경우 </a:t>
            </a:r>
            <a:r>
              <a:rPr lang="ko-KR" altLang="en-US" dirty="0" err="1"/>
              <a:t>역추적</a:t>
            </a:r>
            <a:r>
              <a:rPr lang="ko-KR" altLang="en-US" dirty="0"/>
              <a:t> </a:t>
            </a:r>
            <a:r>
              <a:rPr lang="en-US" altLang="ko-KR" dirty="0"/>
              <a:t>(backtracking)</a:t>
            </a:r>
          </a:p>
          <a:p>
            <a:r>
              <a:rPr lang="en-US" altLang="ko-KR" dirty="0"/>
              <a:t>LL(1)</a:t>
            </a:r>
            <a:r>
              <a:rPr lang="ko-KR" altLang="en-US" dirty="0"/>
              <a:t>을 포함 문법을 만드는 것 자체가 귀찮음</a:t>
            </a:r>
            <a:endParaRPr lang="en-US" altLang="ko-KR" dirty="0"/>
          </a:p>
          <a:p>
            <a:r>
              <a:rPr lang="ko-KR" altLang="en-US" dirty="0"/>
              <a:t>재귀적 하강 </a:t>
            </a:r>
            <a:r>
              <a:rPr lang="en-US" altLang="ko-KR" dirty="0"/>
              <a:t>+ </a:t>
            </a:r>
            <a:r>
              <a:rPr lang="ko-KR" altLang="en-US" dirty="0"/>
              <a:t>예측 방법은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다른 방법은 없을까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상향식 </a:t>
            </a:r>
            <a:r>
              <a:rPr lang="ko-KR" altLang="en-US" dirty="0" err="1"/>
              <a:t>파서가</a:t>
            </a:r>
            <a:r>
              <a:rPr lang="ko-KR" altLang="en-US" dirty="0"/>
              <a:t> 구현은 어렵지만 훨씬 강력하다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이 </a:t>
            </a:r>
            <a:r>
              <a:rPr lang="en-US" altLang="ko-KR" dirty="0"/>
              <a:t>LALR(1) </a:t>
            </a:r>
            <a:r>
              <a:rPr lang="ko-KR" altLang="en-US" dirty="0"/>
              <a:t>상향식 </a:t>
            </a:r>
            <a:r>
              <a:rPr lang="ko-KR" altLang="en-US" dirty="0" err="1"/>
              <a:t>파서를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단말에서 시작해서 시작 기호로 감축</a:t>
            </a:r>
            <a:endParaRPr lang="en-US" altLang="ko-KR" dirty="0"/>
          </a:p>
          <a:p>
            <a:pPr lvl="1"/>
            <a:r>
              <a:rPr lang="ko-KR" altLang="en-US" dirty="0"/>
              <a:t>이 과정에서 파스 트리 생성 </a:t>
            </a:r>
            <a:endParaRPr lang="en-US" altLang="ko-KR" dirty="0"/>
          </a:p>
          <a:p>
            <a:pPr lvl="1"/>
            <a:r>
              <a:rPr lang="ko-KR" altLang="en-US" dirty="0"/>
              <a:t>이렇게 하면 우단 유도를 사용한 </a:t>
            </a:r>
            <a:r>
              <a:rPr lang="ko-KR" altLang="en-US" dirty="0" err="1"/>
              <a:t>우파스</a:t>
            </a:r>
            <a:r>
              <a:rPr lang="ko-KR" altLang="en-US" dirty="0"/>
              <a:t> 트리가 생성됨 </a:t>
            </a:r>
            <a:endParaRPr lang="en-US" altLang="ko-KR" dirty="0"/>
          </a:p>
          <a:p>
            <a:pPr lvl="2"/>
            <a:r>
              <a:rPr lang="ko-KR" altLang="en-US" dirty="0"/>
              <a:t>우단 유도는 자연스럽게 토큰부터 적용하므로 역순이 됨 </a:t>
            </a:r>
            <a:endParaRPr lang="en-US" altLang="ko-KR" dirty="0"/>
          </a:p>
          <a:p>
            <a:pPr lvl="2"/>
            <a:r>
              <a:rPr lang="ko-KR" altLang="en-US" dirty="0"/>
              <a:t>영어로 </a:t>
            </a:r>
            <a:r>
              <a:rPr lang="en-US" altLang="ko-KR" dirty="0"/>
              <a:t>rightmost derivation in reverse order</a:t>
            </a:r>
            <a:r>
              <a:rPr lang="ko-KR" altLang="en-US" dirty="0"/>
              <a:t>가 뭔 뜻인 지 몰라 헤맴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구성된 트리 상태에서 하나의 토큰이 들어오면 </a:t>
            </a:r>
            <a:endParaRPr lang="en-US" altLang="ko-KR" dirty="0"/>
          </a:p>
          <a:p>
            <a:pPr lvl="1"/>
            <a:r>
              <a:rPr lang="ko-KR" altLang="en-US" dirty="0"/>
              <a:t>어느 규칙을 적용해야 할 지 검색이 가능해야 함 </a:t>
            </a:r>
            <a:endParaRPr lang="en-US" altLang="ko-KR" dirty="0"/>
          </a:p>
          <a:p>
            <a:pPr lvl="1"/>
            <a:r>
              <a:rPr lang="ko-KR" altLang="en-US" dirty="0"/>
              <a:t>이를 구성하기 위해서 </a:t>
            </a:r>
            <a:r>
              <a:rPr lang="en-US" altLang="ko-KR" dirty="0"/>
              <a:t>LL(1) </a:t>
            </a:r>
            <a:r>
              <a:rPr lang="ko-KR" altLang="en-US" dirty="0"/>
              <a:t>처럼 테이블이 필요 </a:t>
            </a:r>
            <a:endParaRPr lang="en-US" altLang="ko-KR" dirty="0"/>
          </a:p>
          <a:p>
            <a:pPr lvl="1"/>
            <a:r>
              <a:rPr lang="ko-KR" altLang="en-US" dirty="0"/>
              <a:t>이 테이블을 구성하기 위한 아이디어들이 중요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(</a:t>
            </a:r>
            <a:r>
              <a:rPr lang="ko-KR" altLang="en-US" dirty="0"/>
              <a:t>이동</a:t>
            </a:r>
            <a:r>
              <a:rPr lang="en-US" altLang="ko-KR" dirty="0"/>
              <a:t>) / REDUCE 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이동은 입력에서 토큰을 받아 스택에 넣는 것 </a:t>
            </a:r>
            <a:endParaRPr lang="en-US" altLang="ko-KR" dirty="0"/>
          </a:p>
          <a:p>
            <a:r>
              <a:rPr lang="ko-KR" altLang="en-US" dirty="0"/>
              <a:t>감축은 생성 규칙을 적용하면서 스택을 필요한 만큼 비우는 것 </a:t>
            </a:r>
            <a:endParaRPr lang="en-US" altLang="ko-KR" dirty="0"/>
          </a:p>
          <a:p>
            <a:r>
              <a:rPr lang="en-US" altLang="ko-KR" dirty="0"/>
              <a:t>Bison</a:t>
            </a:r>
            <a:r>
              <a:rPr lang="ko-KR" altLang="en-US" dirty="0"/>
              <a:t>의 도움을 받아 살핌</a:t>
            </a:r>
            <a:endParaRPr lang="en-US" altLang="ko-KR" dirty="0"/>
          </a:p>
          <a:p>
            <a:pPr lvl="1"/>
            <a:r>
              <a:rPr lang="en-US" altLang="ko-KR" dirty="0"/>
              <a:t>Bison </a:t>
            </a:r>
            <a:r>
              <a:rPr lang="ko-KR" altLang="en-US" dirty="0"/>
              <a:t>출력과 디버깅을 사용하면 보다 쉽게 이해 가능 </a:t>
            </a:r>
            <a:endParaRPr lang="en-US" altLang="ko-KR" dirty="0"/>
          </a:p>
          <a:p>
            <a:pPr lvl="1"/>
            <a:r>
              <a:rPr lang="ko-KR" altLang="en-US" dirty="0"/>
              <a:t>그래도 여전히 쉽지는 않음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익숙함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사용자에서 개발자 관점으로 살펴봄</a:t>
                </a:r>
                <a:endParaRPr lang="en-US" altLang="ko-KR" dirty="0"/>
              </a:p>
              <a:p>
                <a:r>
                  <a:rPr lang="ko-KR" altLang="en-US" dirty="0"/>
                  <a:t>대상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언어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문자 형태의 언어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다른 언어는</a:t>
                </a:r>
                <a:r>
                  <a:rPr lang="en-US" altLang="ko-KR" dirty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이미지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/>
                  <a:t>음악</a:t>
                </a:r>
                <a:endParaRPr lang="en-US" altLang="ko-KR" dirty="0"/>
              </a:p>
              <a:p>
                <a:r>
                  <a:rPr lang="ko-KR" altLang="en-US" dirty="0"/>
                  <a:t>동작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주어진 문장을 문법적으로 파악하고 의미에 따라 처리를 함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일반 컴파일러의 역할은 실행 코드로 변환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https://sourceforge.net/projects/winflexbison/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 </a:t>
            </a:r>
            <a:r>
              <a:rPr lang="ko-KR" altLang="en-US" dirty="0"/>
              <a:t>파일들 이름을 각 </a:t>
            </a:r>
            <a:r>
              <a:rPr lang="en-US" altLang="ko-KR" dirty="0"/>
              <a:t>flex.exe</a:t>
            </a:r>
            <a:r>
              <a:rPr lang="ko-KR" altLang="en-US" dirty="0"/>
              <a:t>와 </a:t>
            </a:r>
            <a:r>
              <a:rPr lang="en-US" altLang="ko-KR" dirty="0"/>
              <a:t>bison.exe</a:t>
            </a:r>
            <a:r>
              <a:rPr lang="ko-KR" altLang="en-US" dirty="0"/>
              <a:t>로 변경 </a:t>
            </a:r>
            <a:endParaRPr lang="en-US" altLang="ko-KR" dirty="0"/>
          </a:p>
          <a:p>
            <a:pPr lvl="1"/>
            <a:r>
              <a:rPr lang="en-US" altLang="ko-KR" dirty="0"/>
              <a:t>Win- </a:t>
            </a:r>
            <a:r>
              <a:rPr lang="ko-KR" altLang="en-US" dirty="0"/>
              <a:t>계속 치기 귀찮음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경로에 있기만 하면 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부탁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이상한 기호들과 </a:t>
            </a:r>
            <a:r>
              <a:rPr lang="en-US" altLang="ko-KR" dirty="0" err="1"/>
              <a:t>yy</a:t>
            </a:r>
            <a:r>
              <a:rPr lang="ko-KR" altLang="en-US" dirty="0"/>
              <a:t>로 시작하는 함수들이 처음에는 부담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좀만 애정을 갖고 보면 괜찮음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$, %, </a:t>
            </a:r>
            <a:r>
              <a:rPr lang="en-US" altLang="ko-KR" dirty="0" err="1"/>
              <a:t>yylval</a:t>
            </a:r>
            <a:r>
              <a:rPr lang="en-US" altLang="ko-KR" dirty="0"/>
              <a:t>, </a:t>
            </a:r>
            <a:r>
              <a:rPr lang="en-US" altLang="ko-KR" dirty="0" err="1"/>
              <a:t>yylex</a:t>
            </a:r>
            <a:r>
              <a:rPr lang="en-US" altLang="ko-KR" dirty="0"/>
              <a:t>() </a:t>
            </a:r>
            <a:r>
              <a:rPr lang="ko-KR" altLang="en-US" dirty="0"/>
              <a:t>등을 귀엽다 봐주길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38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계산기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/>
              <a:t>내용을 보고 타이핑을 하는 게 이해에 좀 더 도움이 됨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https://www.bowaggoner.com/writeups/jumpstart/flexbison/jumpstart_flexbison.pdf</a:t>
            </a:r>
            <a:endParaRPr lang="en-US" altLang="ko-KR" dirty="0"/>
          </a:p>
          <a:p>
            <a:pPr lvl="1"/>
            <a:r>
              <a:rPr lang="ko-KR" altLang="en-US" dirty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https://www.bowaggoner.com/writeups/jumpstart/flexbison/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언어로 정의된 토큰</a:t>
            </a:r>
            <a:r>
              <a:rPr lang="en-US" altLang="ko-KR" dirty="0"/>
              <a:t>, </a:t>
            </a:r>
            <a:r>
              <a:rPr lang="ko-KR" altLang="en-US" dirty="0"/>
              <a:t>문법 파일에서 </a:t>
            </a:r>
            <a:r>
              <a:rPr lang="en-US" altLang="ko-KR" dirty="0"/>
              <a:t>C/C++ </a:t>
            </a:r>
            <a:r>
              <a:rPr lang="ko-KR" altLang="en-US" dirty="0"/>
              <a:t>코드를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생성된 파일을 사용하여 </a:t>
            </a:r>
            <a:r>
              <a:rPr lang="ko-KR" altLang="en-US" dirty="0" err="1"/>
              <a:t>파서를</a:t>
            </a:r>
            <a:r>
              <a:rPr lang="ko-KR" altLang="en-US" dirty="0"/>
              <a:t>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주로 파스 트리에 기초하여 의미 처리 작업을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en-US" altLang="ko-KR" dirty="0"/>
              <a:t> %{, %}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지정됨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C++ </a:t>
            </a:r>
            <a:r>
              <a:rPr lang="ko-KR" altLang="en-US" dirty="0"/>
              <a:t>파일로 그대로 저장됨 </a:t>
            </a:r>
            <a:endParaRPr lang="en-US" altLang="ko-KR" dirty="0"/>
          </a:p>
          <a:p>
            <a:r>
              <a:rPr lang="ko-KR" altLang="en-US" dirty="0"/>
              <a:t>토큰 섹션 </a:t>
            </a:r>
            <a:endParaRPr lang="en-US" altLang="ko-KR" dirty="0"/>
          </a:p>
          <a:p>
            <a:pPr lvl="1"/>
            <a:r>
              <a:rPr lang="ko-KR" altLang="en-US" dirty="0"/>
              <a:t>토큰들과 </a:t>
            </a:r>
            <a:r>
              <a:rPr lang="ko-KR" altLang="en-US" dirty="0" err="1"/>
              <a:t>토큰별</a:t>
            </a:r>
            <a:r>
              <a:rPr lang="ko-KR" altLang="en-US" dirty="0"/>
              <a:t> 처리 동작 정의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pPr lvl="1"/>
            <a:r>
              <a:rPr lang="en-US" altLang="ko-KR" dirty="0"/>
              <a:t>%{, %} </a:t>
            </a:r>
            <a:r>
              <a:rPr lang="ko-KR" altLang="en-US" dirty="0"/>
              <a:t>없이 작성 </a:t>
            </a:r>
            <a:endParaRPr lang="en-US" altLang="ko-KR" dirty="0"/>
          </a:p>
          <a:p>
            <a:pPr lvl="1"/>
            <a:r>
              <a:rPr lang="ko-KR" altLang="en-US" dirty="0"/>
              <a:t>전통적으로 </a:t>
            </a:r>
            <a:r>
              <a:rPr lang="en-US" altLang="ko-KR" dirty="0"/>
              <a:t>main() </a:t>
            </a:r>
            <a:r>
              <a:rPr lang="ko-KR" altLang="en-US" dirty="0"/>
              <a:t>함수가 여기에 옴 </a:t>
            </a:r>
            <a:endParaRPr lang="en-US" altLang="ko-KR" dirty="0"/>
          </a:p>
          <a:p>
            <a:pPr lvl="1"/>
            <a:r>
              <a:rPr lang="ko-KR" altLang="en-US" dirty="0"/>
              <a:t>특별히 지킬 필요는 없음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34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동일한 </a:t>
            </a:r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ko-KR" altLang="en-US" dirty="0"/>
              <a:t>추가로 </a:t>
            </a:r>
            <a:r>
              <a:rPr lang="en-US" altLang="ko-KR" dirty="0"/>
              <a:t>%union</a:t>
            </a:r>
            <a:r>
              <a:rPr lang="ko-KR" altLang="en-US" dirty="0"/>
              <a:t>과 </a:t>
            </a:r>
            <a:r>
              <a:rPr lang="en-US" altLang="ko-KR" dirty="0"/>
              <a:t>%token </a:t>
            </a:r>
            <a:r>
              <a:rPr lang="ko-KR" altLang="en-US" dirty="0"/>
              <a:t>정의 </a:t>
            </a:r>
            <a:endParaRPr lang="en-US" altLang="ko-KR" dirty="0"/>
          </a:p>
          <a:p>
            <a:r>
              <a:rPr lang="en-US" altLang="ko-KR" dirty="0"/>
              <a:t>BNF </a:t>
            </a:r>
            <a:r>
              <a:rPr lang="ko-KR" altLang="en-US" dirty="0"/>
              <a:t>정의 섹션 </a:t>
            </a:r>
            <a:endParaRPr lang="en-US" altLang="ko-KR" dirty="0"/>
          </a:p>
          <a:p>
            <a:pPr lvl="1"/>
            <a:r>
              <a:rPr lang="ko-KR" altLang="en-US" dirty="0"/>
              <a:t>추가로 각 </a:t>
            </a:r>
            <a:r>
              <a:rPr lang="ko-KR" altLang="en-US" dirty="0" err="1"/>
              <a:t>기호별</a:t>
            </a:r>
            <a:r>
              <a:rPr lang="ko-KR" altLang="en-US" dirty="0"/>
              <a:t> 처리 코드 작성 가능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17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예제와 차이점들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/>
          </a:p>
          <a:p>
            <a:pPr lvl="1"/>
            <a:r>
              <a:rPr lang="en-US" altLang="ko-KR" dirty="0"/>
              <a:t>flex --</a:t>
            </a:r>
            <a:r>
              <a:rPr lang="en-US" altLang="ko-KR" dirty="0" err="1"/>
              <a:t>wincompat</a:t>
            </a:r>
            <a:r>
              <a:rPr lang="en-US" altLang="ko-KR" dirty="0"/>
              <a:t> -o example_lexer.cpp examle02.ll  </a:t>
            </a:r>
          </a:p>
          <a:p>
            <a:pPr lvl="1"/>
            <a:r>
              <a:rPr lang="en-US" altLang="ko-KR" dirty="0"/>
              <a:t>bison -d --verbose  -o example_parser.cpp example02.yy</a:t>
            </a:r>
          </a:p>
          <a:p>
            <a:endParaRPr lang="en-US" altLang="ko-KR" dirty="0"/>
          </a:p>
          <a:p>
            <a:r>
              <a:rPr lang="en-US" altLang="ko-KR" dirty="0"/>
              <a:t>Visual Studio WIN32 Console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ko-KR" altLang="en-US" dirty="0"/>
              <a:t>에서 생성된 파일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에서 생성된 파일 추가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exe </a:t>
            </a:r>
            <a:r>
              <a:rPr lang="ko-KR" altLang="en-US" dirty="0"/>
              <a:t>파일로 계산기 입력 테스트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입력 후 빌드하고 테스트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디버깅 모드로 실행해 보면 좋을 듯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중단점 설정해야 됨</a:t>
            </a:r>
            <a:endParaRPr lang="en-US" altLang="ko-KR" dirty="0"/>
          </a:p>
          <a:p>
            <a:pPr lvl="1"/>
            <a:r>
              <a:rPr lang="en-US" altLang="ko-KR" dirty="0"/>
              <a:t>#line</a:t>
            </a:r>
            <a:r>
              <a:rPr lang="ko-KR" altLang="en-US" dirty="0"/>
              <a:t>으로 걸려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99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의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%token </a:t>
            </a:r>
          </a:p>
          <a:p>
            <a:pPr lvl="1"/>
            <a:r>
              <a:rPr lang="en-US" altLang="ko-KR" dirty="0"/>
              <a:t>Bison 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%token</a:t>
            </a:r>
            <a:r>
              <a:rPr lang="ko-KR" altLang="en-US" dirty="0"/>
              <a:t>으로 정의된 항목들 </a:t>
            </a:r>
            <a:endParaRPr lang="en-US" altLang="ko-KR" dirty="0"/>
          </a:p>
          <a:p>
            <a:pPr lvl="1"/>
            <a:r>
              <a:rPr lang="en-US" altLang="ko-KR" dirty="0"/>
              <a:t>Flex .</a:t>
            </a:r>
            <a:r>
              <a:rPr lang="en-US" altLang="ko-KR" dirty="0" err="1"/>
              <a:t>ll</a:t>
            </a:r>
            <a:r>
              <a:rPr lang="en-US" altLang="ko-KR" dirty="0"/>
              <a:t> </a:t>
            </a:r>
            <a:r>
              <a:rPr lang="ko-KR" altLang="en-US" dirty="0"/>
              <a:t>파일에서 이름으로 참조 및 처리 연결 </a:t>
            </a:r>
            <a:endParaRPr lang="en-US" altLang="ko-KR" dirty="0"/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에서 생성한 헤더 파일을 포함해서 참조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2" y="2829877"/>
            <a:ext cx="8913717" cy="761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2" y="3704832"/>
            <a:ext cx="7973191" cy="2765964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4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line:   </a:t>
            </a:r>
          </a:p>
          <a:p>
            <a:pPr lvl="1"/>
            <a:r>
              <a:rPr lang="en-US" altLang="ko-KR" dirty="0"/>
              <a:t>PRINT expression SEMICOLON   |   QUIT SEMICOLON   |   </a:t>
            </a:r>
          </a:p>
          <a:p>
            <a:pPr lvl="1"/>
            <a:r>
              <a:rPr lang="en-US" altLang="ko-KR" dirty="0"/>
              <a:t>VARIABLE EQUALS expression SEMICOLON</a:t>
            </a:r>
          </a:p>
          <a:p>
            <a:r>
              <a:rPr lang="en-US" altLang="ko-KR" dirty="0"/>
              <a:t>expression:   </a:t>
            </a:r>
          </a:p>
          <a:p>
            <a:pPr lvl="1"/>
            <a:r>
              <a:rPr lang="en-US" altLang="ko-KR" dirty="0"/>
              <a:t>expression PLUS inner1  |   expression MINUS inner1  |   inner1</a:t>
            </a:r>
          </a:p>
          <a:p>
            <a:r>
              <a:rPr lang="en-US" altLang="ko-KR" dirty="0"/>
              <a:t>inner1:       </a:t>
            </a:r>
          </a:p>
          <a:p>
            <a:pPr lvl="1"/>
            <a:r>
              <a:rPr lang="en-US" altLang="ko-KR" dirty="0"/>
              <a:t>inner1  ASTERISK  inner2 |   inner1  FSLASH    inner2  |   inner2</a:t>
            </a:r>
          </a:p>
          <a:p>
            <a:r>
              <a:rPr lang="en-US" altLang="ko-KR" dirty="0"/>
              <a:t>inner2:       </a:t>
            </a:r>
          </a:p>
          <a:p>
            <a:pPr lvl="1"/>
            <a:r>
              <a:rPr lang="en-US" altLang="ko-KR" dirty="0"/>
              <a:t>VARIABLE |   NUMBER |   LPAREN expression RPAREN</a:t>
            </a:r>
          </a:p>
          <a:p>
            <a:r>
              <a:rPr lang="en-US" altLang="ko-KR" dirty="0"/>
              <a:t>LALR </a:t>
            </a:r>
            <a:r>
              <a:rPr lang="ko-KR" altLang="en-US" dirty="0"/>
              <a:t>문법은 직관적이다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기능의 부분적인 개발 지원 도구들 </a:t>
            </a:r>
            <a:endParaRPr lang="en-US" altLang="ko-KR" dirty="0"/>
          </a:p>
          <a:p>
            <a:pPr lvl="1"/>
            <a:r>
              <a:rPr lang="ko-KR" altLang="en-US" dirty="0" err="1"/>
              <a:t>어휘분석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Lex / Flex</a:t>
            </a:r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::regex</a:t>
            </a:r>
          </a:p>
          <a:p>
            <a:pPr lvl="1"/>
            <a:r>
              <a:rPr lang="ko-KR" altLang="en-US" dirty="0"/>
              <a:t>구문분석 </a:t>
            </a:r>
            <a:r>
              <a:rPr lang="en-US" altLang="ko-KR" dirty="0"/>
              <a:t>(</a:t>
            </a:r>
            <a:r>
              <a:rPr lang="ko-KR" altLang="en-US" dirty="0" err="1"/>
              <a:t>파싱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 err="1"/>
              <a:t>Yacc</a:t>
            </a:r>
            <a:r>
              <a:rPr lang="en-US" altLang="ko-KR" dirty="0"/>
              <a:t> / Bison </a:t>
            </a:r>
          </a:p>
          <a:p>
            <a:pPr lvl="2"/>
            <a:r>
              <a:rPr lang="en-US" altLang="ko-KR" dirty="0"/>
              <a:t>ANTLR </a:t>
            </a:r>
          </a:p>
          <a:p>
            <a:pPr lvl="2"/>
            <a:r>
              <a:rPr lang="en-US" altLang="ko-KR" dirty="0"/>
              <a:t>Boost Spirit</a:t>
            </a:r>
          </a:p>
          <a:p>
            <a:pPr lvl="1"/>
            <a:r>
              <a:rPr lang="ko-KR" altLang="en-US" dirty="0"/>
              <a:t>코드 생성</a:t>
            </a:r>
            <a:endParaRPr lang="en-US" altLang="ko-KR" dirty="0"/>
          </a:p>
          <a:p>
            <a:pPr lvl="2"/>
            <a:r>
              <a:rPr lang="en-US" altLang="ko-KR" dirty="0"/>
              <a:t>LLVM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을 살펴봄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 처리 </a:t>
            </a:r>
            <a:r>
              <a:rPr lang="en-US" altLang="ko-KR" dirty="0"/>
              <a:t>(Semantic Actions)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38778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%union </a:t>
            </a:r>
          </a:p>
          <a:p>
            <a:pPr lvl="1"/>
            <a:r>
              <a:rPr lang="en-US" altLang="ko-KR" dirty="0"/>
              <a:t>%type</a:t>
            </a:r>
            <a:r>
              <a:rPr lang="ko-KR" altLang="en-US" dirty="0"/>
              <a:t>으로 정의된 </a:t>
            </a:r>
            <a:r>
              <a:rPr lang="ko-KR" altLang="en-US" dirty="0" err="1"/>
              <a:t>타잎과</a:t>
            </a:r>
            <a:r>
              <a:rPr lang="ko-KR" altLang="en-US" dirty="0"/>
              <a:t> </a:t>
            </a:r>
            <a:r>
              <a:rPr lang="en-US" altLang="ko-KR" dirty="0"/>
              <a:t>%union</a:t>
            </a:r>
            <a:r>
              <a:rPr lang="ko-KR" altLang="en-US" dirty="0"/>
              <a:t>의 필드 값을 연결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BNF</a:t>
            </a:r>
            <a:r>
              <a:rPr lang="ko-KR" altLang="en-US" dirty="0"/>
              <a:t>의 각 기호 정의에 처리를 포함 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코드로 해당 규칙이 적용될 때 실행됨 </a:t>
            </a:r>
            <a:endParaRPr lang="en-US" altLang="ko-KR" dirty="0"/>
          </a:p>
          <a:p>
            <a:pPr lvl="1"/>
            <a:r>
              <a:rPr lang="en-US" altLang="ko-KR" dirty="0"/>
              <a:t>$$</a:t>
            </a:r>
            <a:r>
              <a:rPr lang="ko-KR" altLang="en-US" dirty="0"/>
              <a:t>는 결과값 </a:t>
            </a:r>
            <a:endParaRPr lang="en-US" altLang="ko-KR" dirty="0"/>
          </a:p>
          <a:p>
            <a:pPr lvl="1"/>
            <a:r>
              <a:rPr lang="en-US" altLang="ko-KR" dirty="0"/>
              <a:t>$1</a:t>
            </a:r>
            <a:r>
              <a:rPr lang="ko-KR" altLang="en-US" dirty="0"/>
              <a:t>의 첫번째 기호</a:t>
            </a:r>
            <a:r>
              <a:rPr lang="en-US" altLang="ko-KR" dirty="0"/>
              <a:t>, $2, $3 </a:t>
            </a:r>
            <a:r>
              <a:rPr lang="ko-KR" altLang="en-US" dirty="0"/>
              <a:t>등으로 값 참조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0" y="1878908"/>
            <a:ext cx="2194153" cy="1117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73" y="1878908"/>
            <a:ext cx="3710773" cy="888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10" y="4849407"/>
            <a:ext cx="6023946" cy="154798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토큰에 기반하므로 </a:t>
            </a:r>
            <a:r>
              <a:rPr lang="ko-KR" altLang="en-US" dirty="0" err="1"/>
              <a:t>파싱표가</a:t>
            </a:r>
            <a:r>
              <a:rPr lang="ko-KR" altLang="en-US" dirty="0"/>
              <a:t> 필요 </a:t>
            </a:r>
            <a:endParaRPr lang="en-US" altLang="ko-KR" dirty="0"/>
          </a:p>
          <a:p>
            <a:r>
              <a:rPr lang="ko-KR" altLang="en-US" dirty="0"/>
              <a:t>생성 규칙의 오른쪽에서 왼쪽으로 </a:t>
            </a:r>
            <a:r>
              <a:rPr lang="en-US" altLang="ko-KR" dirty="0"/>
              <a:t>“</a:t>
            </a:r>
            <a:r>
              <a:rPr lang="ko-KR" altLang="en-US" dirty="0"/>
              <a:t>감축</a:t>
            </a:r>
            <a:r>
              <a:rPr lang="en-US" altLang="ko-KR" dirty="0"/>
              <a:t>＂</a:t>
            </a:r>
            <a:r>
              <a:rPr lang="ko-KR" altLang="en-US" dirty="0"/>
              <a:t>을 통해 처리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파싱</a:t>
            </a:r>
            <a:r>
              <a:rPr lang="ko-KR" altLang="en-US" dirty="0"/>
              <a:t> 상태에서 토큰을 처리할 수 있는 규칙을 찾아야 함 </a:t>
            </a:r>
            <a:endParaRPr lang="en-US" altLang="ko-KR" dirty="0"/>
          </a:p>
          <a:p>
            <a:r>
              <a:rPr lang="ko-KR" altLang="en-US" dirty="0"/>
              <a:t>검색은 생성 규칙이 아닌 </a:t>
            </a:r>
            <a:r>
              <a:rPr lang="en-US" altLang="ko-KR" dirty="0"/>
              <a:t>LR(0) </a:t>
            </a:r>
            <a:r>
              <a:rPr lang="ko-KR" altLang="en-US" dirty="0"/>
              <a:t>아이템의 그룹들 </a:t>
            </a:r>
            <a:endParaRPr lang="en-US" altLang="ko-KR" dirty="0"/>
          </a:p>
          <a:p>
            <a:r>
              <a:rPr lang="en-US" altLang="ko-KR" dirty="0"/>
              <a:t>LR(0) </a:t>
            </a:r>
            <a:r>
              <a:rPr lang="ko-KR" altLang="en-US" dirty="0"/>
              <a:t>아이템은 생성 규칙에 현재 처리 지점을 점</a:t>
            </a:r>
            <a:r>
              <a:rPr lang="en-US" altLang="ko-KR" dirty="0"/>
              <a:t>(.)</a:t>
            </a:r>
            <a:r>
              <a:rPr lang="ko-KR" altLang="en-US" dirty="0"/>
              <a:t>으로 표시한 항목</a:t>
            </a:r>
            <a:endParaRPr lang="en-US" altLang="ko-KR" dirty="0"/>
          </a:p>
          <a:p>
            <a:pPr lvl="1"/>
            <a:r>
              <a:rPr lang="en-US" altLang="ko-KR" dirty="0"/>
              <a:t>. expression PLUS inner1</a:t>
            </a:r>
          </a:p>
          <a:p>
            <a:pPr lvl="1"/>
            <a:r>
              <a:rPr lang="en-US" altLang="ko-KR" dirty="0"/>
              <a:t>expression . PLUS inner1</a:t>
            </a:r>
          </a:p>
          <a:p>
            <a:pPr lvl="1"/>
            <a:r>
              <a:rPr lang="en-US" altLang="ko-KR" dirty="0"/>
              <a:t>expression PLUS . inner1</a:t>
            </a:r>
          </a:p>
          <a:p>
            <a:pPr lvl="1"/>
            <a:r>
              <a:rPr lang="en-US" altLang="ko-KR" dirty="0"/>
              <a:t>expression PLUS inner1 .  </a:t>
            </a:r>
          </a:p>
          <a:p>
            <a:pPr lvl="2"/>
            <a:r>
              <a:rPr lang="ko-KR" altLang="en-US" dirty="0"/>
              <a:t>다 읽었고 현재 규칙과 일치하므로 감축이 가능 </a:t>
            </a:r>
            <a:endParaRPr lang="en-US" altLang="ko-KR" dirty="0"/>
          </a:p>
          <a:p>
            <a:pPr lvl="1"/>
            <a:r>
              <a:rPr lang="ko-KR" altLang="en-US" dirty="0"/>
              <a:t>점은 마크 기호라고 함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 err="1"/>
              <a:t>파싱표의</a:t>
            </a:r>
            <a:r>
              <a:rPr lang="ko-KR" altLang="en-US" dirty="0"/>
              <a:t>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LR(0) </a:t>
                </a:r>
                <a:r>
                  <a:rPr lang="ko-KR" altLang="en-US" dirty="0"/>
                  <a:t>아이템들이 각 </a:t>
                </a:r>
                <a:r>
                  <a:rPr lang="ko-KR" altLang="en-US" dirty="0" err="1"/>
                  <a:t>생성규칙의</a:t>
                </a:r>
                <a:r>
                  <a:rPr lang="ko-KR" altLang="en-US" dirty="0"/>
                  <a:t> 진행 단계 </a:t>
                </a:r>
                <a:endParaRPr lang="en-US" altLang="ko-KR" dirty="0"/>
              </a:p>
              <a:p>
                <a:r>
                  <a:rPr lang="ko-KR" altLang="en-US" dirty="0"/>
                  <a:t>시작 기호부터 각 입력 진행 단계에 따라 도달 할 수 있는 전체 단계를 그룹으로 나눈다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en-US" altLang="ko-KR" dirty="0"/>
                  <a:t>Line</a:t>
                </a:r>
                <a:r>
                  <a:rPr lang="ko-KR" altLang="en-US" dirty="0"/>
                  <a:t>을 시작으로 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. PRINT expression SEMICOLON   </a:t>
                </a:r>
              </a:p>
              <a:p>
                <a:pPr lvl="2"/>
                <a:r>
                  <a:rPr lang="en-US" altLang="ko-KR" dirty="0"/>
                  <a:t>. QUIT SEMICOLON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en-US" altLang="ko-KR" dirty="0"/>
                  <a:t>QUIT . SEMICOLON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/>
                  <a:t>여기서 어떻게 될 지 생각하는 게 중요하다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9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 err="1"/>
              <a:t>파싱표의</a:t>
            </a:r>
            <a:r>
              <a:rPr lang="ko-KR" altLang="en-US" dirty="0"/>
              <a:t>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/>
                  <a:t>그냥 </a:t>
                </a:r>
                <a:r>
                  <a:rPr lang="en-US" altLang="ko-KR" dirty="0"/>
                  <a:t>expression </a:t>
                </a:r>
                <a:r>
                  <a:rPr lang="ko-KR" altLang="en-US" dirty="0"/>
                  <a:t>다음으로 갈 수는 없다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ko-KR" altLang="en-US" dirty="0"/>
                  <a:t>생성 규칙을 보고 토큰 하나만 지나가는 </a:t>
                </a:r>
                <a:r>
                  <a:rPr lang="en-US" altLang="ko-KR" dirty="0"/>
                  <a:t>LR(0) </a:t>
                </a:r>
                <a:r>
                  <a:rPr lang="ko-KR" altLang="en-US" dirty="0"/>
                  <a:t>아이템 그룹을 만들어야 한다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ko-KR" altLang="en-US" dirty="0"/>
                  <a:t>이를 </a:t>
                </a:r>
                <a:r>
                  <a:rPr lang="en-US" altLang="ko-KR" dirty="0"/>
                  <a:t>Bison</a:t>
                </a:r>
                <a:r>
                  <a:rPr lang="ko-KR" altLang="en-US" dirty="0"/>
                  <a:t>에서는 상태라고 한다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이 과정이 길고 복잡하여 </a:t>
                </a:r>
                <a:r>
                  <a:rPr lang="en-US" altLang="ko-KR" dirty="0"/>
                  <a:t>Bison</a:t>
                </a:r>
                <a:r>
                  <a:rPr lang="ko-KR" altLang="en-US" dirty="0"/>
                  <a:t>을 사용한다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2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</a:t>
            </a:r>
            <a:r>
              <a:rPr lang="ko-KR" altLang="en-US" dirty="0"/>
              <a:t>의 </a:t>
            </a:r>
            <a:r>
              <a:rPr lang="ko-KR" altLang="en-US" dirty="0" err="1"/>
              <a:t>파싱</a:t>
            </a:r>
            <a:r>
              <a:rPr lang="ko-KR" altLang="en-US" dirty="0"/>
              <a:t>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계산기의 </a:t>
            </a:r>
            <a:r>
              <a:rPr lang="ko-KR" altLang="en-US" dirty="0" err="1"/>
              <a:t>파싱</a:t>
            </a:r>
            <a:r>
              <a:rPr lang="ko-KR" altLang="en-US" dirty="0"/>
              <a:t> 테이블 출력 </a:t>
            </a:r>
            <a:endParaRPr lang="en-US" altLang="ko-KR" dirty="0"/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의 </a:t>
            </a:r>
            <a:r>
              <a:rPr lang="en-US" altLang="ko-KR" dirty="0"/>
              <a:t>--report=all </a:t>
            </a:r>
            <a:r>
              <a:rPr lang="ko-KR" altLang="en-US" dirty="0"/>
              <a:t>옵션 </a:t>
            </a:r>
            <a:endParaRPr lang="en-US" altLang="ko-KR" dirty="0"/>
          </a:p>
          <a:p>
            <a:pPr lvl="1"/>
            <a:r>
              <a:rPr lang="en-US" altLang="ko-KR" dirty="0"/>
              <a:t>.output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r>
              <a:rPr lang="ko-KR" altLang="en-US" dirty="0"/>
              <a:t>상태 </a:t>
            </a:r>
            <a:endParaRPr lang="en-US" altLang="ko-KR" dirty="0"/>
          </a:p>
          <a:p>
            <a:pPr lvl="1"/>
            <a:r>
              <a:rPr lang="ko-KR" altLang="en-US" dirty="0"/>
              <a:t>규칙 </a:t>
            </a:r>
            <a:r>
              <a:rPr lang="en-US" altLang="ko-KR" dirty="0"/>
              <a:t>: LR(0) </a:t>
            </a:r>
            <a:r>
              <a:rPr lang="ko-KR" altLang="en-US" dirty="0"/>
              <a:t>아이템 </a:t>
            </a:r>
            <a:endParaRPr lang="en-US" altLang="ko-KR" dirty="0"/>
          </a:p>
          <a:p>
            <a:pPr lvl="2"/>
            <a:r>
              <a:rPr lang="fr-FR" altLang="ko-KR" dirty="0"/>
              <a:t>7 expression: expression . PLUS inner1</a:t>
            </a:r>
          </a:p>
          <a:p>
            <a:pPr lvl="2"/>
            <a:r>
              <a:rPr lang="fr-FR" altLang="ko-KR" dirty="0"/>
              <a:t>expression </a:t>
            </a:r>
            <a:r>
              <a:rPr lang="ko-KR" altLang="en-US" dirty="0"/>
              <a:t>규칙 중 </a:t>
            </a:r>
            <a:r>
              <a:rPr lang="en-US" altLang="ko-KR" dirty="0"/>
              <a:t>expression </a:t>
            </a:r>
            <a:r>
              <a:rPr lang="ko-KR" altLang="en-US" dirty="0"/>
              <a:t>하나 나오고 </a:t>
            </a:r>
            <a:r>
              <a:rPr lang="en-US" altLang="ko-KR" dirty="0"/>
              <a:t>PLUS </a:t>
            </a:r>
            <a:r>
              <a:rPr lang="ko-KR" altLang="en-US" dirty="0"/>
              <a:t>직전에 있는 </a:t>
            </a:r>
            <a:r>
              <a:rPr lang="en-US" altLang="ko-KR" dirty="0"/>
              <a:t>LR(0) </a:t>
            </a:r>
            <a:r>
              <a:rPr lang="ko-KR" altLang="en-US" dirty="0"/>
              <a:t>항목</a:t>
            </a:r>
            <a:endParaRPr lang="fr-FR" altLang="ko-KR" dirty="0"/>
          </a:p>
          <a:p>
            <a:pPr lvl="1"/>
            <a:r>
              <a:rPr lang="ko-KR" altLang="en-US" dirty="0"/>
              <a:t>예측 토큰 </a:t>
            </a:r>
            <a:r>
              <a:rPr lang="en-US" altLang="ko-KR" dirty="0"/>
              <a:t>(Lookahead)</a:t>
            </a:r>
          </a:p>
          <a:p>
            <a:pPr lvl="2"/>
            <a:r>
              <a:rPr lang="en-US" altLang="ko-KR" dirty="0"/>
              <a:t>PLUS    shift, and go to state 18</a:t>
            </a:r>
            <a:r>
              <a:rPr lang="fr-FR" altLang="ko-KR" dirty="0"/>
              <a:t>    </a:t>
            </a:r>
          </a:p>
          <a:p>
            <a:pPr lvl="2"/>
            <a:r>
              <a:rPr lang="en-US" altLang="ko-KR" dirty="0"/>
              <a:t>PLUS</a:t>
            </a:r>
            <a:r>
              <a:rPr lang="ko-KR" altLang="en-US" dirty="0"/>
              <a:t>가 다음 입력이면 스택에 넣고 상태 </a:t>
            </a:r>
            <a:r>
              <a:rPr lang="en-US" altLang="ko-KR" dirty="0"/>
              <a:t>18</a:t>
            </a:r>
            <a:r>
              <a:rPr lang="ko-KR" altLang="en-US" dirty="0"/>
              <a:t>로 이동 </a:t>
            </a:r>
            <a:endParaRPr lang="en-US" altLang="ko-KR" dirty="0"/>
          </a:p>
          <a:p>
            <a:pPr lvl="1"/>
            <a:r>
              <a:rPr lang="en-US" altLang="ko-KR" dirty="0"/>
              <a:t>Reduce</a:t>
            </a:r>
          </a:p>
          <a:p>
            <a:pPr lvl="2"/>
            <a:r>
              <a:rPr lang="en-US" altLang="ko-KR" dirty="0"/>
              <a:t>$default  reduce using rule 8 (expression)</a:t>
            </a:r>
          </a:p>
          <a:p>
            <a:pPr lvl="2"/>
            <a:r>
              <a:rPr lang="en-US" altLang="ko-KR" dirty="0"/>
              <a:t>LR(0) </a:t>
            </a:r>
            <a:r>
              <a:rPr lang="ko-KR" altLang="en-US" dirty="0"/>
              <a:t>아이템 중 </a:t>
            </a:r>
            <a:r>
              <a:rPr lang="en-US" altLang="ko-KR" dirty="0"/>
              <a:t>Rule 8</a:t>
            </a:r>
            <a:r>
              <a:rPr lang="ko-KR" altLang="en-US" dirty="0"/>
              <a:t>번을 사용하여 </a:t>
            </a:r>
            <a:r>
              <a:rPr lang="en-US" altLang="ko-KR" dirty="0"/>
              <a:t>reduce</a:t>
            </a:r>
          </a:p>
          <a:p>
            <a:pPr lvl="2"/>
            <a:r>
              <a:rPr lang="ko-KR" altLang="en-US" dirty="0"/>
              <a:t>스택에서 룰에 해당하는 만큼 꺼내고 오른쪽 항목을 스택에 넣음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</a:t>
            </a:r>
            <a:r>
              <a:rPr lang="ko-KR" altLang="en-US" dirty="0" err="1"/>
              <a:t>파싱</a:t>
            </a:r>
            <a:r>
              <a:rPr lang="ko-KR" altLang="en-US" dirty="0"/>
              <a:t> 테이블의 동작 </a:t>
            </a:r>
            <a:endParaRPr lang="en-US" altLang="ko-KR" dirty="0"/>
          </a:p>
          <a:p>
            <a:pPr lvl="1"/>
            <a:r>
              <a:rPr lang="en-US" altLang="ko-KR" dirty="0"/>
              <a:t>SHIFT, REDUCE, GOTO, ACCEPT</a:t>
            </a:r>
            <a:r>
              <a:rPr lang="ko-KR" altLang="en-US" dirty="0"/>
              <a:t>의 동작 흐름 이해 </a:t>
            </a:r>
            <a:endParaRPr lang="en-US" altLang="ko-KR" dirty="0"/>
          </a:p>
          <a:p>
            <a:pPr lvl="1"/>
            <a:r>
              <a:rPr lang="ko-KR" altLang="en-US" dirty="0"/>
              <a:t>파스 스택의 내용에 이전 상태를 포함해서 해당 상태에서 처리 가능하게 함</a:t>
            </a:r>
            <a:endParaRPr lang="en-US" altLang="ko-KR" dirty="0"/>
          </a:p>
          <a:p>
            <a:r>
              <a:rPr lang="ko-KR" altLang="en-US" dirty="0"/>
              <a:t>예시 </a:t>
            </a:r>
            <a:endParaRPr lang="en-US" altLang="ko-KR" dirty="0"/>
          </a:p>
          <a:p>
            <a:pPr lvl="1"/>
            <a:r>
              <a:rPr lang="en-US" altLang="ko-KR" dirty="0"/>
              <a:t>print 7 + 3 ; </a:t>
            </a:r>
          </a:p>
          <a:p>
            <a:pPr lvl="1"/>
            <a:r>
              <a:rPr lang="ko-KR" altLang="en-US" dirty="0"/>
              <a:t>예측 토큰</a:t>
            </a:r>
            <a:r>
              <a:rPr lang="en-US" altLang="ko-KR" dirty="0"/>
              <a:t>, </a:t>
            </a:r>
            <a:r>
              <a:rPr lang="ko-KR" altLang="en-US" dirty="0"/>
              <a:t>스택 상태</a:t>
            </a:r>
            <a:r>
              <a:rPr lang="en-US" altLang="ko-KR" dirty="0"/>
              <a:t>, </a:t>
            </a:r>
            <a:r>
              <a:rPr lang="ko-KR" altLang="en-US" dirty="0"/>
              <a:t>상태 이동</a:t>
            </a:r>
            <a:r>
              <a:rPr lang="en-US" altLang="ko-KR" dirty="0"/>
              <a:t>, Shift / Reduce </a:t>
            </a:r>
            <a:r>
              <a:rPr lang="ko-KR" altLang="en-US" dirty="0"/>
              <a:t>처리  </a:t>
            </a:r>
            <a:endParaRPr lang="en-US" altLang="ko-KR" dirty="0"/>
          </a:p>
          <a:p>
            <a:pPr lvl="1"/>
            <a:r>
              <a:rPr lang="ko-KR" altLang="en-US" dirty="0"/>
              <a:t>주의할 점 </a:t>
            </a:r>
            <a:endParaRPr lang="en-US" altLang="ko-KR" dirty="0"/>
          </a:p>
          <a:p>
            <a:pPr lvl="2"/>
            <a:r>
              <a:rPr lang="ko-KR" altLang="en-US" dirty="0"/>
              <a:t>스택 내용에 처리한 상태를 기억하고 있어야 함 </a:t>
            </a:r>
            <a:endParaRPr lang="en-US" altLang="ko-KR" dirty="0"/>
          </a:p>
          <a:p>
            <a:pPr lvl="2"/>
            <a:r>
              <a:rPr lang="ko-KR" altLang="en-US" dirty="0"/>
              <a:t>스택에서 꺼내서 처리할 때도 제일 앞의 처리 상태로 가야 함 </a:t>
            </a:r>
            <a:endParaRPr lang="en-US" altLang="ko-KR" dirty="0"/>
          </a:p>
          <a:p>
            <a:pPr lvl="1"/>
            <a:r>
              <a:rPr lang="ko-KR" altLang="en-US" dirty="0"/>
              <a:t>양이 많아 별도 파일로 추적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yydebug</a:t>
            </a:r>
            <a:r>
              <a:rPr lang="en-US" altLang="ko-KR" dirty="0"/>
              <a:t> = 1</a:t>
            </a:r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과정이 나옴 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액션 </a:t>
            </a:r>
            <a:endParaRPr lang="en-US" altLang="ko-KR" dirty="0"/>
          </a:p>
          <a:p>
            <a:pPr lvl="1"/>
            <a:r>
              <a:rPr lang="ko-KR" altLang="en-US" dirty="0"/>
              <a:t>로그 추가하여 진행 흐름 파악이 가능</a:t>
            </a:r>
            <a:endParaRPr lang="en-US" altLang="ko-KR" dirty="0"/>
          </a:p>
          <a:p>
            <a:r>
              <a:rPr lang="ko-KR" altLang="en-US" dirty="0"/>
              <a:t>소스 디버깅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중단점 설정 후 디버깅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82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</a:t>
            </a:r>
            <a:endParaRPr lang="ko-KR" altLang="en-US" sz="4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661059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메시지 </a:t>
            </a:r>
            <a:r>
              <a:rPr lang="en-US" altLang="ko-KR" dirty="0"/>
              <a:t>IDL</a:t>
            </a:r>
            <a:r>
              <a:rPr lang="ko-KR" altLang="en-US" dirty="0"/>
              <a:t>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protobuf</a:t>
            </a:r>
            <a:endParaRPr lang="en-US" altLang="ko-KR" dirty="0"/>
          </a:p>
          <a:p>
            <a:pPr lvl="1"/>
            <a:r>
              <a:rPr lang="ko-KR" altLang="en-US" dirty="0"/>
              <a:t>가장 오래되고 널리 쓰임</a:t>
            </a:r>
            <a:endParaRPr lang="en-US" altLang="ko-KR" dirty="0"/>
          </a:p>
          <a:p>
            <a:pPr lvl="1"/>
            <a:r>
              <a:rPr lang="ko-KR" altLang="en-US" dirty="0"/>
              <a:t>일반적이라 좀 느림 </a:t>
            </a:r>
            <a:endParaRPr lang="en-US" altLang="ko-KR" dirty="0"/>
          </a:p>
          <a:p>
            <a:pPr lvl="1"/>
            <a:r>
              <a:rPr lang="ko-KR" altLang="en-US" dirty="0"/>
              <a:t>자체 컴파일러 </a:t>
            </a:r>
            <a:endParaRPr lang="en-US" altLang="ko-KR" dirty="0"/>
          </a:p>
          <a:p>
            <a:r>
              <a:rPr lang="en-US" altLang="ko-KR" dirty="0"/>
              <a:t>thrift </a:t>
            </a:r>
          </a:p>
          <a:p>
            <a:pPr lvl="1"/>
            <a:r>
              <a:rPr lang="en-US" altLang="ko-KR" dirty="0"/>
              <a:t>RPC </a:t>
            </a:r>
            <a:r>
              <a:rPr lang="ko-KR" altLang="en-US" dirty="0"/>
              <a:t>용으로 개발 </a:t>
            </a:r>
            <a:endParaRPr lang="en-US" altLang="ko-KR" dirty="0"/>
          </a:p>
          <a:p>
            <a:pPr lvl="1"/>
            <a:r>
              <a:rPr lang="en-US" altLang="ko-KR" dirty="0" err="1"/>
              <a:t>protobuf</a:t>
            </a:r>
            <a:r>
              <a:rPr lang="ko-KR" altLang="en-US" dirty="0"/>
              <a:t>보다 빠름 </a:t>
            </a:r>
            <a:endParaRPr lang="en-US" altLang="ko-KR" dirty="0"/>
          </a:p>
          <a:p>
            <a:pPr lvl="1"/>
            <a:r>
              <a:rPr lang="en-US" altLang="ko-KR" dirty="0"/>
              <a:t>Flex/Bison</a:t>
            </a:r>
            <a:r>
              <a:rPr lang="ko-KR" altLang="en-US" dirty="0"/>
              <a:t>으로 컴파일 및 </a:t>
            </a:r>
            <a:r>
              <a:rPr lang="en-US" altLang="ko-KR" dirty="0"/>
              <a:t>AST </a:t>
            </a:r>
            <a:r>
              <a:rPr lang="ko-KR" altLang="en-US" dirty="0"/>
              <a:t>기반 코드 생성 </a:t>
            </a:r>
            <a:endParaRPr lang="en-US" altLang="ko-KR" dirty="0"/>
          </a:p>
          <a:p>
            <a:r>
              <a:rPr lang="en-US" altLang="ko-KR" dirty="0" err="1"/>
              <a:t>flatbuffers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메모리 복사 없이 </a:t>
            </a:r>
            <a:r>
              <a:rPr lang="en-US" altLang="ko-KR" dirty="0"/>
              <a:t>offset </a:t>
            </a:r>
            <a:r>
              <a:rPr lang="ko-KR" altLang="en-US" dirty="0"/>
              <a:t>기반으로 읽어 빠름 </a:t>
            </a:r>
            <a:endParaRPr lang="en-US" altLang="ko-KR" dirty="0"/>
          </a:p>
          <a:p>
            <a:pPr lvl="1"/>
            <a:r>
              <a:rPr lang="ko-KR" altLang="en-US" dirty="0"/>
              <a:t>메모리를 갖고 다녀야 하고 사용 인터페이스가 불편 </a:t>
            </a:r>
            <a:endParaRPr lang="en-US" altLang="ko-KR" dirty="0"/>
          </a:p>
          <a:p>
            <a:pPr lvl="1"/>
            <a:r>
              <a:rPr lang="ko-KR" altLang="en-US" dirty="0"/>
              <a:t>자체 컴파일러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81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타잎 </a:t>
            </a:r>
            <a:endParaRPr lang="en-US" altLang="ko-KR" dirty="0"/>
          </a:p>
          <a:p>
            <a:pPr lvl="1"/>
            <a:r>
              <a:rPr lang="ko-KR" altLang="en-US" dirty="0"/>
              <a:t>정수형 </a:t>
            </a:r>
            <a:endParaRPr lang="en-US" altLang="ko-KR" dirty="0"/>
          </a:p>
          <a:p>
            <a:pPr lvl="2"/>
            <a:r>
              <a:rPr lang="en-US" altLang="ko-KR" dirty="0"/>
              <a:t>i8, i16, i32, i64</a:t>
            </a:r>
          </a:p>
          <a:p>
            <a:pPr lvl="1"/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float, double</a:t>
            </a:r>
          </a:p>
          <a:p>
            <a:pPr lvl="1"/>
            <a:r>
              <a:rPr lang="ko-KR" altLang="en-US" dirty="0"/>
              <a:t>사용자 타잎</a:t>
            </a:r>
            <a:endParaRPr lang="en-US" altLang="ko-KR" dirty="0"/>
          </a:p>
          <a:p>
            <a:pPr lvl="2"/>
            <a:r>
              <a:rPr lang="en-US" altLang="ko-KR" dirty="0" err="1"/>
              <a:t>enum</a:t>
            </a:r>
            <a:r>
              <a:rPr lang="en-US" altLang="ko-KR" dirty="0"/>
              <a:t>, struct, message</a:t>
            </a:r>
          </a:p>
          <a:p>
            <a:pPr lvl="1"/>
            <a:r>
              <a:rPr lang="ko-KR" altLang="en-US" dirty="0"/>
              <a:t>문자열 </a:t>
            </a:r>
            <a:endParaRPr lang="en-US" altLang="ko-KR" dirty="0"/>
          </a:p>
          <a:p>
            <a:pPr lvl="2"/>
            <a:r>
              <a:rPr lang="en-US" altLang="ko-KR" dirty="0"/>
              <a:t>string</a:t>
            </a:r>
          </a:p>
          <a:p>
            <a:r>
              <a:rPr lang="ko-KR" altLang="en-US" dirty="0"/>
              <a:t>컨테이너 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r>
              <a:rPr lang="en-US" altLang="ko-KR" dirty="0"/>
              <a:t>include / namespace</a:t>
            </a:r>
          </a:p>
          <a:p>
            <a:r>
              <a:rPr lang="en-US" altLang="ko-KR" dirty="0"/>
              <a:t>serialization 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49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Syntax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Lexical 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코드 생성 </a:t>
              </a:r>
              <a:r>
                <a:rPr lang="en-US" altLang="ko-KR" dirty="0"/>
                <a:t>/ </a:t>
              </a:r>
              <a:r>
                <a:rPr lang="ko-KR" altLang="en-US" dirty="0"/>
                <a:t>최적화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intconstant</a:t>
            </a:r>
            <a:r>
              <a:rPr lang="en-US" altLang="ko-KR" dirty="0"/>
              <a:t>   ([0-9]+)</a:t>
            </a:r>
          </a:p>
          <a:p>
            <a:r>
              <a:rPr lang="es-ES" altLang="ko-KR" dirty="0"/>
              <a:t>dubconstant   ([0-9]*(\.[0-9]+)?([eE][+-]?[0-9]+)?)</a:t>
            </a:r>
          </a:p>
          <a:p>
            <a:r>
              <a:rPr lang="pl-PL" altLang="ko-KR" dirty="0"/>
              <a:t>identifier    ([a-zA-Z_](\.[a-zA-Z_0-9]|[a-zA-Z_0-9])*)</a:t>
            </a:r>
          </a:p>
          <a:p>
            <a:r>
              <a:rPr lang="en-US" altLang="ko-KR" dirty="0"/>
              <a:t>whitespace    ([ \t\r\n]*)</a:t>
            </a:r>
          </a:p>
          <a:p>
            <a:r>
              <a:rPr lang="en-US" altLang="ko-KR" dirty="0"/>
              <a:t>comment       ("//"[^\n]*)</a:t>
            </a:r>
          </a:p>
          <a:p>
            <a:r>
              <a:rPr lang="en-US" altLang="ko-KR" dirty="0"/>
              <a:t>symbol        ([/\":;\.\,\{\}\(\)\=&lt;&gt;\[\]])</a:t>
            </a:r>
          </a:p>
          <a:p>
            <a:r>
              <a:rPr lang="en-US" altLang="ko-KR" dirty="0" err="1"/>
              <a:t>multicm_begin</a:t>
            </a:r>
            <a:r>
              <a:rPr lang="en-US" altLang="ko-KR" dirty="0"/>
              <a:t> ("/*")</a:t>
            </a:r>
          </a:p>
          <a:p>
            <a:r>
              <a:rPr lang="en-US" altLang="ko-KR" dirty="0" err="1"/>
              <a:t>macro_line</a:t>
            </a:r>
            <a:r>
              <a:rPr lang="en-US" altLang="ko-KR" dirty="0"/>
              <a:t> ("#"[^\n]*)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92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</a:t>
            </a:r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106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어휘 분석의 몇 가지 어려운 문제들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라인 주석 처리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초기화 값들 처리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70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액션에서 </a:t>
            </a:r>
            <a:r>
              <a:rPr lang="en-US" altLang="ko-KR" dirty="0"/>
              <a:t>AST</a:t>
            </a:r>
            <a:r>
              <a:rPr lang="ko-KR" altLang="en-US" dirty="0"/>
              <a:t>의 형성 </a:t>
            </a:r>
            <a:endParaRPr lang="en-US" altLang="ko-KR" dirty="0"/>
          </a:p>
          <a:p>
            <a:r>
              <a:rPr lang="ko-KR" altLang="en-US" dirty="0"/>
              <a:t>문법 구조를 기억하는 트리</a:t>
            </a:r>
            <a:endParaRPr lang="en-US" altLang="ko-KR" dirty="0"/>
          </a:p>
          <a:p>
            <a:r>
              <a:rPr lang="ko-KR" altLang="en-US" dirty="0"/>
              <a:t>각 노드에 필요한 속성 값을 보관 </a:t>
            </a:r>
            <a:endParaRPr lang="en-US" altLang="ko-KR" dirty="0"/>
          </a:p>
          <a:p>
            <a:r>
              <a:rPr lang="ko-KR" altLang="en-US" dirty="0"/>
              <a:t>트리를 따라 나중에 코드 생성 등에 사용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420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살펴 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파싱 흐름을 </a:t>
            </a:r>
            <a:r>
              <a:rPr lang="ko-KR" altLang="en-US" dirty="0" err="1"/>
              <a:t>시맨틱</a:t>
            </a:r>
            <a:r>
              <a:rPr lang="ko-KR" altLang="en-US" dirty="0"/>
              <a:t> 액션 위주로 따라가기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AST </a:t>
            </a:r>
            <a:r>
              <a:rPr lang="ko-KR" altLang="en-US" dirty="0"/>
              <a:t>보기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생성 따라가기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16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관련 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엔디안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문자열 </a:t>
            </a:r>
            <a:endParaRPr lang="en-US" altLang="ko-KR" dirty="0"/>
          </a:p>
          <a:p>
            <a:r>
              <a:rPr lang="ko-KR" altLang="en-US" dirty="0"/>
              <a:t>배열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88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HCSV </a:t>
            </a:r>
            <a:endParaRPr lang="ko-KR" altLang="en-US" sz="4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3179336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enum</a:t>
            </a:r>
            <a:r>
              <a:rPr lang="en-US" altLang="ko-KR" dirty="0"/>
              <a:t> / </a:t>
            </a:r>
            <a:r>
              <a:rPr lang="en-US" altLang="ko-KR" dirty="0" err="1"/>
              <a:t>struct</a:t>
            </a:r>
            <a:r>
              <a:rPr lang="ko-KR" altLang="en-US" dirty="0"/>
              <a:t>를 갖는 테이블 구조 </a:t>
            </a:r>
            <a:endParaRPr lang="en-US" altLang="ko-KR" dirty="0"/>
          </a:p>
          <a:p>
            <a:r>
              <a:rPr lang="ko-KR" altLang="en-US" dirty="0" err="1"/>
              <a:t>고정길이</a:t>
            </a:r>
            <a:r>
              <a:rPr lang="ko-KR" altLang="en-US" dirty="0"/>
              <a:t> 배열</a:t>
            </a:r>
            <a:endParaRPr lang="en-US" altLang="ko-KR" dirty="0"/>
          </a:p>
          <a:p>
            <a:r>
              <a:rPr lang="en-US" altLang="ko-KR" dirty="0"/>
              <a:t>unique, foreign </a:t>
            </a:r>
            <a:r>
              <a:rPr lang="ko-KR" altLang="en-US" dirty="0"/>
              <a:t>키 정의 </a:t>
            </a:r>
            <a:endParaRPr lang="en-US" altLang="ko-KR" dirty="0"/>
          </a:p>
          <a:p>
            <a:r>
              <a:rPr lang="en-US" altLang="ko-KR" dirty="0"/>
              <a:t>index </a:t>
            </a:r>
            <a:r>
              <a:rPr lang="ko-KR" altLang="en-US" dirty="0"/>
              <a:t>정의 </a:t>
            </a:r>
            <a:endParaRPr lang="en-US" altLang="ko-KR" dirty="0"/>
          </a:p>
          <a:p>
            <a:r>
              <a:rPr lang="en-US" altLang="ko-KR" dirty="0"/>
              <a:t>utf8 </a:t>
            </a:r>
            <a:r>
              <a:rPr lang="ko-KR" altLang="en-US" dirty="0"/>
              <a:t>지원 </a:t>
            </a:r>
            <a:endParaRPr lang="en-US" altLang="ko-KR" dirty="0"/>
          </a:p>
          <a:p>
            <a:r>
              <a:rPr lang="en-US" altLang="ko-KR" dirty="0"/>
              <a:t>excel </a:t>
            </a:r>
            <a:r>
              <a:rPr lang="ko-KR" altLang="en-US" dirty="0"/>
              <a:t>편집 파일 생성 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변환 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로딩과 관리 코드 생성 </a:t>
            </a:r>
            <a:endParaRPr lang="en-US" altLang="ko-KR" dirty="0"/>
          </a:p>
          <a:p>
            <a:pPr lvl="1"/>
            <a:r>
              <a:rPr lang="ko-KR" altLang="en-US" dirty="0"/>
              <a:t>유효성 검증 </a:t>
            </a:r>
            <a:endParaRPr lang="en-US" altLang="ko-KR" dirty="0"/>
          </a:p>
          <a:p>
            <a:pPr lvl="1"/>
            <a:r>
              <a:rPr lang="ko-KR" altLang="en-US" dirty="0" err="1"/>
              <a:t>리로딩</a:t>
            </a:r>
            <a:endParaRPr lang="en-US" altLang="ko-KR" dirty="0"/>
          </a:p>
          <a:p>
            <a:r>
              <a:rPr lang="ko-KR" altLang="en-US" dirty="0"/>
              <a:t>스키마 변경과 데이터 적용 </a:t>
            </a:r>
            <a:r>
              <a:rPr lang="en-US" altLang="ko-KR" dirty="0"/>
              <a:t>(Migration)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6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</a:t>
            </a:r>
            <a:r>
              <a:rPr lang="en-US" altLang="ko-KR" dirty="0"/>
              <a:t>BNF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23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21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토큰을 만드는 언어</a:t>
            </a:r>
            <a:endParaRPr lang="en-US" altLang="ko-KR" dirty="0"/>
          </a:p>
          <a:p>
            <a:r>
              <a:rPr lang="ko-KR" altLang="en-US" dirty="0"/>
              <a:t>문자의 연결과 선택으로 이루어짐</a:t>
            </a:r>
            <a:endParaRPr lang="en-US" altLang="ko-KR" dirty="0"/>
          </a:p>
          <a:p>
            <a:pPr lvl="1"/>
            <a:r>
              <a:rPr lang="en-US" altLang="ko-KR" dirty="0"/>
              <a:t>ab </a:t>
            </a:r>
          </a:p>
          <a:p>
            <a:pPr lvl="1"/>
            <a:r>
              <a:rPr lang="en-US" altLang="ko-KR" dirty="0"/>
              <a:t>a | b</a:t>
            </a:r>
          </a:p>
          <a:p>
            <a:r>
              <a:rPr lang="ko-KR" altLang="en-US" dirty="0"/>
              <a:t>반복</a:t>
            </a:r>
            <a:endParaRPr lang="en-US" altLang="ko-KR" dirty="0"/>
          </a:p>
          <a:p>
            <a:pPr lvl="1"/>
            <a:r>
              <a:rPr lang="en-US" altLang="ko-KR" dirty="0"/>
              <a:t>? 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endParaRPr lang="en-US" altLang="ko-KR" dirty="0"/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한번 이상 </a:t>
            </a:r>
            <a:endParaRPr lang="en-US" altLang="ko-KR" dirty="0"/>
          </a:p>
          <a:p>
            <a:pPr lvl="1"/>
            <a:r>
              <a:rPr lang="en-US" altLang="ko-KR" dirty="0"/>
              <a:t>* : 0</a:t>
            </a:r>
            <a:r>
              <a:rPr lang="ko-KR" altLang="en-US" dirty="0"/>
              <a:t>번 이상 </a:t>
            </a:r>
            <a:endParaRPr lang="en-US" altLang="ko-KR" dirty="0"/>
          </a:p>
          <a:p>
            <a:r>
              <a:rPr lang="ko-KR" altLang="en-US" dirty="0"/>
              <a:t>패턴 </a:t>
            </a:r>
            <a:endParaRPr lang="en-US" altLang="ko-KR" dirty="0"/>
          </a:p>
          <a:p>
            <a:pPr lvl="1"/>
            <a:r>
              <a:rPr lang="en-US" altLang="ko-KR" dirty="0"/>
              <a:t>[0-9] = 0 | 1 | 2 | 3 | 4 | 5 | 6 | 7 | 8 | 9</a:t>
            </a:r>
          </a:p>
          <a:p>
            <a:pPr lvl="1"/>
            <a:r>
              <a:rPr lang="en-US" altLang="ko-KR" dirty="0"/>
              <a:t>“string” : string </a:t>
            </a:r>
            <a:r>
              <a:rPr lang="ko-KR" altLang="en-US" dirty="0"/>
              <a:t>문자열 </a:t>
            </a:r>
            <a:endParaRPr lang="en-US" altLang="ko-KR" dirty="0"/>
          </a:p>
          <a:p>
            <a:pPr lvl="1"/>
            <a:r>
              <a:rPr lang="en-US" altLang="ko-KR" dirty="0"/>
              <a:t>() :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다음 문자 그대로 사용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</a:t>
            </a:r>
            <a:r>
              <a:rPr lang="ko-KR" altLang="en-US" dirty="0"/>
              <a:t>파일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https://github.com/tfussell/xlnt</a:t>
            </a:r>
            <a:endParaRPr lang="en-US" altLang="ko-KR" dirty="0"/>
          </a:p>
          <a:p>
            <a:pPr lvl="1"/>
            <a:r>
              <a:rPr lang="en-US" altLang="ko-KR" dirty="0"/>
              <a:t>MIT </a:t>
            </a:r>
            <a:r>
              <a:rPr lang="ko-KR" altLang="en-US" dirty="0"/>
              <a:t>라이선스 </a:t>
            </a:r>
            <a:endParaRPr lang="en-US" altLang="ko-KR" dirty="0"/>
          </a:p>
          <a:p>
            <a:pPr lvl="1"/>
            <a:r>
              <a:rPr lang="en-US" altLang="ko-KR" dirty="0"/>
              <a:t>C++ 14</a:t>
            </a:r>
          </a:p>
          <a:p>
            <a:pPr lvl="1"/>
            <a:r>
              <a:rPr lang="en-US" altLang="ko-KR" dirty="0"/>
              <a:t>Excel </a:t>
            </a:r>
            <a:r>
              <a:rPr lang="ko-KR" altLang="en-US" dirty="0"/>
              <a:t>파일을 동적으로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266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595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로딩 및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40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https://en.wikipedia.org/wiki/LR_parser</a:t>
            </a:r>
          </a:p>
          <a:p>
            <a:r>
              <a:rPr lang="en-US" altLang="ko-KR" dirty="0">
                <a:hlinkClick r:id="rId2"/>
              </a:rPr>
              <a:t>http://web.iitd.ac.in/~sumeet/flex__bison.pdf</a:t>
            </a:r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책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https://www.cs.uic.edu/~spopuri/cparser.html</a:t>
            </a:r>
            <a:endParaRPr lang="en-US" altLang="ko-KR" dirty="0"/>
          </a:p>
          <a:p>
            <a:pPr lvl="1"/>
            <a:r>
              <a:rPr lang="en-US" altLang="ko-KR" b="1" dirty="0"/>
              <a:t>Understanding C parsers generated by GNU Bison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의 파서 내부 구현에 대한 상세한 설명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92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9753" y="281677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4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81515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표현식은 </a:t>
            </a:r>
            <a:r>
              <a:rPr lang="en-US" altLang="ko-KR" dirty="0"/>
              <a:t>FSM</a:t>
            </a:r>
            <a:r>
              <a:rPr lang="ko-KR" altLang="en-US" dirty="0"/>
              <a:t>으로 완전히 처리되는 언어</a:t>
            </a:r>
            <a:endParaRPr lang="en-US" altLang="ko-KR" dirty="0"/>
          </a:p>
          <a:p>
            <a:r>
              <a:rPr lang="en-US" altLang="ko-KR" dirty="0"/>
              <a:t>FSM </a:t>
            </a:r>
          </a:p>
          <a:p>
            <a:pPr lvl="1"/>
            <a:r>
              <a:rPr lang="ko-KR" altLang="en-US" dirty="0"/>
              <a:t>우리가 많이 쓰는 그 상태 기계</a:t>
            </a:r>
            <a:endParaRPr lang="en-US" altLang="ko-KR" dirty="0"/>
          </a:p>
          <a:p>
            <a:pPr lvl="1"/>
            <a:r>
              <a:rPr lang="ko-KR" altLang="en-US" dirty="0"/>
              <a:t>유한 상태 기계 또는 </a:t>
            </a:r>
            <a:endParaRPr lang="en-US" altLang="ko-KR" dirty="0"/>
          </a:p>
          <a:p>
            <a:pPr lvl="1"/>
            <a:r>
              <a:rPr lang="en-US" altLang="ko-KR" dirty="0"/>
              <a:t>Finite Automata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_][a-zA-Z_0-9]*)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7151737" cy="755346"/>
            <a:chOff x="1469637" y="2569153"/>
            <a:chExt cx="7151737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3070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_][a-zA-Z_0-9]*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토큰이 된다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4062</Words>
  <Application>Microsoft Office PowerPoint</Application>
  <PresentationFormat>와이드스크린</PresentationFormat>
  <Paragraphs>807</Paragraphs>
  <Slides>74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0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목표</vt:lpstr>
      <vt:lpstr>컴파일러</vt:lpstr>
      <vt:lpstr>컴파일러 도구</vt:lpstr>
      <vt:lpstr>컴파일 단계</vt:lpstr>
      <vt:lpstr>정규 표현식</vt:lpstr>
      <vt:lpstr>정규 표현식</vt:lpstr>
      <vt:lpstr>정규 표현식</vt:lpstr>
      <vt:lpstr>정규 표현식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  <vt:lpstr>Flex와 Bison 설치</vt:lpstr>
      <vt:lpstr>부탁 </vt:lpstr>
      <vt:lpstr>BISON 계산기 예제</vt:lpstr>
      <vt:lpstr>동작 흐름</vt:lpstr>
      <vt:lpstr>Flex 파일 </vt:lpstr>
      <vt:lpstr>Bison 파일 </vt:lpstr>
      <vt:lpstr>예제와 차이점들</vt:lpstr>
      <vt:lpstr>연습 </vt:lpstr>
      <vt:lpstr>Flex와 Bison의 연결</vt:lpstr>
      <vt:lpstr>BNF</vt:lpstr>
      <vt:lpstr>의미 처리 (Semantic Actions)</vt:lpstr>
      <vt:lpstr>LALR 파서의 동작</vt:lpstr>
      <vt:lpstr>LALR 파싱표의 생성</vt:lpstr>
      <vt:lpstr>LALR 파싱표의 생성</vt:lpstr>
      <vt:lpstr>Bison의 파싱 테이블</vt:lpstr>
      <vt:lpstr>함께 읽기</vt:lpstr>
      <vt:lpstr>디버깅</vt:lpstr>
      <vt:lpstr>PowerPoint 프레젠테이션</vt:lpstr>
      <vt:lpstr>오픈소스 메시지 IDL들 </vt:lpstr>
      <vt:lpstr>기능 </vt:lpstr>
      <vt:lpstr>토큰</vt:lpstr>
      <vt:lpstr>중요 BNF</vt:lpstr>
      <vt:lpstr>어휘 분석의 몇 가지 어려운 문제들</vt:lpstr>
      <vt:lpstr>AST</vt:lpstr>
      <vt:lpstr>코드 살펴 보기 </vt:lpstr>
      <vt:lpstr>메시지 관련 팁</vt:lpstr>
      <vt:lpstr>PowerPoint 프레젠테이션</vt:lpstr>
      <vt:lpstr>개요</vt:lpstr>
      <vt:lpstr>언어</vt:lpstr>
      <vt:lpstr>AST</vt:lpstr>
      <vt:lpstr>Excel 파일 생성</vt:lpstr>
      <vt:lpstr>CSV 파일 변환</vt:lpstr>
      <vt:lpstr>CSV 로딩 및 관리 </vt:lpstr>
      <vt:lpstr>자료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1102</cp:revision>
  <dcterms:created xsi:type="dcterms:W3CDTF">2018-05-02T03:55:26Z</dcterms:created>
  <dcterms:modified xsi:type="dcterms:W3CDTF">2018-05-10T02:28:11Z</dcterms:modified>
</cp:coreProperties>
</file>