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7465" r:id="rId4"/>
    <p:sldId id="7443" r:id="rId6"/>
    <p:sldId id="312" r:id="rId7"/>
    <p:sldId id="7530" r:id="rId8"/>
    <p:sldId id="7531" r:id="rId9"/>
    <p:sldId id="7524" r:id="rId10"/>
    <p:sldId id="323" r:id="rId11"/>
    <p:sldId id="7532" r:id="rId12"/>
    <p:sldId id="7525" r:id="rId13"/>
    <p:sldId id="282" r:id="rId14"/>
    <p:sldId id="320" r:id="rId15"/>
    <p:sldId id="7526" r:id="rId16"/>
    <p:sldId id="7533" r:id="rId17"/>
    <p:sldId id="304" r:id="rId18"/>
    <p:sldId id="7534" r:id="rId19"/>
    <p:sldId id="752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4A"/>
    <a:srgbClr val="F0F1F3"/>
    <a:srgbClr val="FFFFFF"/>
    <a:srgbClr val="E5E9EC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7" autoAdjust="0"/>
    <p:restoredTop sz="94595" autoAdjust="0"/>
  </p:normalViewPr>
  <p:slideViewPr>
    <p:cSldViewPr snapToGrid="0">
      <p:cViewPr varScale="1">
        <p:scale>
          <a:sx n="113" d="100"/>
          <a:sy n="113" d="100"/>
        </p:scale>
        <p:origin x="208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5BF-B191-48CA-9728-20FF71D3A7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1D6AA-A951-4B2E-B868-A2A70BA6CA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screen"/>
          <a:srcRect r="44845"/>
          <a:stretch>
            <a:fillRect/>
          </a:stretch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52684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87C5-6DBF-488C-AE10-CBC1E42CD6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427E-6965-4C1F-9B96-9EAA198652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682847" y="1197161"/>
            <a:ext cx="8068234" cy="4044116"/>
            <a:chOff x="1904864" y="2198646"/>
            <a:chExt cx="8068234" cy="4044116"/>
          </a:xfrm>
        </p:grpSpPr>
        <p:sp>
          <p:nvSpPr>
            <p:cNvPr id="14" name="PA_文本框 11"/>
            <p:cNvSpPr txBox="1"/>
            <p:nvPr>
              <p:custDataLst>
                <p:tags r:id="rId1"/>
              </p:custDataLst>
            </p:nvPr>
          </p:nvSpPr>
          <p:spPr>
            <a:xfrm>
              <a:off x="1904864" y="3518108"/>
              <a:ext cx="806823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HTTP</a:t>
              </a:r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协议原理实践分享</a:t>
              </a:r>
              <a:endParaRPr lang="zh-CN" altLang="en-US" sz="6000" b="1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/>
            <p:cNvSpPr txBox="1"/>
            <p:nvPr>
              <p:custDataLst>
                <p:tags r:id="rId2"/>
              </p:custDataLst>
            </p:nvPr>
          </p:nvSpPr>
          <p:spPr>
            <a:xfrm>
              <a:off x="2155388" y="4553136"/>
              <a:ext cx="7722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  <p:sp>
          <p:nvSpPr>
            <p:cNvPr id="16" name="PA_文本框 29"/>
            <p:cNvSpPr txBox="1"/>
            <p:nvPr>
              <p:custDataLst>
                <p:tags r:id="rId3"/>
              </p:custDataLst>
            </p:nvPr>
          </p:nvSpPr>
          <p:spPr>
            <a:xfrm>
              <a:off x="6894258" y="5361687"/>
              <a:ext cx="2931847" cy="8810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分享人：曲振飞</a:t>
              </a:r>
              <a:endParaRPr lang="en-US" altLang="zh-CN" dirty="0">
                <a:solidFill>
                  <a:srgbClr val="132E4A"/>
                </a:solidFill>
                <a:latin typeface="+mn-ea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分享</a:t>
              </a: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时间：</a:t>
              </a:r>
              <a:r>
                <a:rPr lang="en-US" altLang="zh-CN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2018.08.22</a:t>
              </a:r>
              <a:endParaRPr lang="en-US" altLang="zh-CN" dirty="0">
                <a:solidFill>
                  <a:srgbClr val="132E4A"/>
                </a:solidFill>
                <a:effectLst/>
                <a:latin typeface="+mn-ea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/>
            <p:cNvSpPr txBox="1"/>
            <p:nvPr>
              <p:custDataLst>
                <p:tags r:id="rId4"/>
              </p:custDataLst>
            </p:nvPr>
          </p:nvSpPr>
          <p:spPr>
            <a:xfrm>
              <a:off x="7102282" y="2198646"/>
              <a:ext cx="27238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9600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2018</a:t>
              </a:r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three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+mn-ea"/>
              </a:rPr>
              <a:t>基于</a:t>
            </a:r>
            <a:r>
              <a:rPr lang="en-US" altLang="zh-CN" sz="3200" b="1" dirty="0">
                <a:latin typeface="+mn-ea"/>
              </a:rPr>
              <a:t>http</a:t>
            </a:r>
            <a:r>
              <a:rPr lang="zh-CN" altLang="en-US" sz="3200" b="1" dirty="0">
                <a:latin typeface="+mn-ea"/>
              </a:rPr>
              <a:t>协议讲解缓存在服务中的应用</a:t>
            </a:r>
            <a:endParaRPr lang="zh-CN" altLang="en-US" sz="3200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70"/>
            <a:ext cx="4295963" cy="1118028"/>
            <a:chOff x="2906485" y="1833429"/>
            <a:chExt cx="3221971" cy="838523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>
              <a:off x="5651498" y="1833429"/>
              <a:ext cx="476958" cy="838523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V="1">
              <a:off x="2906485" y="1833429"/>
              <a:ext cx="586014" cy="838523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37216" y="2854820"/>
            <a:ext cx="2644060" cy="2686683"/>
          </a:xfrm>
          <a:prstGeom prst="ellipse">
            <a:avLst/>
          </a:prstGeom>
          <a:noFill/>
          <a:ln w="12700">
            <a:solidFill>
              <a:srgbClr val="132E4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接连接符 2"/>
          <p:cNvCxnSpPr>
            <a:stCxn id="9" idx="6"/>
            <a:endCxn id="2" idx="1"/>
          </p:cNvCxnSpPr>
          <p:nvPr/>
        </p:nvCxnSpPr>
        <p:spPr>
          <a:xfrm>
            <a:off x="3764039" y="2704916"/>
            <a:ext cx="1460391" cy="543360"/>
          </a:xfrm>
          <a:prstGeom prst="line">
            <a:avLst/>
          </a:prstGeom>
          <a:ln w="12700">
            <a:solidFill>
              <a:srgbClr val="132E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2" idx="3"/>
          </p:cNvCxnSpPr>
          <p:nvPr/>
        </p:nvCxnSpPr>
        <p:spPr>
          <a:xfrm flipV="1">
            <a:off x="4025518" y="5148047"/>
            <a:ext cx="1198912" cy="572588"/>
          </a:xfrm>
          <a:prstGeom prst="line">
            <a:avLst/>
          </a:prstGeom>
          <a:ln w="12700">
            <a:solidFill>
              <a:srgbClr val="132E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2" idx="7"/>
          </p:cNvCxnSpPr>
          <p:nvPr/>
        </p:nvCxnSpPr>
        <p:spPr>
          <a:xfrm flipV="1">
            <a:off x="7094062" y="2675688"/>
            <a:ext cx="1289447" cy="572588"/>
          </a:xfrm>
          <a:prstGeom prst="line">
            <a:avLst/>
          </a:prstGeom>
          <a:ln w="12700">
            <a:solidFill>
              <a:srgbClr val="132E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5"/>
          </p:cNvCxnSpPr>
          <p:nvPr/>
        </p:nvCxnSpPr>
        <p:spPr>
          <a:xfrm>
            <a:off x="7094062" y="5148047"/>
            <a:ext cx="1198912" cy="605467"/>
          </a:xfrm>
          <a:prstGeom prst="line">
            <a:avLst/>
          </a:prstGeom>
          <a:ln w="12700">
            <a:solidFill>
              <a:srgbClr val="132E4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952509" y="2299151"/>
            <a:ext cx="811530" cy="811530"/>
            <a:chOff x="173624" y="2446020"/>
            <a:chExt cx="811530" cy="811530"/>
          </a:xfrm>
        </p:grpSpPr>
        <p:sp>
          <p:nvSpPr>
            <p:cNvPr id="9" name="椭圆 8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noFill/>
            <a:ln w="635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endParaRPr lang="en-US" sz="1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13988" y="5487353"/>
            <a:ext cx="811530" cy="811530"/>
            <a:chOff x="5558278" y="3474720"/>
            <a:chExt cx="811530" cy="811530"/>
          </a:xfrm>
        </p:grpSpPr>
        <p:sp>
          <p:nvSpPr>
            <p:cNvPr id="12" name="椭圆 11"/>
            <p:cNvSpPr/>
            <p:nvPr/>
          </p:nvSpPr>
          <p:spPr>
            <a:xfrm>
              <a:off x="5558278" y="3474720"/>
              <a:ext cx="811530" cy="811530"/>
            </a:xfrm>
            <a:prstGeom prst="ellipse">
              <a:avLst/>
            </a:prstGeom>
            <a:noFill/>
            <a:ln w="635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3" name="Freeform 77"/>
            <p:cNvSpPr>
              <a:spLocks noEditPoints="1"/>
            </p:cNvSpPr>
            <p:nvPr/>
          </p:nvSpPr>
          <p:spPr bwMode="auto">
            <a:xfrm>
              <a:off x="5681591" y="3686731"/>
              <a:ext cx="564904" cy="387509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endParaRPr lang="en-US" sz="1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92974" y="5477823"/>
            <a:ext cx="811530" cy="811530"/>
            <a:chOff x="9410188" y="4572000"/>
            <a:chExt cx="811530" cy="811530"/>
          </a:xfrm>
        </p:grpSpPr>
        <p:sp>
          <p:nvSpPr>
            <p:cNvPr id="15" name="椭圆 14"/>
            <p:cNvSpPr/>
            <p:nvPr/>
          </p:nvSpPr>
          <p:spPr>
            <a:xfrm>
              <a:off x="9410188" y="4572000"/>
              <a:ext cx="811530" cy="811530"/>
            </a:xfrm>
            <a:prstGeom prst="ellipse">
              <a:avLst/>
            </a:prstGeom>
            <a:noFill/>
            <a:ln w="635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" name="Freeform 75"/>
            <p:cNvSpPr>
              <a:spLocks noEditPoints="1"/>
            </p:cNvSpPr>
            <p:nvPr/>
          </p:nvSpPr>
          <p:spPr bwMode="auto">
            <a:xfrm>
              <a:off x="9571033" y="4717103"/>
              <a:ext cx="489841" cy="521324"/>
            </a:xfrm>
            <a:custGeom>
              <a:avLst/>
              <a:gdLst>
                <a:gd name="T0" fmla="*/ 145 w 413"/>
                <a:gd name="T1" fmla="*/ 290 h 440"/>
                <a:gd name="T2" fmla="*/ 104 w 413"/>
                <a:gd name="T3" fmla="*/ 330 h 440"/>
                <a:gd name="T4" fmla="*/ 145 w 413"/>
                <a:gd name="T5" fmla="*/ 371 h 440"/>
                <a:gd name="T6" fmla="*/ 185 w 413"/>
                <a:gd name="T7" fmla="*/ 330 h 440"/>
                <a:gd name="T8" fmla="*/ 145 w 413"/>
                <a:gd name="T9" fmla="*/ 290 h 440"/>
                <a:gd name="T10" fmla="*/ 145 w 413"/>
                <a:gd name="T11" fmla="*/ 356 h 440"/>
                <a:gd name="T12" fmla="*/ 119 w 413"/>
                <a:gd name="T13" fmla="*/ 330 h 440"/>
                <a:gd name="T14" fmla="*/ 145 w 413"/>
                <a:gd name="T15" fmla="*/ 305 h 440"/>
                <a:gd name="T16" fmla="*/ 171 w 413"/>
                <a:gd name="T17" fmla="*/ 330 h 440"/>
                <a:gd name="T18" fmla="*/ 145 w 413"/>
                <a:gd name="T19" fmla="*/ 356 h 440"/>
                <a:gd name="T20" fmla="*/ 222 w 413"/>
                <a:gd name="T21" fmla="*/ 358 h 440"/>
                <a:gd name="T22" fmla="*/ 182 w 413"/>
                <a:gd name="T23" fmla="*/ 399 h 440"/>
                <a:gd name="T24" fmla="*/ 222 w 413"/>
                <a:gd name="T25" fmla="*/ 440 h 440"/>
                <a:gd name="T26" fmla="*/ 263 w 413"/>
                <a:gd name="T27" fmla="*/ 399 h 440"/>
                <a:gd name="T28" fmla="*/ 222 w 413"/>
                <a:gd name="T29" fmla="*/ 358 h 440"/>
                <a:gd name="T30" fmla="*/ 222 w 413"/>
                <a:gd name="T31" fmla="*/ 425 h 440"/>
                <a:gd name="T32" fmla="*/ 197 w 413"/>
                <a:gd name="T33" fmla="*/ 399 h 440"/>
                <a:gd name="T34" fmla="*/ 222 w 413"/>
                <a:gd name="T35" fmla="*/ 373 h 440"/>
                <a:gd name="T36" fmla="*/ 248 w 413"/>
                <a:gd name="T37" fmla="*/ 399 h 440"/>
                <a:gd name="T38" fmla="*/ 222 w 413"/>
                <a:gd name="T39" fmla="*/ 425 h 440"/>
                <a:gd name="T40" fmla="*/ 339 w 413"/>
                <a:gd name="T41" fmla="*/ 0 h 440"/>
                <a:gd name="T42" fmla="*/ 74 w 413"/>
                <a:gd name="T43" fmla="*/ 0 h 440"/>
                <a:gd name="T44" fmla="*/ 0 w 413"/>
                <a:gd name="T45" fmla="*/ 74 h 440"/>
                <a:gd name="T46" fmla="*/ 0 w 413"/>
                <a:gd name="T47" fmla="*/ 204 h 440"/>
                <a:gd name="T48" fmla="*/ 74 w 413"/>
                <a:gd name="T49" fmla="*/ 278 h 440"/>
                <a:gd name="T50" fmla="*/ 339 w 413"/>
                <a:gd name="T51" fmla="*/ 278 h 440"/>
                <a:gd name="T52" fmla="*/ 413 w 413"/>
                <a:gd name="T53" fmla="*/ 204 h 440"/>
                <a:gd name="T54" fmla="*/ 413 w 413"/>
                <a:gd name="T55" fmla="*/ 74 h 440"/>
                <a:gd name="T56" fmla="*/ 339 w 413"/>
                <a:gd name="T57" fmla="*/ 0 h 440"/>
                <a:gd name="T58" fmla="*/ 398 w 413"/>
                <a:gd name="T59" fmla="*/ 204 h 440"/>
                <a:gd name="T60" fmla="*/ 339 w 413"/>
                <a:gd name="T61" fmla="*/ 263 h 440"/>
                <a:gd name="T62" fmla="*/ 74 w 413"/>
                <a:gd name="T63" fmla="*/ 263 h 440"/>
                <a:gd name="T64" fmla="*/ 14 w 413"/>
                <a:gd name="T65" fmla="*/ 204 h 440"/>
                <a:gd name="T66" fmla="*/ 14 w 413"/>
                <a:gd name="T67" fmla="*/ 74 h 440"/>
                <a:gd name="T68" fmla="*/ 74 w 413"/>
                <a:gd name="T69" fmla="*/ 15 h 440"/>
                <a:gd name="T70" fmla="*/ 339 w 413"/>
                <a:gd name="T71" fmla="*/ 15 h 440"/>
                <a:gd name="T72" fmla="*/ 398 w 413"/>
                <a:gd name="T73" fmla="*/ 74 h 440"/>
                <a:gd name="T74" fmla="*/ 398 w 413"/>
                <a:gd name="T75" fmla="*/ 204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3" h="440">
                  <a:moveTo>
                    <a:pt x="145" y="290"/>
                  </a:moveTo>
                  <a:cubicBezTo>
                    <a:pt x="122" y="290"/>
                    <a:pt x="104" y="308"/>
                    <a:pt x="104" y="330"/>
                  </a:cubicBezTo>
                  <a:cubicBezTo>
                    <a:pt x="104" y="353"/>
                    <a:pt x="122" y="371"/>
                    <a:pt x="145" y="371"/>
                  </a:cubicBezTo>
                  <a:cubicBezTo>
                    <a:pt x="167" y="371"/>
                    <a:pt x="185" y="353"/>
                    <a:pt x="185" y="330"/>
                  </a:cubicBezTo>
                  <a:cubicBezTo>
                    <a:pt x="185" y="308"/>
                    <a:pt x="167" y="290"/>
                    <a:pt x="145" y="290"/>
                  </a:cubicBezTo>
                  <a:close/>
                  <a:moveTo>
                    <a:pt x="145" y="356"/>
                  </a:moveTo>
                  <a:cubicBezTo>
                    <a:pt x="131" y="356"/>
                    <a:pt x="119" y="345"/>
                    <a:pt x="119" y="330"/>
                  </a:cubicBezTo>
                  <a:cubicBezTo>
                    <a:pt x="119" y="316"/>
                    <a:pt x="131" y="305"/>
                    <a:pt x="145" y="305"/>
                  </a:cubicBezTo>
                  <a:cubicBezTo>
                    <a:pt x="159" y="305"/>
                    <a:pt x="171" y="316"/>
                    <a:pt x="171" y="330"/>
                  </a:cubicBezTo>
                  <a:cubicBezTo>
                    <a:pt x="171" y="345"/>
                    <a:pt x="159" y="356"/>
                    <a:pt x="145" y="356"/>
                  </a:cubicBezTo>
                  <a:close/>
                  <a:moveTo>
                    <a:pt x="222" y="358"/>
                  </a:moveTo>
                  <a:cubicBezTo>
                    <a:pt x="200" y="358"/>
                    <a:pt x="182" y="377"/>
                    <a:pt x="182" y="399"/>
                  </a:cubicBezTo>
                  <a:cubicBezTo>
                    <a:pt x="182" y="421"/>
                    <a:pt x="200" y="440"/>
                    <a:pt x="222" y="440"/>
                  </a:cubicBezTo>
                  <a:cubicBezTo>
                    <a:pt x="245" y="440"/>
                    <a:pt x="263" y="421"/>
                    <a:pt x="263" y="399"/>
                  </a:cubicBezTo>
                  <a:cubicBezTo>
                    <a:pt x="263" y="377"/>
                    <a:pt x="245" y="358"/>
                    <a:pt x="222" y="358"/>
                  </a:cubicBezTo>
                  <a:close/>
                  <a:moveTo>
                    <a:pt x="222" y="425"/>
                  </a:moveTo>
                  <a:cubicBezTo>
                    <a:pt x="208" y="425"/>
                    <a:pt x="197" y="413"/>
                    <a:pt x="197" y="399"/>
                  </a:cubicBezTo>
                  <a:cubicBezTo>
                    <a:pt x="197" y="385"/>
                    <a:pt x="208" y="373"/>
                    <a:pt x="222" y="373"/>
                  </a:cubicBezTo>
                  <a:cubicBezTo>
                    <a:pt x="237" y="373"/>
                    <a:pt x="248" y="385"/>
                    <a:pt x="248" y="399"/>
                  </a:cubicBezTo>
                  <a:cubicBezTo>
                    <a:pt x="248" y="413"/>
                    <a:pt x="237" y="425"/>
                    <a:pt x="222" y="425"/>
                  </a:cubicBezTo>
                  <a:close/>
                  <a:moveTo>
                    <a:pt x="339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45"/>
                    <a:pt x="33" y="278"/>
                    <a:pt x="74" y="278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80" y="278"/>
                    <a:pt x="413" y="245"/>
                    <a:pt x="413" y="204"/>
                  </a:cubicBezTo>
                  <a:cubicBezTo>
                    <a:pt x="413" y="74"/>
                    <a:pt x="413" y="74"/>
                    <a:pt x="413" y="74"/>
                  </a:cubicBezTo>
                  <a:cubicBezTo>
                    <a:pt x="413" y="33"/>
                    <a:pt x="380" y="0"/>
                    <a:pt x="339" y="0"/>
                  </a:cubicBezTo>
                  <a:close/>
                  <a:moveTo>
                    <a:pt x="398" y="204"/>
                  </a:moveTo>
                  <a:cubicBezTo>
                    <a:pt x="398" y="237"/>
                    <a:pt x="372" y="263"/>
                    <a:pt x="339" y="263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41" y="263"/>
                    <a:pt x="14" y="237"/>
                    <a:pt x="14" y="20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41"/>
                    <a:pt x="41" y="15"/>
                    <a:pt x="74" y="15"/>
                  </a:cubicBezTo>
                  <a:cubicBezTo>
                    <a:pt x="339" y="15"/>
                    <a:pt x="339" y="15"/>
                    <a:pt x="339" y="15"/>
                  </a:cubicBezTo>
                  <a:cubicBezTo>
                    <a:pt x="372" y="15"/>
                    <a:pt x="398" y="41"/>
                    <a:pt x="398" y="74"/>
                  </a:cubicBezTo>
                  <a:lnTo>
                    <a:pt x="398" y="2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pPr defTabSz="685165"/>
              <a:endParaRPr lang="en-US" sz="14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95633" y="2165066"/>
            <a:ext cx="811530" cy="811530"/>
            <a:chOff x="4194439" y="3343275"/>
            <a:chExt cx="811530" cy="811530"/>
          </a:xfrm>
        </p:grpSpPr>
        <p:sp>
          <p:nvSpPr>
            <p:cNvPr id="21" name="椭圆 20"/>
            <p:cNvSpPr/>
            <p:nvPr/>
          </p:nvSpPr>
          <p:spPr>
            <a:xfrm>
              <a:off x="4194439" y="3343275"/>
              <a:ext cx="811530" cy="811530"/>
            </a:xfrm>
            <a:prstGeom prst="ellipse">
              <a:avLst/>
            </a:prstGeom>
            <a:noFill/>
            <a:ln w="6350">
              <a:solidFill>
                <a:srgbClr val="132E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black">
            <a:xfrm>
              <a:off x="4418472" y="3514349"/>
              <a:ext cx="400708" cy="488859"/>
            </a:xfrm>
            <a:custGeom>
              <a:avLst/>
              <a:gdLst>
                <a:gd name="T0" fmla="*/ 129 w 246"/>
                <a:gd name="T1" fmla="*/ 192 h 300"/>
                <a:gd name="T2" fmla="*/ 43 w 246"/>
                <a:gd name="T3" fmla="*/ 202 h 300"/>
                <a:gd name="T4" fmla="*/ 129 w 246"/>
                <a:gd name="T5" fmla="*/ 126 h 300"/>
                <a:gd name="T6" fmla="*/ 43 w 246"/>
                <a:gd name="T7" fmla="*/ 135 h 300"/>
                <a:gd name="T8" fmla="*/ 129 w 246"/>
                <a:gd name="T9" fmla="*/ 126 h 300"/>
                <a:gd name="T10" fmla="*/ 215 w 246"/>
                <a:gd name="T11" fmla="*/ 101 h 300"/>
                <a:gd name="T12" fmla="*/ 219 w 246"/>
                <a:gd name="T13" fmla="*/ 90 h 300"/>
                <a:gd name="T14" fmla="*/ 208 w 246"/>
                <a:gd name="T15" fmla="*/ 111 h 300"/>
                <a:gd name="T16" fmla="*/ 43 w 246"/>
                <a:gd name="T17" fmla="*/ 92 h 300"/>
                <a:gd name="T18" fmla="*/ 117 w 246"/>
                <a:gd name="T19" fmla="*/ 102 h 300"/>
                <a:gd name="T20" fmla="*/ 43 w 246"/>
                <a:gd name="T21" fmla="*/ 235 h 300"/>
                <a:gd name="T22" fmla="*/ 117 w 246"/>
                <a:gd name="T23" fmla="*/ 226 h 300"/>
                <a:gd name="T24" fmla="*/ 43 w 246"/>
                <a:gd name="T25" fmla="*/ 235 h 300"/>
                <a:gd name="T26" fmla="*/ 11 w 246"/>
                <a:gd name="T27" fmla="*/ 287 h 300"/>
                <a:gd name="T28" fmla="*/ 35 w 246"/>
                <a:gd name="T29" fmla="*/ 36 h 300"/>
                <a:gd name="T30" fmla="*/ 0 w 246"/>
                <a:gd name="T31" fmla="*/ 22 h 300"/>
                <a:gd name="T32" fmla="*/ 219 w 246"/>
                <a:gd name="T33" fmla="*/ 300 h 300"/>
                <a:gd name="T34" fmla="*/ 208 w 246"/>
                <a:gd name="T35" fmla="*/ 173 h 300"/>
                <a:gd name="T36" fmla="*/ 117 w 246"/>
                <a:gd name="T37" fmla="*/ 159 h 300"/>
                <a:gd name="T38" fmla="*/ 43 w 246"/>
                <a:gd name="T39" fmla="*/ 169 h 300"/>
                <a:gd name="T40" fmla="*/ 117 w 246"/>
                <a:gd name="T41" fmla="*/ 159 h 300"/>
                <a:gd name="T42" fmla="*/ 57 w 246"/>
                <a:gd name="T43" fmla="*/ 22 h 300"/>
                <a:gd name="T44" fmla="*/ 86 w 246"/>
                <a:gd name="T45" fmla="*/ 20 h 300"/>
                <a:gd name="T46" fmla="*/ 110 w 246"/>
                <a:gd name="T47" fmla="*/ 0 h 300"/>
                <a:gd name="T48" fmla="*/ 133 w 246"/>
                <a:gd name="T49" fmla="*/ 20 h 300"/>
                <a:gd name="T50" fmla="*/ 162 w 246"/>
                <a:gd name="T51" fmla="*/ 22 h 300"/>
                <a:gd name="T52" fmla="*/ 179 w 246"/>
                <a:gd name="T53" fmla="*/ 43 h 300"/>
                <a:gd name="T54" fmla="*/ 41 w 246"/>
                <a:gd name="T55" fmla="*/ 36 h 300"/>
                <a:gd name="T56" fmla="*/ 110 w 246"/>
                <a:gd name="T57" fmla="*/ 20 h 300"/>
                <a:gd name="T58" fmla="*/ 110 w 246"/>
                <a:gd name="T59" fmla="*/ 11 h 300"/>
                <a:gd name="T60" fmla="*/ 190 w 246"/>
                <a:gd name="T61" fmla="*/ 269 h 300"/>
                <a:gd name="T62" fmla="*/ 29 w 246"/>
                <a:gd name="T63" fmla="*/ 59 h 300"/>
                <a:gd name="T64" fmla="*/ 190 w 246"/>
                <a:gd name="T65" fmla="*/ 71 h 300"/>
                <a:gd name="T66" fmla="*/ 200 w 246"/>
                <a:gd name="T67" fmla="*/ 49 h 300"/>
                <a:gd name="T68" fmla="*/ 19 w 246"/>
                <a:gd name="T69" fmla="*/ 278 h 300"/>
                <a:gd name="T70" fmla="*/ 200 w 246"/>
                <a:gd name="T71" fmla="*/ 185 h 300"/>
                <a:gd name="T72" fmla="*/ 190 w 246"/>
                <a:gd name="T73" fmla="*/ 269 h 300"/>
                <a:gd name="T74" fmla="*/ 190 w 246"/>
                <a:gd name="T75" fmla="*/ 133 h 300"/>
                <a:gd name="T76" fmla="*/ 200 w 246"/>
                <a:gd name="T77" fmla="*/ 124 h 300"/>
                <a:gd name="T78" fmla="*/ 215 w 246"/>
                <a:gd name="T79" fmla="*/ 35 h 300"/>
                <a:gd name="T80" fmla="*/ 219 w 246"/>
                <a:gd name="T81" fmla="*/ 22 h 300"/>
                <a:gd name="T82" fmla="*/ 184 w 246"/>
                <a:gd name="T83" fmla="*/ 36 h 300"/>
                <a:gd name="T84" fmla="*/ 208 w 246"/>
                <a:gd name="T85" fmla="*/ 44 h 300"/>
                <a:gd name="T86" fmla="*/ 246 w 246"/>
                <a:gd name="T87" fmla="*/ 41 h 300"/>
                <a:gd name="T88" fmla="*/ 155 w 246"/>
                <a:gd name="T89" fmla="*/ 134 h 300"/>
                <a:gd name="T90" fmla="*/ 156 w 246"/>
                <a:gd name="T91" fmla="*/ 92 h 300"/>
                <a:gd name="T92" fmla="*/ 218 w 246"/>
                <a:gd name="T93" fmla="*/ 41 h 300"/>
                <a:gd name="T94" fmla="*/ 246 w 246"/>
                <a:gd name="T95" fmla="*/ 107 h 300"/>
                <a:gd name="T96" fmla="*/ 155 w 246"/>
                <a:gd name="T97" fmla="*/ 201 h 300"/>
                <a:gd name="T98" fmla="*/ 156 w 246"/>
                <a:gd name="T99" fmla="*/ 159 h 300"/>
                <a:gd name="T100" fmla="*/ 218 w 246"/>
                <a:gd name="T101" fmla="*/ 10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6" h="300">
                  <a:moveTo>
                    <a:pt x="43" y="192"/>
                  </a:moveTo>
                  <a:cubicBezTo>
                    <a:pt x="129" y="192"/>
                    <a:pt x="129" y="192"/>
                    <a:pt x="129" y="192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43" y="202"/>
                    <a:pt x="43" y="202"/>
                    <a:pt x="43" y="202"/>
                  </a:cubicBezTo>
                  <a:lnTo>
                    <a:pt x="43" y="192"/>
                  </a:lnTo>
                  <a:close/>
                  <a:moveTo>
                    <a:pt x="129" y="126"/>
                  </a:moveTo>
                  <a:cubicBezTo>
                    <a:pt x="43" y="126"/>
                    <a:pt x="43" y="126"/>
                    <a:pt x="43" y="12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129" y="135"/>
                    <a:pt x="129" y="135"/>
                    <a:pt x="129" y="135"/>
                  </a:cubicBezTo>
                  <a:lnTo>
                    <a:pt x="129" y="126"/>
                  </a:lnTo>
                  <a:close/>
                  <a:moveTo>
                    <a:pt x="208" y="111"/>
                  </a:moveTo>
                  <a:cubicBezTo>
                    <a:pt x="215" y="101"/>
                    <a:pt x="215" y="101"/>
                    <a:pt x="215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208" y="106"/>
                    <a:pt x="208" y="106"/>
                    <a:pt x="208" y="106"/>
                  </a:cubicBezTo>
                  <a:lnTo>
                    <a:pt x="208" y="111"/>
                  </a:lnTo>
                  <a:close/>
                  <a:moveTo>
                    <a:pt x="117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17" y="102"/>
                    <a:pt x="117" y="102"/>
                    <a:pt x="117" y="102"/>
                  </a:cubicBezTo>
                  <a:lnTo>
                    <a:pt x="117" y="92"/>
                  </a:lnTo>
                  <a:close/>
                  <a:moveTo>
                    <a:pt x="43" y="235"/>
                  </a:moveTo>
                  <a:cubicBezTo>
                    <a:pt x="117" y="235"/>
                    <a:pt x="117" y="235"/>
                    <a:pt x="117" y="235"/>
                  </a:cubicBezTo>
                  <a:cubicBezTo>
                    <a:pt x="117" y="226"/>
                    <a:pt x="117" y="226"/>
                    <a:pt x="117" y="226"/>
                  </a:cubicBezTo>
                  <a:cubicBezTo>
                    <a:pt x="43" y="226"/>
                    <a:pt x="43" y="226"/>
                    <a:pt x="43" y="226"/>
                  </a:cubicBezTo>
                  <a:lnTo>
                    <a:pt x="43" y="235"/>
                  </a:lnTo>
                  <a:close/>
                  <a:moveTo>
                    <a:pt x="208" y="287"/>
                  </a:moveTo>
                  <a:cubicBezTo>
                    <a:pt x="11" y="287"/>
                    <a:pt x="11" y="287"/>
                    <a:pt x="11" y="28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1"/>
                    <a:pt x="40" y="26"/>
                    <a:pt x="4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219" y="300"/>
                    <a:pt x="219" y="300"/>
                    <a:pt x="219" y="300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08" y="173"/>
                    <a:pt x="208" y="173"/>
                    <a:pt x="208" y="173"/>
                  </a:cubicBezTo>
                  <a:lnTo>
                    <a:pt x="208" y="287"/>
                  </a:lnTo>
                  <a:close/>
                  <a:moveTo>
                    <a:pt x="117" y="159"/>
                  </a:moveTo>
                  <a:cubicBezTo>
                    <a:pt x="43" y="159"/>
                    <a:pt x="43" y="159"/>
                    <a:pt x="43" y="15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117" y="169"/>
                    <a:pt x="117" y="169"/>
                    <a:pt x="117" y="169"/>
                  </a:cubicBezTo>
                  <a:lnTo>
                    <a:pt x="117" y="159"/>
                  </a:lnTo>
                  <a:close/>
                  <a:moveTo>
                    <a:pt x="41" y="36"/>
                  </a:moveTo>
                  <a:cubicBezTo>
                    <a:pt x="43" y="29"/>
                    <a:pt x="50" y="25"/>
                    <a:pt x="57" y="22"/>
                  </a:cubicBezTo>
                  <a:cubicBezTo>
                    <a:pt x="63" y="21"/>
                    <a:pt x="71" y="20"/>
                    <a:pt x="77" y="20"/>
                  </a:cubicBezTo>
                  <a:cubicBezTo>
                    <a:pt x="80" y="20"/>
                    <a:pt x="83" y="20"/>
                    <a:pt x="86" y="20"/>
                  </a:cubicBezTo>
                  <a:cubicBezTo>
                    <a:pt x="87" y="20"/>
                    <a:pt x="88" y="20"/>
                    <a:pt x="89" y="20"/>
                  </a:cubicBezTo>
                  <a:cubicBezTo>
                    <a:pt x="89" y="9"/>
                    <a:pt x="98" y="0"/>
                    <a:pt x="110" y="0"/>
                  </a:cubicBezTo>
                  <a:cubicBezTo>
                    <a:pt x="121" y="0"/>
                    <a:pt x="130" y="9"/>
                    <a:pt x="130" y="20"/>
                  </a:cubicBezTo>
                  <a:cubicBezTo>
                    <a:pt x="131" y="20"/>
                    <a:pt x="132" y="20"/>
                    <a:pt x="133" y="20"/>
                  </a:cubicBezTo>
                  <a:cubicBezTo>
                    <a:pt x="136" y="20"/>
                    <a:pt x="139" y="20"/>
                    <a:pt x="142" y="20"/>
                  </a:cubicBezTo>
                  <a:cubicBezTo>
                    <a:pt x="149" y="20"/>
                    <a:pt x="156" y="21"/>
                    <a:pt x="162" y="22"/>
                  </a:cubicBezTo>
                  <a:cubicBezTo>
                    <a:pt x="170" y="25"/>
                    <a:pt x="176" y="29"/>
                    <a:pt x="178" y="36"/>
                  </a:cubicBezTo>
                  <a:cubicBezTo>
                    <a:pt x="179" y="38"/>
                    <a:pt x="179" y="41"/>
                    <a:pt x="179" y="43"/>
                  </a:cubicBezTo>
                  <a:cubicBezTo>
                    <a:pt x="145" y="43"/>
                    <a:pt x="74" y="43"/>
                    <a:pt x="40" y="43"/>
                  </a:cubicBezTo>
                  <a:cubicBezTo>
                    <a:pt x="40" y="41"/>
                    <a:pt x="41" y="38"/>
                    <a:pt x="41" y="36"/>
                  </a:cubicBezTo>
                  <a:close/>
                  <a:moveTo>
                    <a:pt x="99" y="20"/>
                  </a:moveTo>
                  <a:cubicBezTo>
                    <a:pt x="103" y="20"/>
                    <a:pt x="106" y="20"/>
                    <a:pt x="110" y="20"/>
                  </a:cubicBezTo>
                  <a:cubicBezTo>
                    <a:pt x="113" y="20"/>
                    <a:pt x="116" y="20"/>
                    <a:pt x="120" y="20"/>
                  </a:cubicBezTo>
                  <a:cubicBezTo>
                    <a:pt x="119" y="15"/>
                    <a:pt x="115" y="11"/>
                    <a:pt x="110" y="11"/>
                  </a:cubicBezTo>
                  <a:cubicBezTo>
                    <a:pt x="104" y="11"/>
                    <a:pt x="100" y="15"/>
                    <a:pt x="99" y="20"/>
                  </a:cubicBezTo>
                  <a:close/>
                  <a:moveTo>
                    <a:pt x="190" y="269"/>
                  </a:moveTo>
                  <a:cubicBezTo>
                    <a:pt x="29" y="269"/>
                    <a:pt x="29" y="269"/>
                    <a:pt x="29" y="26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49"/>
                    <a:pt x="200" y="49"/>
                    <a:pt x="200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278"/>
                    <a:pt x="19" y="278"/>
                    <a:pt x="19" y="278"/>
                  </a:cubicBezTo>
                  <a:cubicBezTo>
                    <a:pt x="200" y="278"/>
                    <a:pt x="200" y="278"/>
                    <a:pt x="200" y="278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190" y="199"/>
                    <a:pt x="190" y="199"/>
                    <a:pt x="190" y="199"/>
                  </a:cubicBezTo>
                  <a:lnTo>
                    <a:pt x="190" y="269"/>
                  </a:lnTo>
                  <a:close/>
                  <a:moveTo>
                    <a:pt x="200" y="119"/>
                  </a:moveTo>
                  <a:cubicBezTo>
                    <a:pt x="190" y="133"/>
                    <a:pt x="190" y="133"/>
                    <a:pt x="190" y="133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200" y="124"/>
                    <a:pt x="200" y="124"/>
                    <a:pt x="200" y="124"/>
                  </a:cubicBezTo>
                  <a:lnTo>
                    <a:pt x="200" y="119"/>
                  </a:lnTo>
                  <a:close/>
                  <a:moveTo>
                    <a:pt x="215" y="35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9" y="26"/>
                    <a:pt x="182" y="30"/>
                    <a:pt x="184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8" y="44"/>
                    <a:pt x="208" y="44"/>
                    <a:pt x="208" y="44"/>
                  </a:cubicBezTo>
                  <a:lnTo>
                    <a:pt x="215" y="35"/>
                  </a:lnTo>
                  <a:close/>
                  <a:moveTo>
                    <a:pt x="246" y="41"/>
                  </a:moveTo>
                  <a:cubicBezTo>
                    <a:pt x="182" y="134"/>
                    <a:pt x="182" y="134"/>
                    <a:pt x="182" y="134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56" y="92"/>
                    <a:pt x="156" y="92"/>
                    <a:pt x="156" y="92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218" y="41"/>
                    <a:pt x="218" y="41"/>
                    <a:pt x="218" y="41"/>
                  </a:cubicBezTo>
                  <a:lnTo>
                    <a:pt x="246" y="41"/>
                  </a:lnTo>
                  <a:close/>
                  <a:moveTo>
                    <a:pt x="246" y="107"/>
                  </a:moveTo>
                  <a:cubicBezTo>
                    <a:pt x="182" y="201"/>
                    <a:pt x="182" y="201"/>
                    <a:pt x="182" y="201"/>
                  </a:cubicBezTo>
                  <a:cubicBezTo>
                    <a:pt x="155" y="201"/>
                    <a:pt x="155" y="201"/>
                    <a:pt x="155" y="201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56" y="159"/>
                    <a:pt x="156" y="159"/>
                    <a:pt x="156" y="159"/>
                  </a:cubicBezTo>
                  <a:cubicBezTo>
                    <a:pt x="169" y="180"/>
                    <a:pt x="169" y="180"/>
                    <a:pt x="169" y="180"/>
                  </a:cubicBezTo>
                  <a:cubicBezTo>
                    <a:pt x="218" y="107"/>
                    <a:pt x="218" y="107"/>
                    <a:pt x="218" y="107"/>
                  </a:cubicBezTo>
                  <a:lnTo>
                    <a:pt x="246" y="10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/>
            <a:lstStyle/>
            <a:p>
              <a:endParaRPr lang="en-US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520234" y="1841905"/>
            <a:ext cx="24632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Public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Pricate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No-cache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1389" y="4979086"/>
            <a:ext cx="3297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/>
              <a:t>must-revalidate</a:t>
            </a: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/>
              <a:t>proxy-revalidate</a:t>
            </a:r>
            <a:br>
              <a:rPr lang="en-US" altLang="zh-CN" dirty="0">
                <a:latin typeface="等线" panose="02010600030101010101" pitchFamily="2" charset="-122"/>
              </a:rPr>
            </a:b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431196" y="1761749"/>
            <a:ext cx="22201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Max-age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/>
              <a:t>s-</a:t>
            </a:r>
            <a:r>
              <a:rPr lang="en-GB" altLang="zh-CN" dirty="0" err="1"/>
              <a:t>maxage</a:t>
            </a:r>
            <a:br>
              <a:rPr lang="en-GB" altLang="zh-CN" dirty="0"/>
            </a:br>
            <a:endParaRPr lang="en-GB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/>
              <a:t>max-stale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431196" y="4677499"/>
            <a:ext cx="334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/>
              <a:t>no-store </a:t>
            </a: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/>
              <a:t>no-transform</a:t>
            </a:r>
            <a:br>
              <a:rPr lang="en-US" altLang="zh-CN" dirty="0">
                <a:latin typeface="等线" panose="02010600030101010101" pitchFamily="2" charset="-122"/>
              </a:rPr>
            </a:b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1217463" y="1121338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可缓存性</a:t>
            </a:r>
            <a:endParaRPr lang="zh-CN" altLang="en-US" sz="2400" b="1" dirty="0">
              <a:solidFill>
                <a:srgbClr val="132E4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54784" y="1084960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到期</a:t>
            </a:r>
            <a:endParaRPr lang="zh-CN" altLang="en-US" sz="2400" b="1" dirty="0">
              <a:solidFill>
                <a:srgbClr val="132E4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-1096578" y="6086643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重新验证</a:t>
            </a:r>
            <a:endParaRPr lang="zh-CN" altLang="en-US" sz="2400" b="1" dirty="0">
              <a:solidFill>
                <a:srgbClr val="132E4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48784" y="5855810"/>
            <a:ext cx="289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其它</a:t>
            </a:r>
            <a:endParaRPr lang="zh-CN" altLang="en-US" sz="2400" b="1" dirty="0">
              <a:solidFill>
                <a:srgbClr val="132E4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93716" y="3718895"/>
            <a:ext cx="1700346" cy="95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      缓存头</a:t>
            </a:r>
            <a:br>
              <a:rPr lang="en-US" altLang="zh-CN" b="1" dirty="0">
                <a:solidFill>
                  <a:srgbClr val="24292E"/>
                </a:solidFill>
                <a:latin typeface="-apple-system"/>
              </a:rPr>
            </a:b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r>
              <a:rPr lang="en-GB" altLang="zh-CN" b="1" dirty="0">
                <a:solidFill>
                  <a:srgbClr val="24292E"/>
                </a:solidFill>
                <a:latin typeface="-apple-system"/>
              </a:rPr>
              <a:t>Cache-Control</a:t>
            </a:r>
            <a:endParaRPr lang="en-GB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9" name="直接连接符 3"/>
            <p:cNvCxnSpPr/>
            <p:nvPr/>
          </p:nvCxnSpPr>
          <p:spPr>
            <a:xfrm>
              <a:off x="143922" y="926390"/>
              <a:ext cx="3452718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/>
            <p:cNvCxnSpPr/>
            <p:nvPr/>
          </p:nvCxnSpPr>
          <p:spPr>
            <a:xfrm flipV="1">
              <a:off x="8327136" y="909703"/>
              <a:ext cx="3703986" cy="16687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3879275" y="158814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基于</a:t>
            </a:r>
            <a:r>
              <a:rPr lang="en-US" altLang="zh-CN" b="1" dirty="0">
                <a:latin typeface="+mn-ea"/>
              </a:rPr>
              <a:t>http</a:t>
            </a:r>
            <a:r>
              <a:rPr lang="zh-CN" altLang="en-US" b="1" dirty="0">
                <a:latin typeface="+mn-ea"/>
              </a:rPr>
              <a:t>协议讲解缓存在服务中的应用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43922" y="926390"/>
              <a:ext cx="3452718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/>
            <p:cNvCxnSpPr/>
            <p:nvPr/>
          </p:nvCxnSpPr>
          <p:spPr>
            <a:xfrm flipV="1">
              <a:off x="8327136" y="909703"/>
              <a:ext cx="3703986" cy="16687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3879275" y="158814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基于</a:t>
            </a:r>
            <a:r>
              <a:rPr lang="en-US" altLang="zh-CN" b="1" dirty="0">
                <a:latin typeface="+mn-ea"/>
              </a:rPr>
              <a:t>http</a:t>
            </a:r>
            <a:r>
              <a:rPr lang="zh-CN" altLang="en-US" b="1" dirty="0">
                <a:latin typeface="+mn-ea"/>
              </a:rPr>
              <a:t>协议讲解缓存在服务中的应用</a:t>
            </a:r>
            <a:endParaRPr lang="zh-CN" altLang="en-US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6997" y="100699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思考</a:t>
            </a:r>
            <a:r>
              <a:rPr kumimoji="1" lang="en-US" altLang="zh-CN" sz="2400" dirty="0"/>
              <a:t> ?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435261" y="2222339"/>
            <a:ext cx="9821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在页面中引入静态资源文件，为什么静态资源文件改变后，再次发起请求还是之前的内容，</a:t>
            </a:r>
            <a:br>
              <a:rPr lang="en-US" altLang="zh-CN" dirty="0"/>
            </a:br>
            <a:r>
              <a:rPr lang="zh-CN" altLang="en-US" dirty="0"/>
              <a:t>没有变化呢？</a:t>
            </a:r>
            <a:br>
              <a:rPr lang="en-US" altLang="zh-CN" dirty="0"/>
            </a:br>
            <a:endParaRPr lang="zh-CN" altLang="en-US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在使用</a:t>
            </a:r>
            <a:r>
              <a:rPr lang="en-GB" altLang="zh-CN" dirty="0"/>
              <a:t>webpack</a:t>
            </a:r>
            <a:r>
              <a:rPr lang="zh-CN" altLang="en-US" dirty="0"/>
              <a:t>等一些打包工具时，为什么要加上一串</a:t>
            </a:r>
            <a:r>
              <a:rPr lang="en-GB" altLang="zh-CN" dirty="0"/>
              <a:t>hash</a:t>
            </a:r>
            <a:r>
              <a:rPr lang="zh-CN" altLang="en-US" dirty="0"/>
              <a:t>码？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four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http</a:t>
            </a:r>
            <a:r>
              <a:rPr lang="zh-CN" altLang="en-US" sz="3200" b="1" dirty="0">
                <a:latin typeface="+mn-ea"/>
              </a:rPr>
              <a:t>长链接案例分析</a:t>
            </a:r>
            <a:endParaRPr lang="zh-CN" altLang="en-US" sz="3200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7"/>
            <a:ext cx="4295963" cy="871808"/>
            <a:chOff x="2906485" y="1833429"/>
            <a:chExt cx="3221971" cy="653858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>
              <a:off x="5651498" y="1833429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V="1">
              <a:off x="2906485" y="1833430"/>
              <a:ext cx="586014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43922" y="357254"/>
            <a:ext cx="11887200" cy="16686"/>
            <a:chOff x="143922" y="909704"/>
            <a:chExt cx="11887200" cy="16686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43922" y="926390"/>
              <a:ext cx="447323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/>
            <p:cNvCxnSpPr/>
            <p:nvPr/>
          </p:nvCxnSpPr>
          <p:spPr>
            <a:xfrm flipV="1">
              <a:off x="7281333" y="909704"/>
              <a:ext cx="4749789" cy="16686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802605" y="15881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http</a:t>
            </a:r>
            <a:r>
              <a:rPr lang="zh-CN" altLang="en-US" b="1" dirty="0">
                <a:latin typeface="+mn-ea"/>
              </a:rPr>
              <a:t>长链接案例分析</a:t>
            </a:r>
            <a:endParaRPr lang="zh-CN" altLang="en-US" b="1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6997" y="1375672"/>
            <a:ext cx="10733447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的请求是在</a:t>
            </a:r>
            <a:r>
              <a:rPr kumimoji="1" lang="en-GB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链接之上进行发送，</a:t>
            </a:r>
            <a:r>
              <a:rPr kumimoji="1" lang="en-GB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链接分为长链接、短链接的概念，</a:t>
            </a:r>
            <a:r>
              <a:rPr kumimoji="1"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发送请求的时候会先创建一个</a:t>
            </a:r>
            <a:r>
              <a:rPr kumimoji="1" lang="en-GB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链接，在</a:t>
            </a:r>
            <a:r>
              <a:rPr kumimoji="1" lang="en-GB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连接上把</a:t>
            </a:r>
            <a:r>
              <a:rPr kumimoji="1"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请求的内容发送，并接收返回，这个时候一次请求就结束了，浏览器会和服务端商量，要不要把这次</a:t>
            </a:r>
            <a:r>
              <a:rPr kumimoji="1" lang="en-GB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链接给关闭到，如果不关闭，这个</a:t>
            </a:r>
            <a:r>
              <a:rPr kumimoji="1" lang="en-GB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链接就会一直开着，会有消耗，但是接下去如果还有请求，就可以直接在这个</a:t>
            </a:r>
            <a:r>
              <a:rPr kumimoji="1" lang="en-GB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链接上进行发送，那么就不需要经过三次握手这样的一个链接消耗，而如果直接关闭，那么在下次</a:t>
            </a:r>
            <a:r>
              <a:rPr kumimoji="1"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请求的时候就需要在创建一个</a:t>
            </a:r>
            <a:r>
              <a:rPr kumimoji="1" lang="en-GB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链接，长链接是可以设置</a:t>
            </a:r>
            <a:r>
              <a:rPr kumimoji="1" lang="en-GB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timeout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的，可以设置多长时间在这个</a:t>
            </a:r>
            <a:r>
              <a:rPr kumimoji="1" lang="en-GB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链接上没有新的请求就会关闭。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79375" y="1535482"/>
            <a:ext cx="10185555" cy="396533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7718963" y="4893215"/>
            <a:ext cx="3122140" cy="6186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125727" y="5944236"/>
            <a:ext cx="9206457" cy="252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field.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1035" y="1401988"/>
            <a:ext cx="2568835" cy="4218094"/>
          </a:xfrm>
          <a:prstGeom prst="rect">
            <a:avLst/>
          </a:prstGeom>
          <a:solidFill>
            <a:srgbClr val="17324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29026" y="2489291"/>
            <a:ext cx="2241974" cy="8071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HTTP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／</a:t>
            </a:r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1.1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协议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长链接案例分析</a:t>
            </a:r>
            <a:endParaRPr lang="zh-CN" altLang="en-US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16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4802605" y="15881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http</a:t>
            </a:r>
            <a:r>
              <a:rPr lang="zh-CN" altLang="en-US" b="1" dirty="0">
                <a:latin typeface="+mn-ea"/>
              </a:rPr>
              <a:t>长链接案例分析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8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43922" y="357254"/>
            <a:ext cx="11887200" cy="16686"/>
            <a:chOff x="143922" y="909704"/>
            <a:chExt cx="11887200" cy="16686"/>
          </a:xfrm>
        </p:grpSpPr>
        <p:cxnSp>
          <p:nvCxnSpPr>
            <p:cNvPr id="35" name="直接连接符 3"/>
            <p:cNvCxnSpPr/>
            <p:nvPr/>
          </p:nvCxnSpPr>
          <p:spPr>
            <a:xfrm>
              <a:off x="143922" y="926390"/>
              <a:ext cx="447323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/>
            <p:cNvCxnSpPr/>
            <p:nvPr/>
          </p:nvCxnSpPr>
          <p:spPr>
            <a:xfrm flipV="1">
              <a:off x="7281333" y="909704"/>
              <a:ext cx="4749789" cy="16686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802605" y="15881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http</a:t>
            </a:r>
            <a:r>
              <a:rPr lang="zh-CN" altLang="en-US" b="1" dirty="0">
                <a:latin typeface="+mn-ea"/>
              </a:rPr>
              <a:t>长链接案例分析</a:t>
            </a:r>
            <a:endParaRPr lang="zh-CN" altLang="en-US" b="1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3068" y="2222338"/>
            <a:ext cx="9866488" cy="111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        在</a:t>
            </a:r>
            <a:r>
              <a:rPr lang="en-GB" altLang="zh-CN" dirty="0"/>
              <a:t>http/2</a:t>
            </a:r>
            <a:r>
              <a:rPr lang="zh-CN" altLang="en-US" dirty="0"/>
              <a:t>中有了一个新的概念</a:t>
            </a:r>
            <a:r>
              <a:rPr lang="zh-CN" altLang="en-US" b="1"/>
              <a:t>信道复用</a:t>
            </a:r>
            <a:r>
              <a:rPr lang="zh-CN" altLang="en-US"/>
              <a:t>，</a:t>
            </a:r>
            <a:r>
              <a:rPr lang="zh-CN" altLang="en-US" dirty="0"/>
              <a:t>在</a:t>
            </a:r>
            <a:r>
              <a:rPr lang="en-GB" altLang="zh-CN" dirty="0"/>
              <a:t>TCP</a:t>
            </a:r>
            <a:r>
              <a:rPr lang="zh-CN" altLang="en-US" dirty="0"/>
              <a:t>连接上可以并发的去发送</a:t>
            </a:r>
            <a:r>
              <a:rPr lang="en-GB" altLang="zh-CN" dirty="0"/>
              <a:t>http</a:t>
            </a:r>
            <a:r>
              <a:rPr lang="zh-CN" altLang="en-US" dirty="0"/>
              <a:t>请求，链接一个网站只需要一个</a:t>
            </a:r>
            <a:r>
              <a:rPr lang="en-GB" altLang="zh-CN" dirty="0"/>
              <a:t>TCP</a:t>
            </a:r>
            <a:r>
              <a:rPr lang="zh-CN" altLang="en-US" dirty="0"/>
              <a:t>链接</a:t>
            </a:r>
            <a:r>
              <a:rPr lang="en-US" altLang="zh-CN" dirty="0"/>
              <a:t>(</a:t>
            </a:r>
            <a:r>
              <a:rPr lang="zh-CN" altLang="en-US" dirty="0"/>
              <a:t>同域的情况下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441371" y="1197161"/>
            <a:ext cx="7309710" cy="4044116"/>
            <a:chOff x="2663388" y="2198646"/>
            <a:chExt cx="7309710" cy="4044116"/>
          </a:xfrm>
        </p:grpSpPr>
        <p:sp>
          <p:nvSpPr>
            <p:cNvPr id="14" name="PA_文本框 11"/>
            <p:cNvSpPr txBox="1"/>
            <p:nvPr>
              <p:custDataLst>
                <p:tags r:id="rId1"/>
              </p:custDataLst>
            </p:nvPr>
          </p:nvSpPr>
          <p:spPr>
            <a:xfrm>
              <a:off x="3606817" y="3518108"/>
              <a:ext cx="63662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感谢您的观看</a:t>
              </a:r>
              <a:endParaRPr lang="zh-CN" altLang="en-US" sz="6000" b="1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/>
            <p:cNvSpPr txBox="1"/>
            <p:nvPr>
              <p:custDataLst>
                <p:tags r:id="rId2"/>
              </p:custDataLst>
            </p:nvPr>
          </p:nvSpPr>
          <p:spPr>
            <a:xfrm>
              <a:off x="2663388" y="4553136"/>
              <a:ext cx="7214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  <p:sp>
          <p:nvSpPr>
            <p:cNvPr id="16" name="PA_文本框 29"/>
            <p:cNvSpPr txBox="1"/>
            <p:nvPr>
              <p:custDataLst>
                <p:tags r:id="rId3"/>
              </p:custDataLst>
            </p:nvPr>
          </p:nvSpPr>
          <p:spPr>
            <a:xfrm>
              <a:off x="6894258" y="5361687"/>
              <a:ext cx="2931847" cy="8810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分享人：曲振飞</a:t>
              </a:r>
              <a:endParaRPr lang="en-US" altLang="zh-CN" dirty="0">
                <a:solidFill>
                  <a:srgbClr val="132E4A"/>
                </a:solidFill>
                <a:latin typeface="+mn-ea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分享时间：</a:t>
              </a:r>
              <a:r>
                <a:rPr lang="en-US" altLang="zh-CN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2018.08.22</a:t>
              </a:r>
              <a:endParaRPr lang="en-US" altLang="zh-CN" dirty="0">
                <a:solidFill>
                  <a:srgbClr val="132E4A"/>
                </a:solidFill>
                <a:effectLst/>
                <a:latin typeface="+mn-ea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/>
            <p:cNvSpPr txBox="1"/>
            <p:nvPr>
              <p:custDataLst>
                <p:tags r:id="rId4"/>
              </p:custDataLst>
            </p:nvPr>
          </p:nvSpPr>
          <p:spPr>
            <a:xfrm>
              <a:off x="7102282" y="2198646"/>
              <a:ext cx="27238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9600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2018</a:t>
              </a:r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8078" y="844614"/>
            <a:ext cx="10196640" cy="3189056"/>
            <a:chOff x="1048078" y="844614"/>
            <a:chExt cx="10196640" cy="3189056"/>
          </a:xfrm>
        </p:grpSpPr>
        <p:grpSp>
          <p:nvGrpSpPr>
            <p:cNvPr id="9" name="组合 8"/>
            <p:cNvGrpSpPr/>
            <p:nvPr/>
          </p:nvGrpSpPr>
          <p:grpSpPr>
            <a:xfrm>
              <a:off x="1048078" y="2730808"/>
              <a:ext cx="2609524" cy="1302862"/>
              <a:chOff x="1249819" y="2496522"/>
              <a:chExt cx="2954205" cy="147495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1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2" name="平行四边形 1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19920000">
                <a:off x="1659410" y="3139199"/>
                <a:ext cx="2200746" cy="73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latin typeface="+mn-ea"/>
                  </a:rPr>
                  <a:t>http</a:t>
                </a:r>
                <a:r>
                  <a:rPr lang="zh-CN" altLang="en-US" b="1" dirty="0">
                    <a:latin typeface="+mn-ea"/>
                  </a:rPr>
                  <a:t>协议简介之三次握手</a:t>
                </a:r>
                <a:endParaRPr lang="zh-CN" altLang="en-US" b="1" dirty="0">
                  <a:latin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77117" y="2730808"/>
              <a:ext cx="2609524" cy="1302862"/>
              <a:chOff x="1249819" y="2496522"/>
              <a:chExt cx="2954205" cy="1474952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2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 rot="19920000">
                <a:off x="1659410" y="3139197"/>
                <a:ext cx="2200746" cy="73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跨域</a:t>
                </a:r>
                <a:r>
                  <a:rPr lang="en-US" altLang="zh-CN" b="1" dirty="0">
                    <a:latin typeface="+mn-ea"/>
                  </a:rPr>
                  <a:t>CORS</a:t>
                </a:r>
                <a:r>
                  <a:rPr lang="zh-CN" altLang="en-US" b="1" dirty="0">
                    <a:latin typeface="+mn-ea"/>
                  </a:rPr>
                  <a:t>的形成原理及实现方案</a:t>
                </a:r>
                <a:endParaRPr lang="zh-CN" altLang="en-US" b="1" dirty="0">
                  <a:latin typeface="+mn-ea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106156" y="2730808"/>
              <a:ext cx="2609524" cy="1302862"/>
              <a:chOff x="1249819" y="2496522"/>
              <a:chExt cx="2954205" cy="1474952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3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 rot="19920000">
                <a:off x="1408442" y="3058005"/>
                <a:ext cx="2775480" cy="73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基于</a:t>
                </a:r>
                <a:r>
                  <a:rPr lang="en-US" altLang="zh-CN" b="1" dirty="0">
                    <a:latin typeface="+mn-ea"/>
                  </a:rPr>
                  <a:t>http</a:t>
                </a:r>
                <a:r>
                  <a:rPr lang="zh-CN" altLang="en-US" b="1" dirty="0">
                    <a:latin typeface="+mn-ea"/>
                  </a:rPr>
                  <a:t>协议讲解缓存在服务中的应用</a:t>
                </a:r>
                <a:endParaRPr lang="zh-CN" altLang="en-US" b="1" dirty="0">
                  <a:latin typeface="+mn-ea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635194" y="2730808"/>
              <a:ext cx="2609524" cy="1302862"/>
              <a:chOff x="1249819" y="2496522"/>
              <a:chExt cx="2954205" cy="1474952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291464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4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rot="19920000">
                <a:off x="1659410" y="3139199"/>
                <a:ext cx="2200746" cy="73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b="1" dirty="0">
                    <a:latin typeface="+mn-ea"/>
                  </a:rPr>
                  <a:t>http</a:t>
                </a:r>
                <a:r>
                  <a:rPr lang="zh-CN" altLang="en-US" b="1" dirty="0">
                    <a:latin typeface="+mn-ea"/>
                  </a:rPr>
                  <a:t>长链接案例分析</a:t>
                </a:r>
                <a:endParaRPr lang="zh-CN" altLang="en-US" b="1" dirty="0">
                  <a:latin typeface="+mn-ea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3500070" y="844614"/>
              <a:ext cx="5285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rgbClr val="132E4A"/>
                  </a:solidFill>
                  <a:latin typeface="+mn-ea"/>
                </a:rPr>
                <a:t>CONTENTS</a:t>
              </a:r>
              <a:endParaRPr lang="zh-CN" altLang="en-US" sz="5400" dirty="0">
                <a:solidFill>
                  <a:srgbClr val="132E4A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one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n-ea"/>
              </a:rPr>
              <a:t>HTTP</a:t>
            </a:r>
            <a:r>
              <a:rPr lang="zh-CN" altLang="en-US" sz="3200" dirty="0">
                <a:latin typeface="+mn-ea"/>
              </a:rPr>
              <a:t>协议简介之</a:t>
            </a:r>
            <a:endParaRPr lang="en-US" altLang="zh-CN" sz="3200" dirty="0">
              <a:latin typeface="+mn-ea"/>
            </a:endParaRPr>
          </a:p>
          <a:p>
            <a:pPr algn="ctr"/>
            <a:r>
              <a:rPr lang="zh-CN" altLang="en-US" sz="3200" dirty="0">
                <a:latin typeface="+mn-ea"/>
              </a:rPr>
              <a:t>三次握手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6" y="2444569"/>
            <a:ext cx="4295963" cy="1118029"/>
            <a:chOff x="2906486" y="1833430"/>
            <a:chExt cx="3221971" cy="838524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>
              <a:off x="5651499" y="1833430"/>
              <a:ext cx="476958" cy="838523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V="1">
              <a:off x="2906486" y="1833431"/>
              <a:ext cx="586015" cy="838523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17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9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5001905" y="17258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TCP/IP</a:t>
            </a:r>
            <a:r>
              <a:rPr kumimoji="1" lang="zh-CN" altLang="en-US" dirty="0"/>
              <a:t>五层网络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05147" y="1071561"/>
            <a:ext cx="176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应用次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431887" y="1045533"/>
            <a:ext cx="6489539" cy="930243"/>
          </a:xfrm>
          <a:prstGeom prst="rect">
            <a:avLst/>
          </a:prstGeom>
          <a:gradFill>
            <a:gsLst>
              <a:gs pos="0">
                <a:srgbClr val="FFFFFF"/>
              </a:gs>
              <a:gs pos="67000">
                <a:srgbClr val="F0F1F3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65132" y="1053302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应用层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61452" y="1422634"/>
            <a:ext cx="625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构建于</a:t>
            </a:r>
            <a:r>
              <a:rPr lang="en-GB" altLang="zh-CN" sz="1200" dirty="0"/>
              <a:t>TCP</a:t>
            </a:r>
            <a:r>
              <a:rPr lang="zh-CN" altLang="en-US" sz="1200" dirty="0"/>
              <a:t>协议之上，为应用软件提供服务，应用层也是最高的一层直接面向用户，例如</a:t>
            </a:r>
            <a:r>
              <a:rPr lang="en-GB" altLang="zh-CN" sz="1200" dirty="0"/>
              <a:t>www</a:t>
            </a:r>
            <a:r>
              <a:rPr lang="zh-CN" altLang="en-US" sz="1200" dirty="0"/>
              <a:t>万维网、</a:t>
            </a:r>
            <a:r>
              <a:rPr lang="en-GB" altLang="zh-CN" sz="1200" dirty="0"/>
              <a:t>FTP</a:t>
            </a:r>
            <a:r>
              <a:rPr lang="zh-CN" altLang="en-US" sz="1200" dirty="0"/>
              <a:t>文件传输协议、</a:t>
            </a:r>
            <a:r>
              <a:rPr lang="en-GB" altLang="zh-CN" sz="1200" dirty="0"/>
              <a:t>DNS</a:t>
            </a:r>
            <a:r>
              <a:rPr lang="zh-CN" altLang="en-US" sz="1200" dirty="0"/>
              <a:t>协议</a:t>
            </a:r>
            <a:r>
              <a:rPr lang="en-US" altLang="zh-CN" sz="1200" dirty="0"/>
              <a:t>: </a:t>
            </a:r>
            <a:r>
              <a:rPr lang="zh-CN" altLang="en-US" sz="1200" dirty="0"/>
              <a:t>域名与</a:t>
            </a:r>
            <a:r>
              <a:rPr lang="en-GB" altLang="zh-CN" sz="1200" dirty="0"/>
              <a:t>IP</a:t>
            </a:r>
            <a:r>
              <a:rPr lang="zh-CN" altLang="en-US" sz="1200" dirty="0"/>
              <a:t>的转换、邮件传输、</a:t>
            </a:r>
            <a:r>
              <a:rPr lang="en-GB" altLang="zh-CN" sz="1200" dirty="0"/>
              <a:t>DCHP</a:t>
            </a:r>
            <a:r>
              <a:rPr lang="zh-CN" altLang="en-US" sz="1200" dirty="0"/>
              <a:t>协议。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3431887" y="2298835"/>
            <a:ext cx="6489539" cy="930243"/>
          </a:xfrm>
          <a:prstGeom prst="rect">
            <a:avLst/>
          </a:prstGeom>
          <a:gradFill>
            <a:gsLst>
              <a:gs pos="0">
                <a:srgbClr val="FFFFFF"/>
              </a:gs>
              <a:gs pos="67000">
                <a:srgbClr val="F0F1F3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079600" y="2309606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传输层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661455" y="2619297"/>
            <a:ext cx="625997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传输层向用户提供可靠的端到端</a:t>
            </a:r>
            <a:r>
              <a:rPr lang="en-US" altLang="zh-CN" sz="1100" dirty="0"/>
              <a:t>(</a:t>
            </a:r>
            <a:r>
              <a:rPr lang="en-GB" altLang="zh-CN" sz="1100" dirty="0"/>
              <a:t>End-to-End)</a:t>
            </a:r>
            <a:r>
              <a:rPr lang="zh-CN" altLang="en-US" sz="1100" dirty="0"/>
              <a:t>服务，主要有两个协议分别是</a:t>
            </a:r>
            <a:r>
              <a:rPr lang="en-GB" altLang="zh-CN" sz="1100" dirty="0"/>
              <a:t>TCP</a:t>
            </a:r>
            <a:r>
              <a:rPr lang="zh-CN" altLang="en-GB" sz="1100" dirty="0"/>
              <a:t>、 </a:t>
            </a:r>
            <a:r>
              <a:rPr lang="en-GB" altLang="zh-CN" sz="1100" dirty="0"/>
              <a:t>UDP</a:t>
            </a:r>
            <a:r>
              <a:rPr lang="zh-CN" altLang="en-US" sz="1100" dirty="0"/>
              <a:t>协议，</a:t>
            </a:r>
            <a:r>
              <a:rPr lang="zh-CN" altLang="en-US" dirty="0"/>
              <a:t> </a:t>
            </a:r>
            <a:r>
              <a:rPr lang="zh-CN" altLang="en-US" sz="1100" dirty="0"/>
              <a:t>大多数情况下我们使用的是</a:t>
            </a:r>
            <a:r>
              <a:rPr lang="en-GB" altLang="zh-CN" sz="1100" dirty="0"/>
              <a:t>TCP</a:t>
            </a:r>
            <a:r>
              <a:rPr lang="zh-CN" altLang="en-US" sz="1100" dirty="0"/>
              <a:t>协议，它是一个更可靠的数据传输协议。</a:t>
            </a:r>
            <a:endParaRPr kumimoji="1"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3431889" y="3610256"/>
            <a:ext cx="6489539" cy="547313"/>
          </a:xfrm>
          <a:prstGeom prst="rect">
            <a:avLst/>
          </a:prstGeom>
          <a:gradFill>
            <a:gsLst>
              <a:gs pos="0">
                <a:srgbClr val="FFFFFF"/>
              </a:gs>
              <a:gs pos="67000">
                <a:srgbClr val="F0F1F3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112559" y="3720323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网络层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431889" y="4597921"/>
            <a:ext cx="6489539" cy="547313"/>
          </a:xfrm>
          <a:prstGeom prst="rect">
            <a:avLst/>
          </a:prstGeom>
          <a:gradFill>
            <a:gsLst>
              <a:gs pos="0">
                <a:srgbClr val="FFFFFF"/>
              </a:gs>
              <a:gs pos="67000">
                <a:srgbClr val="F0F1F3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867100" y="4719495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数据链路层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431891" y="5567795"/>
            <a:ext cx="6489539" cy="547313"/>
          </a:xfrm>
          <a:prstGeom prst="rect">
            <a:avLst/>
          </a:prstGeom>
          <a:gradFill>
            <a:gsLst>
              <a:gs pos="0">
                <a:srgbClr val="FFFFFF"/>
              </a:gs>
              <a:gs pos="67000">
                <a:srgbClr val="F0F1F3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079602" y="5687901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物理层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空心弧 9"/>
          <p:cNvSpPr/>
          <p:nvPr/>
        </p:nvSpPr>
        <p:spPr>
          <a:xfrm rot="3600000">
            <a:off x="4313215" y="2375628"/>
            <a:ext cx="3504028" cy="3504028"/>
          </a:xfrm>
          <a:prstGeom prst="blockArc">
            <a:avLst>
              <a:gd name="adj1" fmla="val 15240000"/>
              <a:gd name="adj2" fmla="val 6375658"/>
              <a:gd name="adj3" fmla="val 5000"/>
            </a:avLst>
          </a:prstGeom>
          <a:solidFill>
            <a:srgbClr val="132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空心弧 11"/>
          <p:cNvSpPr/>
          <p:nvPr/>
        </p:nvSpPr>
        <p:spPr>
          <a:xfrm rot="4951894">
            <a:off x="4188736" y="1880749"/>
            <a:ext cx="3915036" cy="3915036"/>
          </a:xfrm>
          <a:prstGeom prst="blockArc">
            <a:avLst>
              <a:gd name="adj1" fmla="val 13326385"/>
              <a:gd name="adj2" fmla="val 8942954"/>
              <a:gd name="adj3" fmla="val 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空心弧 12"/>
          <p:cNvSpPr/>
          <p:nvPr/>
        </p:nvSpPr>
        <p:spPr>
          <a:xfrm rot="11853705">
            <a:off x="4580676" y="2272689"/>
            <a:ext cx="3131157" cy="3131157"/>
          </a:xfrm>
          <a:prstGeom prst="blockArc">
            <a:avLst>
              <a:gd name="adj1" fmla="val 9600000"/>
              <a:gd name="adj2" fmla="val 20809699"/>
              <a:gd name="adj3" fmla="val 5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空心弧 13"/>
          <p:cNvSpPr/>
          <p:nvPr/>
        </p:nvSpPr>
        <p:spPr>
          <a:xfrm rot="8905052">
            <a:off x="4762846" y="2454859"/>
            <a:ext cx="2766815" cy="2766815"/>
          </a:xfrm>
          <a:prstGeom prst="blockArc">
            <a:avLst>
              <a:gd name="adj1" fmla="val 10200000"/>
              <a:gd name="adj2" fmla="val 6152830"/>
              <a:gd name="adj3" fmla="val 693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空心弧 14"/>
          <p:cNvSpPr/>
          <p:nvPr/>
        </p:nvSpPr>
        <p:spPr>
          <a:xfrm rot="8100000">
            <a:off x="4983032" y="2675045"/>
            <a:ext cx="2326444" cy="2326444"/>
          </a:xfrm>
          <a:prstGeom prst="blockArc">
            <a:avLst>
              <a:gd name="adj1" fmla="val 15858922"/>
              <a:gd name="adj2" fmla="val 6290585"/>
              <a:gd name="adj3" fmla="val 7425"/>
            </a:avLst>
          </a:prstGeom>
          <a:solidFill>
            <a:srgbClr val="132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41604" y="2654174"/>
            <a:ext cx="2786836" cy="1600438"/>
          </a:xfrm>
          <a:prstGeom prst="rect">
            <a:avLst/>
          </a:prstGeom>
          <a:ln w="6350">
            <a:solidFill>
              <a:srgbClr val="132E4A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面向无链接</a:t>
            </a:r>
            <a:r>
              <a:rPr lang="en-US" altLang="zh-CN" sz="1400" dirty="0"/>
              <a:t>: </a:t>
            </a:r>
            <a:r>
              <a:rPr lang="zh-CN" altLang="en-US" sz="1400" dirty="0"/>
              <a:t>发送的时候不关心对方主机在线，可以离线发送。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面向报文</a:t>
            </a:r>
            <a:r>
              <a:rPr lang="en-US" altLang="zh-CN" sz="1400" dirty="0"/>
              <a:t>: </a:t>
            </a:r>
            <a:r>
              <a:rPr lang="zh-CN" altLang="en-US" sz="1400" dirty="0"/>
              <a:t>一次发送一段数据。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不可靠</a:t>
            </a:r>
            <a:r>
              <a:rPr lang="en-US" altLang="zh-CN" sz="1400" dirty="0"/>
              <a:t>: </a:t>
            </a:r>
            <a:r>
              <a:rPr lang="zh-CN" altLang="en-US" sz="1400" dirty="0"/>
              <a:t>只负责发送出去，至于接收方有没有收到就不管了。</a:t>
            </a:r>
            <a:endParaRPr lang="en-US" altLang="zh-CN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89294" y="2002438"/>
            <a:ext cx="290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TCP</a:t>
            </a:r>
            <a:r>
              <a:rPr lang="zh-CN" altLang="en-US" sz="20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协议：</a:t>
            </a:r>
            <a:endParaRPr lang="zh-CN" altLang="en-US" sz="2000" b="1" dirty="0">
              <a:solidFill>
                <a:srgbClr val="132E4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167" y="2585952"/>
            <a:ext cx="3305131" cy="3539430"/>
          </a:xfrm>
          <a:prstGeom prst="rect">
            <a:avLst/>
          </a:prstGeom>
          <a:ln w="6350">
            <a:solidFill>
              <a:srgbClr val="132E4A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面向链接</a:t>
            </a:r>
            <a:r>
              <a:rPr lang="en-US" altLang="zh-CN" sz="1400" dirty="0"/>
              <a:t>: </a:t>
            </a:r>
            <a:r>
              <a:rPr lang="zh-CN" altLang="en-US" sz="1400" dirty="0"/>
              <a:t>需要对方主机在线，并建立链接。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面向字节流</a:t>
            </a:r>
            <a:r>
              <a:rPr lang="en-US" altLang="zh-CN" sz="1400" dirty="0"/>
              <a:t>: </a:t>
            </a:r>
            <a:r>
              <a:rPr lang="zh-CN" altLang="en-US" sz="1400" dirty="0"/>
              <a:t>你给我一堆字节流的数据，我给你发送出去，但是每次发送多少是我说了算，每次选出一段字节发送的时候，都会带上一个序号，这个序号就是发送的这段字节中编号最小的字节的编号。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可靠</a:t>
            </a:r>
            <a:r>
              <a:rPr lang="en-US" altLang="zh-CN" sz="1400" dirty="0"/>
              <a:t>: </a:t>
            </a:r>
            <a:r>
              <a:rPr lang="zh-CN" altLang="en-US" sz="1400" dirty="0"/>
              <a:t>保证数据有序的到达对方主机，每发送一个数据就会期待收到对方的回复，如果在指定时间内收到了对方的回复，就确认为数据到达，如果超过一定时间没收到对方回复，就认为对方没收到，在重新发送一遍。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226999" y="1942508"/>
            <a:ext cx="290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UDP</a:t>
            </a:r>
            <a:r>
              <a:rPr lang="zh-CN" altLang="en-US" sz="2000" b="1" dirty="0">
                <a:solidFill>
                  <a:srgbClr val="132E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协议：</a:t>
            </a:r>
            <a:endParaRPr lang="zh-CN" altLang="en-US" sz="2000" b="1" dirty="0">
              <a:solidFill>
                <a:srgbClr val="132E4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17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9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127588" y="2083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传输层协议对比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7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17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90204" pitchFamily="34" charset="0"/>
              </a:endParaRPr>
            </a:p>
          </p:txBody>
        </p:sp>
        <p:cxnSp>
          <p:nvCxnSpPr>
            <p:cNvPr id="19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5129228" y="20731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三次握手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56" y="1122103"/>
            <a:ext cx="6360986" cy="491988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91110" y="1331090"/>
            <a:ext cx="504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第一次握手</a:t>
            </a:r>
            <a:r>
              <a:rPr kumimoji="1" lang="en-US" altLang="zh-CN" sz="1400" dirty="0"/>
              <a:t>:  </a:t>
            </a:r>
            <a:r>
              <a:rPr kumimoji="1" lang="zh-CN" altLang="en-US" sz="1400" dirty="0"/>
              <a:t>建立连接，客户端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发送</a:t>
            </a:r>
            <a:r>
              <a:rPr kumimoji="1" lang="en-US" altLang="zh-CN" sz="1400" dirty="0"/>
              <a:t>SYN=1</a:t>
            </a:r>
            <a:r>
              <a:rPr kumimoji="1" lang="zh-CN" altLang="en-US" sz="1400" dirty="0"/>
              <a:t>、随机产生</a:t>
            </a:r>
            <a:r>
              <a:rPr kumimoji="1" lang="en-US" altLang="zh-CN" sz="1400" dirty="0" err="1"/>
              <a:t>Seq</a:t>
            </a:r>
            <a:r>
              <a:rPr kumimoji="1" lang="en-US" altLang="zh-CN" sz="1400" dirty="0"/>
              <a:t>=</a:t>
            </a:r>
            <a:r>
              <a:rPr kumimoji="1" lang="en-US" altLang="zh-CN" sz="1400" dirty="0" err="1"/>
              <a:t>client_isn</a:t>
            </a:r>
            <a:r>
              <a:rPr kumimoji="1" lang="zh-CN" altLang="en-US" sz="1400" dirty="0"/>
              <a:t>的数据包到服务器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，等待服务器确认。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013091" y="2392648"/>
            <a:ext cx="5040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第二次握手</a:t>
            </a:r>
            <a:r>
              <a:rPr kumimoji="1" lang="en-US" altLang="zh-CN" sz="1400" dirty="0"/>
              <a:t>:</a:t>
            </a:r>
            <a:r>
              <a:rPr kumimoji="1" lang="zh-CN" altLang="en-US" sz="1400" dirty="0"/>
              <a:t> 服务器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收到请求后确认联机</a:t>
            </a:r>
            <a:r>
              <a:rPr kumimoji="1" lang="en-US" altLang="zh-CN" sz="1400" dirty="0"/>
              <a:t>(</a:t>
            </a:r>
            <a:r>
              <a:rPr kumimoji="1" lang="zh-CN" altLang="en-US" sz="1400" dirty="0"/>
              <a:t>可以接受数据</a:t>
            </a:r>
            <a:r>
              <a:rPr kumimoji="1" lang="en-US" altLang="zh-CN" sz="1400" dirty="0"/>
              <a:t>)</a:t>
            </a:r>
            <a:r>
              <a:rPr kumimoji="1" lang="zh-CN" altLang="en-US" sz="1400" dirty="0"/>
              <a:t>，发起第二次握手请求，</a:t>
            </a:r>
            <a:r>
              <a:rPr kumimoji="1" lang="en-US" altLang="zh-CN" sz="1400" dirty="0"/>
              <a:t>ACK=(A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Seq+1)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SYN=1</a:t>
            </a:r>
            <a:r>
              <a:rPr kumimoji="1" lang="zh-CN" altLang="en-US" sz="1400" dirty="0"/>
              <a:t>，随机产生</a:t>
            </a:r>
            <a:r>
              <a:rPr kumimoji="1" lang="en-US" altLang="zh-CN" sz="1400" dirty="0" err="1"/>
              <a:t>Seq</a:t>
            </a:r>
            <a:r>
              <a:rPr kumimoji="1" lang="en-US" altLang="zh-CN" sz="1400" dirty="0"/>
              <a:t>=</a:t>
            </a:r>
            <a:r>
              <a:rPr kumimoji="1" lang="en-US" altLang="zh-CN" sz="1400" dirty="0" err="1"/>
              <a:t>client_isn</a:t>
            </a:r>
            <a:r>
              <a:rPr kumimoji="1" lang="zh-CN" altLang="en-US" sz="1400" dirty="0"/>
              <a:t>的数据包到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。</a:t>
            </a:r>
            <a:endParaRPr kumimoji="1"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013092" y="3520372"/>
            <a:ext cx="5040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第三次握手</a:t>
            </a:r>
            <a:r>
              <a:rPr kumimoji="1" lang="en-US" altLang="zh-CN" sz="1400" dirty="0"/>
              <a:t>: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收到后检查</a:t>
            </a:r>
            <a:r>
              <a:rPr kumimoji="1" lang="en-US" altLang="zh-CN" sz="1400" dirty="0"/>
              <a:t>ACK</a:t>
            </a:r>
            <a:r>
              <a:rPr kumimoji="1" lang="zh-CN" altLang="en-US" sz="1400" dirty="0"/>
              <a:t>是否正确，若正确，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会在发送确认包</a:t>
            </a:r>
            <a:r>
              <a:rPr kumimoji="1" lang="en-US" altLang="zh-CN" sz="1400" dirty="0"/>
              <a:t>ACK=</a:t>
            </a:r>
            <a:r>
              <a:rPr kumimoji="1" lang="zh-CN" altLang="en-US" sz="1400" dirty="0"/>
              <a:t>服务器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Seq+1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ACK=1</a:t>
            </a:r>
            <a:r>
              <a:rPr kumimoji="1" lang="zh-CN" altLang="en-US" sz="1400" dirty="0"/>
              <a:t>，服务器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收到后确认</a:t>
            </a:r>
            <a:r>
              <a:rPr kumimoji="1" lang="en-US" altLang="zh-CN" sz="1400" dirty="0" err="1"/>
              <a:t>Seq</a:t>
            </a:r>
            <a:r>
              <a:rPr kumimoji="1" lang="zh-CN" altLang="en-US" sz="1400" dirty="0"/>
              <a:t>值与</a:t>
            </a:r>
            <a:r>
              <a:rPr kumimoji="1" lang="en-US" altLang="zh-CN" sz="1400" dirty="0"/>
              <a:t>ACK</a:t>
            </a:r>
            <a:r>
              <a:rPr kumimoji="1" lang="zh-CN" altLang="en-US" sz="1400" dirty="0"/>
              <a:t>值，若正确，则建立连接。</a:t>
            </a:r>
            <a:endParaRPr kumimoji="1"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991110" y="4648096"/>
            <a:ext cx="50400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TCP</a:t>
            </a:r>
            <a:r>
              <a:rPr kumimoji="1" lang="zh-CN" altLang="en-US" sz="1400" dirty="0"/>
              <a:t>标示</a:t>
            </a:r>
            <a:r>
              <a:rPr kumimoji="1" lang="en-US" altLang="zh-CN" sz="1400" dirty="0"/>
              <a:t>:</a:t>
            </a:r>
            <a:endParaRPr kumimoji="1" lang="en-US" altLang="zh-CN" sz="1400" dirty="0"/>
          </a:p>
          <a:p>
            <a:r>
              <a:rPr kumimoji="1" lang="en-US" altLang="zh-CN" sz="1400" dirty="0"/>
              <a:t> </a:t>
            </a:r>
            <a:endParaRPr kumimoji="1" lang="en-US" altLang="zh-CN" sz="1400" dirty="0"/>
          </a:p>
          <a:p>
            <a:pPr marL="228600" indent="-228600">
              <a:buAutoNum type="arabicPeriod"/>
            </a:pPr>
            <a:r>
              <a:rPr lang="en-GB" altLang="zh-CN" sz="1200" dirty="0"/>
              <a:t>SYN(synchronous</a:t>
            </a:r>
            <a:r>
              <a:rPr lang="zh-CN" altLang="en-US" sz="1200" dirty="0"/>
              <a:t>建立联机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marL="228600" indent="-228600">
              <a:buAutoNum type="arabicPeriod"/>
            </a:pP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 </a:t>
            </a:r>
            <a:r>
              <a:rPr lang="en-GB" altLang="zh-CN" sz="1200" dirty="0"/>
              <a:t>ACK(acknowledgement </a:t>
            </a:r>
            <a:r>
              <a:rPr lang="zh-CN" altLang="en-US" sz="1200" dirty="0"/>
              <a:t>确认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 </a:t>
            </a:r>
            <a:r>
              <a:rPr lang="en-GB" altLang="zh-CN" sz="1200" dirty="0"/>
              <a:t>Sequence number(</a:t>
            </a:r>
            <a:r>
              <a:rPr lang="zh-CN" altLang="en-US" sz="1200" dirty="0"/>
              <a:t>顺序号码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endParaRPr kumimoji="1"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two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+mn-ea"/>
              </a:rPr>
              <a:t>跨域</a:t>
            </a:r>
            <a:r>
              <a:rPr lang="en-US" altLang="zh-CN" sz="3200" b="1" dirty="0">
                <a:latin typeface="+mn-ea"/>
              </a:rPr>
              <a:t>CORS</a:t>
            </a:r>
            <a:r>
              <a:rPr lang="zh-CN" altLang="en-US" sz="3200" b="1" dirty="0">
                <a:latin typeface="+mn-ea"/>
              </a:rPr>
              <a:t>的形成原理及实现方案</a:t>
            </a:r>
            <a:endParaRPr lang="zh-CN" altLang="en-US" sz="3200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9"/>
            <a:ext cx="4295963" cy="1118029"/>
            <a:chOff x="2906485" y="1833432"/>
            <a:chExt cx="3221971" cy="838525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>
              <a:off x="5651498" y="1833432"/>
              <a:ext cx="476958" cy="838524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V="1">
              <a:off x="2906485" y="1833433"/>
              <a:ext cx="586014" cy="838524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41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043614" y="2497010"/>
            <a:ext cx="10693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关于浏览器跨域的原理，一个请求在浏览器端发送出去后，是会收到返回值响应的，只不过浏览器在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解析这个请求的响应之后，发现不属于浏览器的同源策略</a:t>
            </a:r>
            <a:r>
              <a:rPr lang="en-US" altLang="zh-CN" dirty="0"/>
              <a:t>(</a:t>
            </a:r>
            <a:r>
              <a:rPr lang="zh-CN" altLang="en-US" dirty="0"/>
              <a:t>地址里面的协议、域名和端口号均相同</a:t>
            </a:r>
            <a:r>
              <a:rPr lang="en-US" altLang="zh-CN" dirty="0"/>
              <a:t>)</a:t>
            </a:r>
            <a:r>
              <a:rPr lang="zh-CN" altLang="en-US" dirty="0"/>
              <a:t>，会进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行拦截。如果是在</a:t>
            </a:r>
            <a:r>
              <a:rPr lang="en-GB" altLang="zh-CN" dirty="0"/>
              <a:t>curl</a:t>
            </a:r>
            <a:r>
              <a:rPr lang="zh-CN" altLang="en-US" dirty="0"/>
              <a:t>里面发送一个请求，都是没有跨域这样一个概念的。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41789" y="172587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跨域</a:t>
            </a:r>
            <a:r>
              <a:rPr kumimoji="1" lang="en-GB" altLang="zh-CN" dirty="0"/>
              <a:t>CORS</a:t>
            </a:r>
            <a:r>
              <a:rPr kumimoji="1" lang="zh-CN" altLang="en-US" dirty="0"/>
              <a:t>的形成原理及实现方案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41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4241789" y="172587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跨域</a:t>
            </a:r>
            <a:r>
              <a:rPr kumimoji="1" lang="en-GB" altLang="zh-CN" dirty="0"/>
              <a:t>CORS</a:t>
            </a:r>
            <a:r>
              <a:rPr kumimoji="1" lang="zh-CN" altLang="en-US" dirty="0"/>
              <a:t>的形成原理及实现方案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24585" y="1659992"/>
            <a:ext cx="37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协议的几种处理办法</a:t>
            </a:r>
            <a:r>
              <a:rPr kumimoji="1" lang="en-US" altLang="zh-CN" dirty="0"/>
              <a:t>: 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957417" y="2612290"/>
            <a:ext cx="4490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设置</a:t>
            </a:r>
            <a:r>
              <a:rPr lang="en-GB" altLang="zh-CN" sz="1600" dirty="0"/>
              <a:t>Access-Control-Allow-Origin</a:t>
            </a:r>
            <a:br>
              <a:rPr lang="en-GB" altLang="zh-CN" sz="1600" dirty="0"/>
            </a:br>
            <a:br>
              <a:rPr lang="en-GB" altLang="zh-CN" sz="1600" dirty="0"/>
            </a:br>
            <a:endParaRPr lang="en-GB" altLang="zh-CN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GB" altLang="zh-CN" sz="1600" dirty="0"/>
              <a:t>JSONP</a:t>
            </a:r>
            <a:endParaRPr kumimoji="1"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tags/tag1.xml><?xml version="1.0" encoding="utf-8"?>
<p:tagLst xmlns:p="http://schemas.openxmlformats.org/presentationml/2006/main">
  <p:tag name="PA" val="v3.1.0"/>
</p:tagLst>
</file>

<file path=ppt/tags/tag10.xml><?xml version="1.0" encoding="utf-8"?>
<p:tagLst xmlns:p="http://schemas.openxmlformats.org/presentationml/2006/main">
  <p:tag name="PA" val="v3.1.0"/>
</p:tagLst>
</file>

<file path=ppt/tags/tag11.xml><?xml version="1.0" encoding="utf-8"?>
<p:tagLst xmlns:p="http://schemas.openxmlformats.org/presentationml/2006/main">
  <p:tag name="PA" val="v3.1.0"/>
</p:tagLst>
</file>

<file path=ppt/tags/tag2.xml><?xml version="1.0" encoding="utf-8"?>
<p:tagLst xmlns:p="http://schemas.openxmlformats.org/presentationml/2006/main">
  <p:tag name="PA" val="v3.1.0"/>
</p:tagLst>
</file>

<file path=ppt/tags/tag3.xml><?xml version="1.0" encoding="utf-8"?>
<p:tagLst xmlns:p="http://schemas.openxmlformats.org/presentationml/2006/main">
  <p:tag name="PA" val="v3.1.0"/>
</p:tagLst>
</file>

<file path=ppt/tags/tag4.xml><?xml version="1.0" encoding="utf-8"?>
<p:tagLst xmlns:p="http://schemas.openxmlformats.org/presentationml/2006/main">
  <p:tag name="PA" val="v3.1.0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p="http://schemas.openxmlformats.org/presentationml/2006/main">
  <p:tag name="PA" val="v3.1.0"/>
</p:tagLst>
</file>

<file path=ppt/tags/tag9.xml><?xml version="1.0" encoding="utf-8"?>
<p:tagLst xmlns:p="http://schemas.openxmlformats.org/presentationml/2006/main">
  <p:tag name="PA" val="v3.1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2238</Words>
  <Application>WPS 演示</Application>
  <PresentationFormat>宽屏</PresentationFormat>
  <Paragraphs>175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2" baseType="lpstr">
      <vt:lpstr>Arial</vt:lpstr>
      <vt:lpstr>方正书宋_GBK</vt:lpstr>
      <vt:lpstr>Wingdings</vt:lpstr>
      <vt:lpstr>Calibri</vt:lpstr>
      <vt:lpstr>Helvetica Neue</vt:lpstr>
      <vt:lpstr>宋体</vt:lpstr>
      <vt:lpstr>等线 Light</vt:lpstr>
      <vt:lpstr>汉仪中等线KW</vt:lpstr>
      <vt:lpstr>iekie-Weilaiti</vt:lpstr>
      <vt:lpstr>方正兰亭超细黑简体</vt:lpstr>
      <vt:lpstr>冬青黑体简体中文</vt:lpstr>
      <vt:lpstr>Myriad Pro Light</vt:lpstr>
      <vt:lpstr>苹方-简</vt:lpstr>
      <vt:lpstr>等线</vt:lpstr>
      <vt:lpstr>-apple-system</vt:lpstr>
      <vt:lpstr>宋体</vt:lpstr>
      <vt:lpstr>汉仪书宋二KW</vt:lpstr>
      <vt:lpstr>Century Gothic</vt:lpstr>
      <vt:lpstr>微软雅黑</vt:lpstr>
      <vt:lpstr>汉仪旗黑KW</vt:lpstr>
      <vt:lpstr>宋体</vt:lpstr>
      <vt:lpstr>Arial Unicode MS</vt:lpstr>
      <vt:lpstr>Thonburi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点线商务模板</dc:title>
  <dc:creator>第一PPT</dc:creator>
  <cp:keywords>www.1ppt.com</cp:keywords>
  <dc:description>第一PPT，www.1ppt.com</dc:description>
  <cp:lastModifiedBy>alei</cp:lastModifiedBy>
  <cp:revision>53</cp:revision>
  <dcterms:created xsi:type="dcterms:W3CDTF">2020-03-02T08:47:40Z</dcterms:created>
  <dcterms:modified xsi:type="dcterms:W3CDTF">2020-03-02T08:47:40Z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