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</p:sldMasterIdLst>
  <p:notesMasterIdLst>
    <p:notesMasterId r:id="rId10"/>
  </p:notesMasterIdLst>
  <p:sldIdLst>
    <p:sldId id="256" r:id="rId2"/>
    <p:sldId id="257" r:id="rId3"/>
    <p:sldId id="349" r:id="rId4"/>
    <p:sldId id="350" r:id="rId5"/>
    <p:sldId id="353" r:id="rId6"/>
    <p:sldId id="351" r:id="rId7"/>
    <p:sldId id="356" r:id="rId8"/>
    <p:sldId id="357" r:id="rId9"/>
  </p:sldIdLst>
  <p:sldSz cx="9144000" cy="5143500" type="screen16x9"/>
  <p:notesSz cx="6858000" cy="9144000"/>
  <p:embeddedFontLst>
    <p:embeddedFont>
      <p:font typeface="Alata" panose="02020500000000000000" charset="0"/>
      <p:regular r:id="rId11"/>
    </p:embeddedFont>
    <p:embeddedFont>
      <p:font typeface="Montserrat" panose="02000505000000020004" pitchFamily="2" charset="0"/>
      <p:regular r:id="rId12"/>
      <p:bold r:id="rId13"/>
      <p:italic r:id="rId14"/>
      <p:boldItalic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王漢宗綜藝體繁" panose="02000500000000000000" pitchFamily="2" charset="-12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A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EB32D9-7D9C-45C5-9D73-0B10AA30B2EF}">
  <a:tblStyle styleId="{E5EB32D9-7D9C-45C5-9D73-0B10AA30B2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16" autoAdjust="0"/>
  </p:normalViewPr>
  <p:slideViewPr>
    <p:cSldViewPr snapToGrid="0">
      <p:cViewPr varScale="1">
        <p:scale>
          <a:sx n="112" d="100"/>
          <a:sy n="112" d="100"/>
        </p:scale>
        <p:origin x="36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5319C95-FF3A-2A65-4DF0-90AA6635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>
            <a:extLst>
              <a:ext uri="{FF2B5EF4-FFF2-40B4-BE49-F238E27FC236}">
                <a16:creationId xmlns:a16="http://schemas.microsoft.com/office/drawing/2014/main" id="{7DA55FE4-F88D-60A8-CA29-93631ADFFA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>
            <a:extLst>
              <a:ext uri="{FF2B5EF4-FFF2-40B4-BE49-F238E27FC236}">
                <a16:creationId xmlns:a16="http://schemas.microsoft.com/office/drawing/2014/main" id="{D3B60422-11CC-C70C-CDEE-CF4A4139BC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733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>
          <a:extLst>
            <a:ext uri="{FF2B5EF4-FFF2-40B4-BE49-F238E27FC236}">
              <a16:creationId xmlns:a16="http://schemas.microsoft.com/office/drawing/2014/main" id="{F351C0B8-33E8-93F0-84DE-2F892EEA6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e9b220ed9_0_634:notes">
            <a:extLst>
              <a:ext uri="{FF2B5EF4-FFF2-40B4-BE49-F238E27FC236}">
                <a16:creationId xmlns:a16="http://schemas.microsoft.com/office/drawing/2014/main" id="{8634064F-3973-CC47-8A87-5D376864C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e9b220ed9_0_634:notes">
            <a:extLst>
              <a:ext uri="{FF2B5EF4-FFF2-40B4-BE49-F238E27FC236}">
                <a16:creationId xmlns:a16="http://schemas.microsoft.com/office/drawing/2014/main" id="{46B67E8E-B3A0-C6C9-41A0-0A11371B2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Stage 1</a:t>
            </a:r>
            <a:r>
              <a:rPr lang="zh-TW" altLang="en-US" dirty="0"/>
              <a:t>（</a:t>
            </a:r>
            <a:r>
              <a:rPr lang="en-US" altLang="zh-TW" dirty="0"/>
              <a:t>Logistic Regression</a:t>
            </a:r>
            <a:r>
              <a:rPr lang="zh-TW" altLang="en-US" dirty="0"/>
              <a:t>）：快速篩選低風險樣本，目標是盡量不漏判（</a:t>
            </a:r>
            <a:r>
              <a:rPr lang="en-US" altLang="zh-TW" dirty="0"/>
              <a:t>FN </a:t>
            </a:r>
            <a:r>
              <a:rPr lang="zh-TW" altLang="en-US" dirty="0"/>
              <a:t>極低）。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Stage 2</a:t>
            </a:r>
            <a:r>
              <a:rPr lang="zh-TW" altLang="en-US" dirty="0"/>
              <a:t>（</a:t>
            </a:r>
            <a:r>
              <a:rPr lang="en-US" altLang="zh-TW" dirty="0" err="1"/>
              <a:t>XGBoost</a:t>
            </a:r>
            <a:r>
              <a:rPr lang="zh-TW" altLang="en-US" dirty="0"/>
              <a:t>）：進一步優化不確定樣本的分類，降低 </a:t>
            </a:r>
            <a:r>
              <a:rPr lang="en-US" altLang="zh-TW" dirty="0"/>
              <a:t>FN </a:t>
            </a:r>
            <a:r>
              <a:rPr lang="zh-TW" altLang="en-US" dirty="0"/>
              <a:t>並提高 </a:t>
            </a:r>
            <a:r>
              <a:rPr lang="en-US" altLang="zh-TW" dirty="0"/>
              <a:t>TP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b="1" dirty="0"/>
              <a:t>Final Results</a:t>
            </a:r>
            <a:r>
              <a:rPr lang="zh-TW" altLang="en-US" dirty="0"/>
              <a:t>：整合所有結果，平衡 </a:t>
            </a:r>
            <a:r>
              <a:rPr lang="en-US" altLang="zh-TW" dirty="0"/>
              <a:t>FN </a:t>
            </a:r>
            <a:r>
              <a:rPr lang="zh-TW" altLang="en-US" dirty="0"/>
              <a:t>和 </a:t>
            </a:r>
            <a:r>
              <a:rPr lang="en-US" altLang="zh-TW" dirty="0"/>
              <a:t>FP</a:t>
            </a:r>
            <a:r>
              <a:rPr lang="zh-TW" altLang="en-US" dirty="0"/>
              <a:t>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「在第二階段分類中，模型能成功抓取 </a:t>
            </a:r>
            <a:r>
              <a:rPr lang="en-US" altLang="zh-TW" dirty="0"/>
              <a:t>67% </a:t>
            </a:r>
            <a:r>
              <a:rPr lang="zh-TW" altLang="en-US" dirty="0"/>
              <a:t>的正樣本（</a:t>
            </a:r>
            <a:r>
              <a:rPr lang="en-US" altLang="zh-TW" dirty="0"/>
              <a:t>Recall = 0.67</a:t>
            </a:r>
            <a:r>
              <a:rPr lang="zh-TW" altLang="en-US" dirty="0"/>
              <a:t>），但由於誤報率較高，精確率僅為 </a:t>
            </a:r>
            <a:r>
              <a:rPr lang="en-US" altLang="zh-TW" dirty="0"/>
              <a:t>24%</a:t>
            </a:r>
            <a:r>
              <a:rPr lang="zh-TW" altLang="en-US" dirty="0"/>
              <a:t>。這反映了我們的模型更偏向減少漏判（</a:t>
            </a:r>
            <a:r>
              <a:rPr lang="en-US" altLang="zh-TW" dirty="0"/>
              <a:t>FN</a:t>
            </a:r>
            <a:r>
              <a:rPr lang="zh-TW" altLang="en-US" dirty="0"/>
              <a:t>），需要進一步調整以降低誤報（</a:t>
            </a:r>
            <a:r>
              <a:rPr lang="en-US" altLang="zh-TW" dirty="0"/>
              <a:t>FP</a:t>
            </a:r>
            <a:r>
              <a:rPr lang="zh-TW" altLang="en-US" dirty="0"/>
              <a:t>）。」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「第二階段的模型很好地平衡了抓取正樣本和總體準確性，並將類別 </a:t>
            </a:r>
            <a:r>
              <a:rPr lang="en-US" altLang="zh-TW" dirty="0"/>
              <a:t>1 </a:t>
            </a:r>
            <a:r>
              <a:rPr lang="zh-TW" altLang="en-US" dirty="0"/>
              <a:t>的 </a:t>
            </a:r>
            <a:r>
              <a:rPr lang="en-US" altLang="zh-TW" dirty="0"/>
              <a:t>Recall </a:t>
            </a:r>
            <a:r>
              <a:rPr lang="zh-TW" altLang="en-US" dirty="0"/>
              <a:t>提升到了 </a:t>
            </a:r>
            <a:r>
              <a:rPr lang="en-US" altLang="zh-TW" dirty="0"/>
              <a:t>67%</a:t>
            </a:r>
            <a:r>
              <a:rPr lang="zh-TW" altLang="en-US" dirty="0"/>
              <a:t>，但未來可以探索提升精確率的方向。」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882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>
          <a:extLst>
            <a:ext uri="{FF2B5EF4-FFF2-40B4-BE49-F238E27FC236}">
              <a16:creationId xmlns:a16="http://schemas.microsoft.com/office/drawing/2014/main" id="{82755634-090D-192C-66ED-6565308E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e9b220ed9_0_634:notes">
            <a:extLst>
              <a:ext uri="{FF2B5EF4-FFF2-40B4-BE49-F238E27FC236}">
                <a16:creationId xmlns:a16="http://schemas.microsoft.com/office/drawing/2014/main" id="{59196A18-E6C7-9B2B-1929-D960A304FE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e9b220ed9_0_634:notes">
            <a:extLst>
              <a:ext uri="{FF2B5EF4-FFF2-40B4-BE49-F238E27FC236}">
                <a16:creationId xmlns:a16="http://schemas.microsoft.com/office/drawing/2014/main" id="{71F50261-928F-1EE9-B71C-E4C7D7A32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「比較三種模型中，</a:t>
            </a:r>
            <a:r>
              <a:rPr lang="en-US" altLang="zh-TW" b="1" dirty="0"/>
              <a:t>Normal </a:t>
            </a:r>
            <a:r>
              <a:rPr lang="en-US" altLang="zh-TW" b="1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Precision </a:t>
            </a:r>
            <a:r>
              <a:rPr lang="zh-TW" altLang="en-US" dirty="0"/>
              <a:t>是最高的（</a:t>
            </a:r>
            <a:r>
              <a:rPr lang="en-US" altLang="zh-TW" dirty="0"/>
              <a:t>0.35</a:t>
            </a:r>
            <a:r>
              <a:rPr lang="zh-TW" altLang="en-US" dirty="0"/>
              <a:t>），但 </a:t>
            </a:r>
            <a:r>
              <a:rPr lang="en-US" altLang="zh-TW" dirty="0"/>
              <a:t>Recall </a:t>
            </a:r>
            <a:r>
              <a:rPr lang="zh-TW" altLang="en-US" dirty="0"/>
              <a:t>僅為 </a:t>
            </a:r>
            <a:r>
              <a:rPr lang="en-US" altLang="zh-TW" dirty="0"/>
              <a:t>0.09</a:t>
            </a:r>
            <a:r>
              <a:rPr lang="zh-TW" altLang="en-US" dirty="0"/>
              <a:t>，這表明它幾乎無法捕捉正樣本。」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「</a:t>
            </a:r>
            <a:r>
              <a:rPr lang="en-US" altLang="zh-TW" b="1" dirty="0"/>
              <a:t>Weighted </a:t>
            </a:r>
            <a:r>
              <a:rPr lang="en-US" altLang="zh-TW" b="1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顯著提高了 </a:t>
            </a:r>
            <a:r>
              <a:rPr lang="en-US" altLang="zh-TW" dirty="0"/>
              <a:t>Recall</a:t>
            </a:r>
            <a:r>
              <a:rPr lang="zh-TW" altLang="en-US" dirty="0"/>
              <a:t>（</a:t>
            </a:r>
            <a:r>
              <a:rPr lang="en-US" altLang="zh-TW" dirty="0"/>
              <a:t>0.54</a:t>
            </a:r>
            <a:r>
              <a:rPr lang="zh-TW" altLang="en-US" dirty="0"/>
              <a:t>），但 </a:t>
            </a:r>
            <a:r>
              <a:rPr lang="en-US" altLang="zh-TW" dirty="0"/>
              <a:t>Precision </a:t>
            </a:r>
            <a:r>
              <a:rPr lang="zh-TW" altLang="en-US" dirty="0"/>
              <a:t>降到 </a:t>
            </a:r>
            <a:r>
              <a:rPr lang="en-US" altLang="zh-TW" dirty="0"/>
              <a:t>0.24</a:t>
            </a:r>
            <a:r>
              <a:rPr lang="zh-TW" altLang="en-US" dirty="0"/>
              <a:t>，顯示模型過於傾向於抓取類別 </a:t>
            </a:r>
            <a:r>
              <a:rPr lang="en-US" altLang="zh-TW" dirty="0"/>
              <a:t>1 </a:t>
            </a:r>
            <a:r>
              <a:rPr lang="zh-TW" altLang="en-US" dirty="0"/>
              <a:t>样本，導致更多誤報（</a:t>
            </a:r>
            <a:r>
              <a:rPr lang="en-US" altLang="zh-TW" dirty="0"/>
              <a:t>FP </a:t>
            </a:r>
            <a:r>
              <a:rPr lang="zh-TW" altLang="en-US" dirty="0"/>
              <a:t>增加）。」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「</a:t>
            </a:r>
            <a:r>
              <a:rPr lang="en-US" altLang="zh-TW" b="1" dirty="0"/>
              <a:t>Two-Stage Model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Recall </a:t>
            </a:r>
            <a:r>
              <a:rPr lang="zh-TW" altLang="en-US" dirty="0"/>
              <a:t>保持相同的情況下，將 </a:t>
            </a:r>
            <a:r>
              <a:rPr lang="en-US" altLang="zh-TW" dirty="0"/>
              <a:t>Precision </a:t>
            </a:r>
            <a:r>
              <a:rPr lang="zh-TW" altLang="en-US" dirty="0"/>
              <a:t>提升到 </a:t>
            </a:r>
            <a:r>
              <a:rPr lang="en-US" altLang="zh-TW" dirty="0"/>
              <a:t>0.28</a:t>
            </a:r>
            <a:r>
              <a:rPr lang="zh-TW" altLang="en-US" dirty="0"/>
              <a:t>，實現了一定的平衡，是本研究的主要改進方向。」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406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2">
          <a:extLst>
            <a:ext uri="{FF2B5EF4-FFF2-40B4-BE49-F238E27FC236}">
              <a16:creationId xmlns:a16="http://schemas.microsoft.com/office/drawing/2014/main" id="{D3F7D670-74B3-D6C5-FA4D-947247BDD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10e9b220ed9_0_634:notes">
            <a:extLst>
              <a:ext uri="{FF2B5EF4-FFF2-40B4-BE49-F238E27FC236}">
                <a16:creationId xmlns:a16="http://schemas.microsoft.com/office/drawing/2014/main" id="{AB57DFAF-7B35-9FC6-69DB-4E1A40791D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10e9b220ed9_0_634:notes">
            <a:extLst>
              <a:ext uri="{FF2B5EF4-FFF2-40B4-BE49-F238E27FC236}">
                <a16:creationId xmlns:a16="http://schemas.microsoft.com/office/drawing/2014/main" id="{DA680E47-8595-6A1C-B27A-6A010090D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「從圖中可以看到，</a:t>
            </a:r>
            <a:r>
              <a:rPr lang="en-US" altLang="zh-TW" b="1" dirty="0"/>
              <a:t>Normal </a:t>
            </a:r>
            <a:r>
              <a:rPr lang="en-US" altLang="zh-TW" b="1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AUC </a:t>
            </a:r>
            <a:r>
              <a:rPr lang="zh-TW" altLang="en-US" dirty="0"/>
              <a:t>是 </a:t>
            </a:r>
            <a:r>
              <a:rPr lang="en-US" altLang="zh-TW" dirty="0"/>
              <a:t>0.785</a:t>
            </a:r>
            <a:r>
              <a:rPr lang="zh-TW" altLang="en-US" dirty="0"/>
              <a:t>，性能較高，但模型對不平衡樣本的敏感性不足。」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</a:t>
            </a:r>
            <a:r>
              <a:rPr lang="en-US" altLang="zh-TW" b="1" dirty="0"/>
              <a:t>Weighted </a:t>
            </a:r>
            <a:r>
              <a:rPr lang="en-US" altLang="zh-TW" b="1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為了處理不平衡樣本，引入了權重機制，雖然 </a:t>
            </a:r>
            <a:r>
              <a:rPr lang="en-US" altLang="zh-TW" dirty="0"/>
              <a:t>AUC </a:t>
            </a:r>
            <a:r>
              <a:rPr lang="zh-TW" altLang="en-US" dirty="0"/>
              <a:t>降到了 </a:t>
            </a:r>
            <a:r>
              <a:rPr lang="en-US" altLang="zh-TW" dirty="0"/>
              <a:t>0.757</a:t>
            </a:r>
            <a:r>
              <a:rPr lang="zh-TW" altLang="en-US" dirty="0"/>
              <a:t>，但在捕捉正樣本的能力上有了顯著改進（</a:t>
            </a:r>
            <a:r>
              <a:rPr lang="en-US" altLang="zh-TW" dirty="0"/>
              <a:t>Recall </a:t>
            </a:r>
            <a:r>
              <a:rPr lang="zh-TW" altLang="en-US" dirty="0"/>
              <a:t>提高）。」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</a:t>
            </a:r>
            <a:r>
              <a:rPr lang="en-US" altLang="zh-TW" b="1" dirty="0"/>
              <a:t>Two-Stage Model</a:t>
            </a:r>
            <a:r>
              <a:rPr lang="en-US" altLang="zh-TW" dirty="0"/>
              <a:t> </a:t>
            </a:r>
            <a:r>
              <a:rPr lang="zh-TW" altLang="en-US" dirty="0"/>
              <a:t>將 </a:t>
            </a:r>
            <a:r>
              <a:rPr lang="en-US" altLang="zh-TW" dirty="0"/>
              <a:t>Logistic Regression </a:t>
            </a:r>
            <a:r>
              <a:rPr lang="zh-TW" altLang="en-US" dirty="0"/>
              <a:t>與 </a:t>
            </a:r>
            <a:r>
              <a:rPr lang="en-US" altLang="zh-TW" dirty="0"/>
              <a:t>Weighted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結合，達到了最高的 </a:t>
            </a:r>
            <a:r>
              <a:rPr lang="en-US" altLang="zh-TW" dirty="0"/>
              <a:t>AUC</a:t>
            </a:r>
            <a:r>
              <a:rPr lang="zh-TW" altLang="en-US" dirty="0"/>
              <a:t>（</a:t>
            </a:r>
            <a:r>
              <a:rPr lang="en-US" altLang="zh-TW" dirty="0"/>
              <a:t>0.791</a:t>
            </a:r>
            <a:r>
              <a:rPr lang="zh-TW" altLang="en-US" dirty="0"/>
              <a:t>），在保留高 </a:t>
            </a:r>
            <a:r>
              <a:rPr lang="en-US" altLang="zh-TW" dirty="0"/>
              <a:t>Recall </a:t>
            </a:r>
            <a:r>
              <a:rPr lang="zh-TW" altLang="en-US" dirty="0"/>
              <a:t>的同時也平衡了 </a:t>
            </a:r>
            <a:r>
              <a:rPr lang="en-US" altLang="zh-TW" dirty="0"/>
              <a:t>Precision</a:t>
            </a:r>
            <a:r>
              <a:rPr lang="zh-TW" altLang="en-US" dirty="0"/>
              <a:t>。」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zh-TW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「根據 </a:t>
            </a:r>
            <a:r>
              <a:rPr lang="en-US" altLang="zh-TW" dirty="0"/>
              <a:t>AUC </a:t>
            </a:r>
            <a:r>
              <a:rPr lang="zh-TW" altLang="en-US" dirty="0"/>
              <a:t>值，</a:t>
            </a:r>
            <a:r>
              <a:rPr lang="en-US" altLang="zh-TW" dirty="0"/>
              <a:t>Two-Stage Model </a:t>
            </a:r>
            <a:r>
              <a:rPr lang="zh-TW" altLang="en-US" dirty="0"/>
              <a:t>的分類性能優於其他兩種模型，特別是在不平衡資料的處理上更具優勢。」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「我們的模型能有效提升分類性能，並在 </a:t>
            </a:r>
            <a:r>
              <a:rPr lang="en-US" altLang="zh-TW" dirty="0"/>
              <a:t>False Positive </a:t>
            </a:r>
            <a:r>
              <a:rPr lang="zh-TW" altLang="en-US" dirty="0"/>
              <a:t>和 </a:t>
            </a:r>
            <a:r>
              <a:rPr lang="en-US" altLang="zh-TW" dirty="0"/>
              <a:t>False Negative </a:t>
            </a:r>
            <a:r>
              <a:rPr lang="zh-TW" altLang="en-US" dirty="0"/>
              <a:t>的平衡上取得了一定的改進。」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452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A7DA3B3-034C-0182-9C79-6FFF6E30C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d960996673_0_62:notes">
            <a:extLst>
              <a:ext uri="{FF2B5EF4-FFF2-40B4-BE49-F238E27FC236}">
                <a16:creationId xmlns:a16="http://schemas.microsoft.com/office/drawing/2014/main" id="{611588BF-7758-155C-D467-8BC2396AF6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d960996673_0_62:notes">
            <a:extLst>
              <a:ext uri="{FF2B5EF4-FFF2-40B4-BE49-F238E27FC236}">
                <a16:creationId xmlns:a16="http://schemas.microsoft.com/office/drawing/2014/main" id="{E6631D24-2E4B-59A2-E39E-9786C6B951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Key Achievements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在這次研究中，我們成功處理了一個高度不平衡的數據集，類別 </a:t>
            </a:r>
            <a:r>
              <a:rPr lang="en-US" altLang="zh-TW" dirty="0"/>
              <a:t>1 </a:t>
            </a:r>
            <a:r>
              <a:rPr lang="zh-TW" altLang="en-US" dirty="0"/>
              <a:t>的比例僅為 </a:t>
            </a:r>
            <a:r>
              <a:rPr lang="en-US" altLang="zh-TW" dirty="0"/>
              <a:t>10%</a:t>
            </a:r>
            <a:r>
              <a:rPr lang="zh-TW" altLang="en-US" dirty="0"/>
              <a:t>。我們提出了一個二階段分類模型，結合 </a:t>
            </a:r>
            <a:r>
              <a:rPr lang="en-US" altLang="zh-TW" dirty="0"/>
              <a:t>Logistic Regression </a:t>
            </a:r>
            <a:r>
              <a:rPr lang="zh-TW" altLang="en-US" dirty="0"/>
              <a:t>和 </a:t>
            </a:r>
            <a:r>
              <a:rPr lang="en-US" altLang="zh-TW" dirty="0"/>
              <a:t>Weighted </a:t>
            </a:r>
            <a:r>
              <a:rPr lang="en-US" altLang="zh-TW" dirty="0" err="1"/>
              <a:t>XGBoost</a:t>
            </a:r>
            <a:r>
              <a:rPr lang="zh-TW" altLang="en-US" dirty="0"/>
              <a:t>，在不平衡數據上實現了良好的性能提升。模型成功將少數類別（</a:t>
            </a:r>
            <a:r>
              <a:rPr lang="en-US" altLang="zh-TW" dirty="0"/>
              <a:t>Class 1</a:t>
            </a:r>
            <a:r>
              <a:rPr lang="zh-TW" altLang="en-US" dirty="0"/>
              <a:t>）的召回率提升至 </a:t>
            </a:r>
            <a:r>
              <a:rPr lang="en-US" altLang="zh-TW" dirty="0"/>
              <a:t>0.54</a:t>
            </a:r>
            <a:r>
              <a:rPr lang="zh-TW" altLang="en-US" dirty="0"/>
              <a:t>，同時保持了一定的精確率平衡。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Future Directions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嘗試進一步優化 </a:t>
            </a:r>
            <a:r>
              <a:rPr lang="en-US" altLang="zh-TW" dirty="0"/>
              <a:t>Weighted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的損失函數權重，以進一步提升精確率。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37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9">
          <a:extLst>
            <a:ext uri="{FF2B5EF4-FFF2-40B4-BE49-F238E27FC236}">
              <a16:creationId xmlns:a16="http://schemas.microsoft.com/office/drawing/2014/main" id="{6233AE90-3077-E48D-B756-0644F808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gdcc031ca31_0_669:notes">
            <a:extLst>
              <a:ext uri="{FF2B5EF4-FFF2-40B4-BE49-F238E27FC236}">
                <a16:creationId xmlns:a16="http://schemas.microsoft.com/office/drawing/2014/main" id="{0D2B385B-9890-04D1-DA91-01AAA49F5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1" name="Google Shape;3851;gdcc031ca31_0_669:notes">
            <a:extLst>
              <a:ext uri="{FF2B5EF4-FFF2-40B4-BE49-F238E27FC236}">
                <a16:creationId xmlns:a16="http://schemas.microsoft.com/office/drawing/2014/main" id="{7CC74047-FC8B-6B1D-3D9A-A50BE665BF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59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18" name="Google Shape;18;p4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4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20" name="Google Shape;20;p4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4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4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27" name="Google Shape;27;p4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" name="Google Shape;28;p4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29" name="Google Shape;29;p4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4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2" name="Google Shape;32;p4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AE7BE2-49B5-5272-706F-801B070FB8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49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12" name="Google Shape;512;p49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49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14" name="Google Shape;514;p49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9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9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7" name="Google Shape;517;p49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18" name="Google Shape;518;p49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19" name="Google Shape;519;p49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49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21" name="Google Shape;521;p49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49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49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24" name="Google Shape;524;p49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5" name="Google Shape;525;p49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50"/>
          <p:cNvGrpSpPr/>
          <p:nvPr/>
        </p:nvGrpSpPr>
        <p:grpSpPr>
          <a:xfrm flipH="1">
            <a:off x="214694" y="123860"/>
            <a:ext cx="8552969" cy="4510486"/>
            <a:chOff x="45421" y="890559"/>
            <a:chExt cx="6688800" cy="3527400"/>
          </a:xfrm>
        </p:grpSpPr>
        <p:sp>
          <p:nvSpPr>
            <p:cNvPr id="528" name="Google Shape;528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50"/>
          <p:cNvGrpSpPr/>
          <p:nvPr/>
        </p:nvGrpSpPr>
        <p:grpSpPr>
          <a:xfrm flipH="1">
            <a:off x="394192" y="461737"/>
            <a:ext cx="8552969" cy="4510486"/>
            <a:chOff x="45421" y="890559"/>
            <a:chExt cx="6688800" cy="3527400"/>
          </a:xfrm>
        </p:grpSpPr>
        <p:sp>
          <p:nvSpPr>
            <p:cNvPr id="534" name="Google Shape;534;p50"/>
            <p:cNvSpPr/>
            <p:nvPr/>
          </p:nvSpPr>
          <p:spPr>
            <a:xfrm>
              <a:off x="45421" y="890559"/>
              <a:ext cx="6688800" cy="3527400"/>
            </a:xfrm>
            <a:prstGeom prst="roundRect">
              <a:avLst>
                <a:gd name="adj" fmla="val 4601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50"/>
            <p:cNvSpPr/>
            <p:nvPr/>
          </p:nvSpPr>
          <p:spPr>
            <a:xfrm>
              <a:off x="95031" y="1109631"/>
              <a:ext cx="6572400" cy="3246900"/>
            </a:xfrm>
            <a:prstGeom prst="roundRect">
              <a:avLst>
                <a:gd name="adj" fmla="val 4795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50"/>
            <p:cNvSpPr/>
            <p:nvPr/>
          </p:nvSpPr>
          <p:spPr>
            <a:xfrm>
              <a:off x="6588804" y="965036"/>
              <a:ext cx="78697" cy="78697"/>
            </a:xfrm>
            <a:custGeom>
              <a:avLst/>
              <a:gdLst/>
              <a:ahLst/>
              <a:cxnLst/>
              <a:rect l="l" t="t" r="r" b="b"/>
              <a:pathLst>
                <a:path w="349" h="349" extrusionOk="0">
                  <a:moveTo>
                    <a:pt x="174" y="1"/>
                  </a:moveTo>
                  <a:cubicBezTo>
                    <a:pt x="87" y="1"/>
                    <a:pt x="0" y="88"/>
                    <a:pt x="0" y="175"/>
                  </a:cubicBezTo>
                  <a:cubicBezTo>
                    <a:pt x="0" y="276"/>
                    <a:pt x="87" y="348"/>
                    <a:pt x="174" y="348"/>
                  </a:cubicBezTo>
                  <a:cubicBezTo>
                    <a:pt x="276" y="348"/>
                    <a:pt x="348" y="276"/>
                    <a:pt x="348" y="175"/>
                  </a:cubicBezTo>
                  <a:cubicBezTo>
                    <a:pt x="348" y="88"/>
                    <a:pt x="276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50"/>
            <p:cNvSpPr/>
            <p:nvPr/>
          </p:nvSpPr>
          <p:spPr>
            <a:xfrm>
              <a:off x="6461401" y="965036"/>
              <a:ext cx="78471" cy="78697"/>
            </a:xfrm>
            <a:custGeom>
              <a:avLst/>
              <a:gdLst/>
              <a:ahLst/>
              <a:cxnLst/>
              <a:rect l="l" t="t" r="r" b="b"/>
              <a:pathLst>
                <a:path w="348" h="349" extrusionOk="0">
                  <a:moveTo>
                    <a:pt x="174" y="1"/>
                  </a:moveTo>
                  <a:cubicBezTo>
                    <a:pt x="73" y="1"/>
                    <a:pt x="0" y="88"/>
                    <a:pt x="0" y="175"/>
                  </a:cubicBezTo>
                  <a:cubicBezTo>
                    <a:pt x="0" y="276"/>
                    <a:pt x="73" y="348"/>
                    <a:pt x="174" y="348"/>
                  </a:cubicBezTo>
                  <a:cubicBezTo>
                    <a:pt x="275" y="348"/>
                    <a:pt x="348" y="276"/>
                    <a:pt x="348" y="175"/>
                  </a:cubicBezTo>
                  <a:cubicBezTo>
                    <a:pt x="348" y="88"/>
                    <a:pt x="27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50"/>
            <p:cNvSpPr/>
            <p:nvPr/>
          </p:nvSpPr>
          <p:spPr>
            <a:xfrm>
              <a:off x="6314155" y="963911"/>
              <a:ext cx="95158" cy="80952"/>
            </a:xfrm>
            <a:custGeom>
              <a:avLst/>
              <a:gdLst/>
              <a:ahLst/>
              <a:cxnLst/>
              <a:rect l="l" t="t" r="r" b="b"/>
              <a:pathLst>
                <a:path w="422" h="359" extrusionOk="0">
                  <a:moveTo>
                    <a:pt x="247" y="1"/>
                  </a:moveTo>
                  <a:cubicBezTo>
                    <a:pt x="88" y="1"/>
                    <a:pt x="1" y="189"/>
                    <a:pt x="117" y="305"/>
                  </a:cubicBezTo>
                  <a:cubicBezTo>
                    <a:pt x="154" y="342"/>
                    <a:pt x="198" y="358"/>
                    <a:pt x="241" y="358"/>
                  </a:cubicBezTo>
                  <a:cubicBezTo>
                    <a:pt x="334" y="358"/>
                    <a:pt x="421" y="283"/>
                    <a:pt x="421" y="175"/>
                  </a:cubicBezTo>
                  <a:cubicBezTo>
                    <a:pt x="421" y="73"/>
                    <a:pt x="349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9" name="Google Shape;539;p50"/>
          <p:cNvSpPr txBox="1">
            <a:spLocks noGrp="1"/>
          </p:cNvSpPr>
          <p:nvPr>
            <p:ph type="title"/>
          </p:nvPr>
        </p:nvSpPr>
        <p:spPr>
          <a:xfrm>
            <a:off x="1019175" y="808600"/>
            <a:ext cx="3552900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6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40" name="Google Shape;540;p50"/>
          <p:cNvSpPr txBox="1">
            <a:spLocks noGrp="1"/>
          </p:cNvSpPr>
          <p:nvPr>
            <p:ph type="subTitle" idx="1"/>
          </p:nvPr>
        </p:nvSpPr>
        <p:spPr>
          <a:xfrm>
            <a:off x="1019175" y="1789000"/>
            <a:ext cx="35529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541" name="Google Shape;541;p50"/>
          <p:cNvSpPr txBox="1"/>
          <p:nvPr/>
        </p:nvSpPr>
        <p:spPr>
          <a:xfrm>
            <a:off x="1019175" y="3812950"/>
            <a:ext cx="3422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900">
                <a:solidFill>
                  <a:srgbClr val="434343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51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44" name="Google Shape;544;p51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5" name="Google Shape;545;p51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46" name="Google Shape;546;p51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51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51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52"/>
          <p:cNvGrpSpPr/>
          <p:nvPr/>
        </p:nvGrpSpPr>
        <p:grpSpPr>
          <a:xfrm>
            <a:off x="-25" y="0"/>
            <a:ext cx="9144020" cy="342900"/>
            <a:chOff x="-25" y="0"/>
            <a:chExt cx="9144020" cy="342900"/>
          </a:xfrm>
        </p:grpSpPr>
        <p:sp>
          <p:nvSpPr>
            <p:cNvPr id="551" name="Google Shape;551;p52"/>
            <p:cNvSpPr/>
            <p:nvPr/>
          </p:nvSpPr>
          <p:spPr>
            <a:xfrm>
              <a:off x="-25" y="0"/>
              <a:ext cx="9144020" cy="342900"/>
            </a:xfrm>
            <a:custGeom>
              <a:avLst/>
              <a:gdLst/>
              <a:ahLst/>
              <a:cxnLst/>
              <a:rect l="l" t="t" r="r" b="b"/>
              <a:pathLst>
                <a:path w="43778" h="1407" extrusionOk="0">
                  <a:moveTo>
                    <a:pt x="0" y="0"/>
                  </a:moveTo>
                  <a:lnTo>
                    <a:pt x="0" y="1406"/>
                  </a:lnTo>
                  <a:lnTo>
                    <a:pt x="43777" y="1406"/>
                  </a:lnTo>
                  <a:lnTo>
                    <a:pt x="437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215975" y="111150"/>
              <a:ext cx="642950" cy="120600"/>
              <a:chOff x="215975" y="152625"/>
              <a:chExt cx="642950" cy="1206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215975" y="152625"/>
                <a:ext cx="120600" cy="120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477150" y="152625"/>
                <a:ext cx="120600" cy="120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2"/>
              <p:cNvSpPr/>
              <p:nvPr/>
            </p:nvSpPr>
            <p:spPr>
              <a:xfrm>
                <a:off x="738325" y="152625"/>
                <a:ext cx="120600" cy="120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52"/>
          <p:cNvGrpSpPr/>
          <p:nvPr/>
        </p:nvGrpSpPr>
        <p:grpSpPr>
          <a:xfrm>
            <a:off x="66650" y="204750"/>
            <a:ext cx="9077378" cy="4938900"/>
            <a:chOff x="104750" y="204750"/>
            <a:chExt cx="9077378" cy="4938900"/>
          </a:xfrm>
        </p:grpSpPr>
        <p:grpSp>
          <p:nvGrpSpPr>
            <p:cNvPr id="557" name="Google Shape;557;p52"/>
            <p:cNvGrpSpPr/>
            <p:nvPr/>
          </p:nvGrpSpPr>
          <p:grpSpPr>
            <a:xfrm>
              <a:off x="104750" y="206700"/>
              <a:ext cx="9077378" cy="342900"/>
              <a:chOff x="-25" y="0"/>
              <a:chExt cx="9182983" cy="342900"/>
            </a:xfrm>
          </p:grpSpPr>
          <p:sp>
            <p:nvSpPr>
              <p:cNvPr id="558" name="Google Shape;558;p52"/>
              <p:cNvSpPr/>
              <p:nvPr/>
            </p:nvSpPr>
            <p:spPr>
              <a:xfrm>
                <a:off x="-25" y="0"/>
                <a:ext cx="9182983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9" name="Google Shape;559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0" name="Google Shape;560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63" name="Google Shape;563;p52"/>
            <p:cNvCxnSpPr/>
            <p:nvPr/>
          </p:nvCxnSpPr>
          <p:spPr>
            <a:xfrm>
              <a:off x="104775" y="204750"/>
              <a:ext cx="0" cy="4938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4" name="Google Shape;564;p52"/>
          <p:cNvGrpSpPr/>
          <p:nvPr/>
        </p:nvGrpSpPr>
        <p:grpSpPr>
          <a:xfrm>
            <a:off x="157050" y="405675"/>
            <a:ext cx="8986935" cy="4747800"/>
            <a:chOff x="104746" y="204750"/>
            <a:chExt cx="8986935" cy="4747800"/>
          </a:xfrm>
        </p:grpSpPr>
        <p:grpSp>
          <p:nvGrpSpPr>
            <p:cNvPr id="565" name="Google Shape;565;p52"/>
            <p:cNvGrpSpPr/>
            <p:nvPr/>
          </p:nvGrpSpPr>
          <p:grpSpPr>
            <a:xfrm>
              <a:off x="104746" y="206700"/>
              <a:ext cx="8986935" cy="342900"/>
              <a:chOff x="-29" y="0"/>
              <a:chExt cx="9091487" cy="342900"/>
            </a:xfrm>
          </p:grpSpPr>
          <p:sp>
            <p:nvSpPr>
              <p:cNvPr id="566" name="Google Shape;566;p52"/>
              <p:cNvSpPr/>
              <p:nvPr/>
            </p:nvSpPr>
            <p:spPr>
              <a:xfrm>
                <a:off x="-29" y="0"/>
                <a:ext cx="9091487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43778" h="1407" extrusionOk="0">
                    <a:moveTo>
                      <a:pt x="0" y="0"/>
                    </a:moveTo>
                    <a:lnTo>
                      <a:pt x="0" y="1406"/>
                    </a:lnTo>
                    <a:lnTo>
                      <a:pt x="43777" y="1406"/>
                    </a:lnTo>
                    <a:lnTo>
                      <a:pt x="437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7" name="Google Shape;567;p52"/>
              <p:cNvGrpSpPr/>
              <p:nvPr/>
            </p:nvGrpSpPr>
            <p:grpSpPr>
              <a:xfrm>
                <a:off x="215975" y="111150"/>
                <a:ext cx="642950" cy="120600"/>
                <a:chOff x="215975" y="152625"/>
                <a:chExt cx="642950" cy="120600"/>
              </a:xfrm>
            </p:grpSpPr>
            <p:sp>
              <p:nvSpPr>
                <p:cNvPr id="568" name="Google Shape;568;p52"/>
                <p:cNvSpPr/>
                <p:nvPr/>
              </p:nvSpPr>
              <p:spPr>
                <a:xfrm>
                  <a:off x="21597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52"/>
                <p:cNvSpPr/>
                <p:nvPr/>
              </p:nvSpPr>
              <p:spPr>
                <a:xfrm>
                  <a:off x="477150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52"/>
                <p:cNvSpPr/>
                <p:nvPr/>
              </p:nvSpPr>
              <p:spPr>
                <a:xfrm>
                  <a:off x="738325" y="152625"/>
                  <a:ext cx="120600" cy="1206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571" name="Google Shape;571;p52"/>
            <p:cNvCxnSpPr/>
            <p:nvPr/>
          </p:nvCxnSpPr>
          <p:spPr>
            <a:xfrm>
              <a:off x="104775" y="204750"/>
              <a:ext cx="0" cy="47478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ata"/>
              <a:buNone/>
              <a:defRPr sz="2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●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○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11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"/>
              <a:buChar char="■"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95" r:id="rId4"/>
    <p:sldLayoutId id="2147483696" r:id="rId5"/>
    <p:sldLayoutId id="2147483697" r:id="rId6"/>
    <p:sldLayoutId id="214748369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8"/>
          <p:cNvSpPr/>
          <p:nvPr/>
        </p:nvSpPr>
        <p:spPr>
          <a:xfrm>
            <a:off x="7714524" y="1026253"/>
            <a:ext cx="665140" cy="661214"/>
          </a:xfrm>
          <a:custGeom>
            <a:avLst/>
            <a:gdLst/>
            <a:ahLst/>
            <a:cxnLst/>
            <a:rect l="l" t="t" r="r" b="b"/>
            <a:pathLst>
              <a:path w="9148" h="9094" extrusionOk="0">
                <a:moveTo>
                  <a:pt x="4561" y="2153"/>
                </a:moveTo>
                <a:cubicBezTo>
                  <a:pt x="4628" y="2153"/>
                  <a:pt x="4697" y="2157"/>
                  <a:pt x="4770" y="2164"/>
                </a:cubicBezTo>
                <a:cubicBezTo>
                  <a:pt x="4799" y="2164"/>
                  <a:pt x="4828" y="2164"/>
                  <a:pt x="4871" y="2179"/>
                </a:cubicBezTo>
                <a:lnTo>
                  <a:pt x="4972" y="2193"/>
                </a:lnTo>
                <a:cubicBezTo>
                  <a:pt x="5001" y="2193"/>
                  <a:pt x="5030" y="2193"/>
                  <a:pt x="5074" y="2208"/>
                </a:cubicBezTo>
                <a:cubicBezTo>
                  <a:pt x="5146" y="2222"/>
                  <a:pt x="5233" y="2251"/>
                  <a:pt x="5320" y="2280"/>
                </a:cubicBezTo>
                <a:lnTo>
                  <a:pt x="5393" y="2295"/>
                </a:lnTo>
                <a:cubicBezTo>
                  <a:pt x="5494" y="2338"/>
                  <a:pt x="5610" y="2382"/>
                  <a:pt x="5712" y="2440"/>
                </a:cubicBezTo>
                <a:cubicBezTo>
                  <a:pt x="5755" y="2469"/>
                  <a:pt x="5784" y="2483"/>
                  <a:pt x="5813" y="2498"/>
                </a:cubicBezTo>
                <a:cubicBezTo>
                  <a:pt x="5842" y="2527"/>
                  <a:pt x="5886" y="2541"/>
                  <a:pt x="5915" y="2570"/>
                </a:cubicBezTo>
                <a:lnTo>
                  <a:pt x="6002" y="2628"/>
                </a:lnTo>
                <a:lnTo>
                  <a:pt x="6016" y="2643"/>
                </a:lnTo>
                <a:cubicBezTo>
                  <a:pt x="6045" y="2657"/>
                  <a:pt x="6074" y="2686"/>
                  <a:pt x="6103" y="2715"/>
                </a:cubicBezTo>
                <a:cubicBezTo>
                  <a:pt x="6132" y="2730"/>
                  <a:pt x="6161" y="2759"/>
                  <a:pt x="6190" y="2788"/>
                </a:cubicBezTo>
                <a:cubicBezTo>
                  <a:pt x="6248" y="2845"/>
                  <a:pt x="6306" y="2903"/>
                  <a:pt x="6364" y="2961"/>
                </a:cubicBezTo>
                <a:cubicBezTo>
                  <a:pt x="6379" y="2990"/>
                  <a:pt x="6408" y="3005"/>
                  <a:pt x="6422" y="3034"/>
                </a:cubicBezTo>
                <a:cubicBezTo>
                  <a:pt x="6466" y="3077"/>
                  <a:pt x="6495" y="3121"/>
                  <a:pt x="6524" y="3164"/>
                </a:cubicBezTo>
                <a:lnTo>
                  <a:pt x="6567" y="3222"/>
                </a:lnTo>
                <a:cubicBezTo>
                  <a:pt x="6625" y="3309"/>
                  <a:pt x="6668" y="3382"/>
                  <a:pt x="6712" y="3469"/>
                </a:cubicBezTo>
                <a:cubicBezTo>
                  <a:pt x="6726" y="3498"/>
                  <a:pt x="6741" y="3527"/>
                  <a:pt x="6755" y="3556"/>
                </a:cubicBezTo>
                <a:lnTo>
                  <a:pt x="6770" y="3570"/>
                </a:lnTo>
                <a:cubicBezTo>
                  <a:pt x="6784" y="3614"/>
                  <a:pt x="6799" y="3643"/>
                  <a:pt x="6813" y="3686"/>
                </a:cubicBezTo>
                <a:lnTo>
                  <a:pt x="6813" y="3701"/>
                </a:lnTo>
                <a:cubicBezTo>
                  <a:pt x="6828" y="3730"/>
                  <a:pt x="6828" y="3759"/>
                  <a:pt x="6842" y="3788"/>
                </a:cubicBezTo>
                <a:cubicBezTo>
                  <a:pt x="6857" y="3802"/>
                  <a:pt x="6857" y="3817"/>
                  <a:pt x="6857" y="3846"/>
                </a:cubicBezTo>
                <a:cubicBezTo>
                  <a:pt x="6886" y="3918"/>
                  <a:pt x="6900" y="3991"/>
                  <a:pt x="6929" y="4078"/>
                </a:cubicBezTo>
                <a:cubicBezTo>
                  <a:pt x="6929" y="4107"/>
                  <a:pt x="6929" y="4121"/>
                  <a:pt x="6944" y="4150"/>
                </a:cubicBezTo>
                <a:cubicBezTo>
                  <a:pt x="6944" y="4208"/>
                  <a:pt x="6958" y="4266"/>
                  <a:pt x="6973" y="4324"/>
                </a:cubicBezTo>
                <a:cubicBezTo>
                  <a:pt x="6973" y="4382"/>
                  <a:pt x="6973" y="4498"/>
                  <a:pt x="6973" y="4585"/>
                </a:cubicBezTo>
                <a:cubicBezTo>
                  <a:pt x="6973" y="4657"/>
                  <a:pt x="6987" y="4701"/>
                  <a:pt x="6987" y="4788"/>
                </a:cubicBezTo>
                <a:cubicBezTo>
                  <a:pt x="6987" y="4788"/>
                  <a:pt x="6987" y="4802"/>
                  <a:pt x="6987" y="4802"/>
                </a:cubicBezTo>
                <a:lnTo>
                  <a:pt x="6973" y="4933"/>
                </a:lnTo>
                <a:cubicBezTo>
                  <a:pt x="6973" y="4976"/>
                  <a:pt x="6958" y="5005"/>
                  <a:pt x="6944" y="5049"/>
                </a:cubicBezTo>
                <a:cubicBezTo>
                  <a:pt x="6929" y="5136"/>
                  <a:pt x="6900" y="5208"/>
                  <a:pt x="6871" y="5295"/>
                </a:cubicBezTo>
                <a:cubicBezTo>
                  <a:pt x="6857" y="5339"/>
                  <a:pt x="6842" y="5382"/>
                  <a:pt x="6828" y="5426"/>
                </a:cubicBezTo>
                <a:cubicBezTo>
                  <a:pt x="6813" y="5484"/>
                  <a:pt x="6799" y="5513"/>
                  <a:pt x="6770" y="5556"/>
                </a:cubicBezTo>
                <a:lnTo>
                  <a:pt x="6726" y="5643"/>
                </a:lnTo>
                <a:cubicBezTo>
                  <a:pt x="6697" y="5716"/>
                  <a:pt x="6639" y="5788"/>
                  <a:pt x="6596" y="5861"/>
                </a:cubicBezTo>
                <a:lnTo>
                  <a:pt x="6553" y="5919"/>
                </a:lnTo>
                <a:cubicBezTo>
                  <a:pt x="6553" y="5933"/>
                  <a:pt x="6553" y="5948"/>
                  <a:pt x="6538" y="5948"/>
                </a:cubicBezTo>
                <a:lnTo>
                  <a:pt x="6495" y="6020"/>
                </a:lnTo>
                <a:lnTo>
                  <a:pt x="6422" y="6093"/>
                </a:lnTo>
                <a:cubicBezTo>
                  <a:pt x="6379" y="6151"/>
                  <a:pt x="6335" y="6194"/>
                  <a:pt x="6292" y="6237"/>
                </a:cubicBezTo>
                <a:cubicBezTo>
                  <a:pt x="6263" y="6266"/>
                  <a:pt x="6248" y="6281"/>
                  <a:pt x="6219" y="6310"/>
                </a:cubicBezTo>
                <a:lnTo>
                  <a:pt x="6161" y="6368"/>
                </a:lnTo>
                <a:lnTo>
                  <a:pt x="6060" y="6440"/>
                </a:lnTo>
                <a:cubicBezTo>
                  <a:pt x="5973" y="6513"/>
                  <a:pt x="5900" y="6571"/>
                  <a:pt x="5813" y="6614"/>
                </a:cubicBezTo>
                <a:lnTo>
                  <a:pt x="5726" y="6672"/>
                </a:lnTo>
                <a:lnTo>
                  <a:pt x="5625" y="6716"/>
                </a:lnTo>
                <a:lnTo>
                  <a:pt x="5538" y="6759"/>
                </a:lnTo>
                <a:lnTo>
                  <a:pt x="5378" y="6817"/>
                </a:lnTo>
                <a:cubicBezTo>
                  <a:pt x="5349" y="6832"/>
                  <a:pt x="5306" y="6846"/>
                  <a:pt x="5277" y="6846"/>
                </a:cubicBezTo>
                <a:cubicBezTo>
                  <a:pt x="5219" y="6875"/>
                  <a:pt x="5146" y="6890"/>
                  <a:pt x="5088" y="6904"/>
                </a:cubicBezTo>
                <a:cubicBezTo>
                  <a:pt x="5045" y="6904"/>
                  <a:pt x="5016" y="6919"/>
                  <a:pt x="4987" y="6919"/>
                </a:cubicBezTo>
                <a:cubicBezTo>
                  <a:pt x="4944" y="6933"/>
                  <a:pt x="4915" y="6933"/>
                  <a:pt x="4886" y="6933"/>
                </a:cubicBezTo>
                <a:cubicBezTo>
                  <a:pt x="4763" y="6944"/>
                  <a:pt x="4640" y="6954"/>
                  <a:pt x="4517" y="6954"/>
                </a:cubicBezTo>
                <a:cubicBezTo>
                  <a:pt x="4466" y="6954"/>
                  <a:pt x="4415" y="6952"/>
                  <a:pt x="4364" y="6948"/>
                </a:cubicBezTo>
                <a:cubicBezTo>
                  <a:pt x="4335" y="6948"/>
                  <a:pt x="4306" y="6933"/>
                  <a:pt x="4277" y="6933"/>
                </a:cubicBezTo>
                <a:cubicBezTo>
                  <a:pt x="4233" y="6933"/>
                  <a:pt x="4204" y="6933"/>
                  <a:pt x="4175" y="6919"/>
                </a:cubicBezTo>
                <a:cubicBezTo>
                  <a:pt x="4132" y="6919"/>
                  <a:pt x="4103" y="6904"/>
                  <a:pt x="4074" y="6904"/>
                </a:cubicBezTo>
                <a:cubicBezTo>
                  <a:pt x="3958" y="6875"/>
                  <a:pt x="3842" y="6846"/>
                  <a:pt x="3726" y="6803"/>
                </a:cubicBezTo>
                <a:cubicBezTo>
                  <a:pt x="3697" y="6788"/>
                  <a:pt x="3668" y="6788"/>
                  <a:pt x="3624" y="6774"/>
                </a:cubicBezTo>
                <a:lnTo>
                  <a:pt x="3523" y="6730"/>
                </a:lnTo>
                <a:lnTo>
                  <a:pt x="3508" y="6730"/>
                </a:lnTo>
                <a:cubicBezTo>
                  <a:pt x="3479" y="6716"/>
                  <a:pt x="3450" y="6701"/>
                  <a:pt x="3407" y="6687"/>
                </a:cubicBezTo>
                <a:cubicBezTo>
                  <a:pt x="3349" y="6643"/>
                  <a:pt x="3277" y="6600"/>
                  <a:pt x="3219" y="6556"/>
                </a:cubicBezTo>
                <a:cubicBezTo>
                  <a:pt x="3175" y="6542"/>
                  <a:pt x="3146" y="6527"/>
                  <a:pt x="3117" y="6498"/>
                </a:cubicBezTo>
                <a:lnTo>
                  <a:pt x="3045" y="6440"/>
                </a:lnTo>
                <a:cubicBezTo>
                  <a:pt x="3001" y="6411"/>
                  <a:pt x="2972" y="6368"/>
                  <a:pt x="2929" y="6339"/>
                </a:cubicBezTo>
                <a:cubicBezTo>
                  <a:pt x="2900" y="6310"/>
                  <a:pt x="2871" y="6281"/>
                  <a:pt x="2827" y="6237"/>
                </a:cubicBezTo>
                <a:lnTo>
                  <a:pt x="2755" y="6151"/>
                </a:lnTo>
                <a:cubicBezTo>
                  <a:pt x="2653" y="6049"/>
                  <a:pt x="2581" y="5933"/>
                  <a:pt x="2494" y="5817"/>
                </a:cubicBezTo>
                <a:cubicBezTo>
                  <a:pt x="2479" y="5774"/>
                  <a:pt x="2465" y="5745"/>
                  <a:pt x="2436" y="5716"/>
                </a:cubicBezTo>
                <a:cubicBezTo>
                  <a:pt x="2421" y="5672"/>
                  <a:pt x="2392" y="5629"/>
                  <a:pt x="2378" y="5600"/>
                </a:cubicBezTo>
                <a:cubicBezTo>
                  <a:pt x="2363" y="5556"/>
                  <a:pt x="2363" y="5556"/>
                  <a:pt x="2349" y="5527"/>
                </a:cubicBezTo>
                <a:cubicBezTo>
                  <a:pt x="2349" y="5513"/>
                  <a:pt x="2334" y="5498"/>
                  <a:pt x="2334" y="5484"/>
                </a:cubicBezTo>
                <a:cubicBezTo>
                  <a:pt x="2334" y="5469"/>
                  <a:pt x="2320" y="5440"/>
                  <a:pt x="2305" y="5426"/>
                </a:cubicBezTo>
                <a:cubicBezTo>
                  <a:pt x="2305" y="5397"/>
                  <a:pt x="2291" y="5368"/>
                  <a:pt x="2276" y="5339"/>
                </a:cubicBezTo>
                <a:cubicBezTo>
                  <a:pt x="2276" y="5339"/>
                  <a:pt x="2276" y="5324"/>
                  <a:pt x="2276" y="5310"/>
                </a:cubicBezTo>
                <a:cubicBezTo>
                  <a:pt x="2262" y="5281"/>
                  <a:pt x="2247" y="5252"/>
                  <a:pt x="2247" y="5223"/>
                </a:cubicBezTo>
                <a:cubicBezTo>
                  <a:pt x="2233" y="5165"/>
                  <a:pt x="2218" y="5121"/>
                  <a:pt x="2204" y="5063"/>
                </a:cubicBezTo>
                <a:cubicBezTo>
                  <a:pt x="2204" y="5034"/>
                  <a:pt x="2189" y="5005"/>
                  <a:pt x="2189" y="4976"/>
                </a:cubicBezTo>
                <a:cubicBezTo>
                  <a:pt x="2175" y="4918"/>
                  <a:pt x="2160" y="4860"/>
                  <a:pt x="2160" y="4802"/>
                </a:cubicBezTo>
                <a:cubicBezTo>
                  <a:pt x="2160" y="4730"/>
                  <a:pt x="2146" y="4643"/>
                  <a:pt x="2146" y="4556"/>
                </a:cubicBezTo>
                <a:cubicBezTo>
                  <a:pt x="2146" y="4484"/>
                  <a:pt x="2160" y="4397"/>
                  <a:pt x="2160" y="4310"/>
                </a:cubicBezTo>
                <a:cubicBezTo>
                  <a:pt x="2160" y="4310"/>
                  <a:pt x="2160" y="4295"/>
                  <a:pt x="2160" y="4295"/>
                </a:cubicBezTo>
                <a:cubicBezTo>
                  <a:pt x="2160" y="4252"/>
                  <a:pt x="2175" y="4208"/>
                  <a:pt x="2175" y="4179"/>
                </a:cubicBezTo>
                <a:cubicBezTo>
                  <a:pt x="2189" y="4136"/>
                  <a:pt x="2189" y="4092"/>
                  <a:pt x="2204" y="4049"/>
                </a:cubicBezTo>
                <a:cubicBezTo>
                  <a:pt x="2218" y="3962"/>
                  <a:pt x="2247" y="3889"/>
                  <a:pt x="2262" y="3802"/>
                </a:cubicBezTo>
                <a:lnTo>
                  <a:pt x="2305" y="3715"/>
                </a:lnTo>
                <a:cubicBezTo>
                  <a:pt x="2305" y="3686"/>
                  <a:pt x="2320" y="3657"/>
                  <a:pt x="2334" y="3643"/>
                </a:cubicBezTo>
                <a:cubicBezTo>
                  <a:pt x="2334" y="3614"/>
                  <a:pt x="2349" y="3599"/>
                  <a:pt x="2349" y="3585"/>
                </a:cubicBezTo>
                <a:cubicBezTo>
                  <a:pt x="2363" y="3570"/>
                  <a:pt x="2378" y="3541"/>
                  <a:pt x="2378" y="3527"/>
                </a:cubicBezTo>
                <a:cubicBezTo>
                  <a:pt x="2407" y="3454"/>
                  <a:pt x="2450" y="3396"/>
                  <a:pt x="2479" y="3338"/>
                </a:cubicBezTo>
                <a:lnTo>
                  <a:pt x="2537" y="3251"/>
                </a:lnTo>
                <a:lnTo>
                  <a:pt x="2581" y="3179"/>
                </a:lnTo>
                <a:cubicBezTo>
                  <a:pt x="2610" y="3135"/>
                  <a:pt x="2639" y="3106"/>
                  <a:pt x="2668" y="3077"/>
                </a:cubicBezTo>
                <a:cubicBezTo>
                  <a:pt x="2697" y="3034"/>
                  <a:pt x="2711" y="3005"/>
                  <a:pt x="2740" y="2976"/>
                </a:cubicBezTo>
                <a:cubicBezTo>
                  <a:pt x="2769" y="2947"/>
                  <a:pt x="2798" y="2918"/>
                  <a:pt x="2827" y="2874"/>
                </a:cubicBezTo>
                <a:cubicBezTo>
                  <a:pt x="2987" y="2730"/>
                  <a:pt x="3146" y="2599"/>
                  <a:pt x="3334" y="2483"/>
                </a:cubicBezTo>
                <a:lnTo>
                  <a:pt x="3421" y="2440"/>
                </a:lnTo>
                <a:lnTo>
                  <a:pt x="3508" y="2396"/>
                </a:lnTo>
                <a:lnTo>
                  <a:pt x="3610" y="2353"/>
                </a:lnTo>
                <a:cubicBezTo>
                  <a:pt x="3653" y="2324"/>
                  <a:pt x="3711" y="2309"/>
                  <a:pt x="3769" y="2280"/>
                </a:cubicBezTo>
                <a:cubicBezTo>
                  <a:pt x="3798" y="2266"/>
                  <a:pt x="3827" y="2266"/>
                  <a:pt x="3856" y="2251"/>
                </a:cubicBezTo>
                <a:lnTo>
                  <a:pt x="3958" y="2222"/>
                </a:lnTo>
                <a:cubicBezTo>
                  <a:pt x="4016" y="2208"/>
                  <a:pt x="4088" y="2193"/>
                  <a:pt x="4161" y="2193"/>
                </a:cubicBezTo>
                <a:lnTo>
                  <a:pt x="4262" y="2179"/>
                </a:lnTo>
                <a:lnTo>
                  <a:pt x="4364" y="2164"/>
                </a:lnTo>
                <a:cubicBezTo>
                  <a:pt x="4429" y="2157"/>
                  <a:pt x="4494" y="2153"/>
                  <a:pt x="4561" y="2153"/>
                </a:cubicBezTo>
                <a:close/>
                <a:moveTo>
                  <a:pt x="4588" y="1"/>
                </a:moveTo>
                <a:cubicBezTo>
                  <a:pt x="4422" y="1"/>
                  <a:pt x="4255" y="12"/>
                  <a:pt x="4088" y="33"/>
                </a:cubicBezTo>
                <a:cubicBezTo>
                  <a:pt x="3827" y="62"/>
                  <a:pt x="3624" y="309"/>
                  <a:pt x="3653" y="570"/>
                </a:cubicBezTo>
                <a:lnTo>
                  <a:pt x="3653" y="613"/>
                </a:lnTo>
                <a:cubicBezTo>
                  <a:pt x="3653" y="642"/>
                  <a:pt x="3653" y="657"/>
                  <a:pt x="3653" y="686"/>
                </a:cubicBezTo>
                <a:cubicBezTo>
                  <a:pt x="3653" y="874"/>
                  <a:pt x="3552" y="1048"/>
                  <a:pt x="3378" y="1135"/>
                </a:cubicBezTo>
                <a:lnTo>
                  <a:pt x="3334" y="1149"/>
                </a:lnTo>
                <a:lnTo>
                  <a:pt x="3190" y="1207"/>
                </a:lnTo>
                <a:lnTo>
                  <a:pt x="3059" y="1265"/>
                </a:lnTo>
                <a:lnTo>
                  <a:pt x="3030" y="1280"/>
                </a:lnTo>
                <a:cubicBezTo>
                  <a:pt x="2964" y="1306"/>
                  <a:pt x="2895" y="1319"/>
                  <a:pt x="2827" y="1319"/>
                </a:cubicBezTo>
                <a:cubicBezTo>
                  <a:pt x="2673" y="1319"/>
                  <a:pt x="2526" y="1252"/>
                  <a:pt x="2436" y="1121"/>
                </a:cubicBezTo>
                <a:cubicBezTo>
                  <a:pt x="2336" y="985"/>
                  <a:pt x="2185" y="917"/>
                  <a:pt x="2030" y="917"/>
                </a:cubicBezTo>
                <a:cubicBezTo>
                  <a:pt x="1937" y="917"/>
                  <a:pt x="1841" y="941"/>
                  <a:pt x="1754" y="990"/>
                </a:cubicBezTo>
                <a:lnTo>
                  <a:pt x="1711" y="1019"/>
                </a:lnTo>
                <a:cubicBezTo>
                  <a:pt x="1465" y="1222"/>
                  <a:pt x="1233" y="1454"/>
                  <a:pt x="1030" y="1715"/>
                </a:cubicBezTo>
                <a:cubicBezTo>
                  <a:pt x="928" y="1845"/>
                  <a:pt x="885" y="2005"/>
                  <a:pt x="943" y="2164"/>
                </a:cubicBezTo>
                <a:cubicBezTo>
                  <a:pt x="957" y="2208"/>
                  <a:pt x="972" y="2251"/>
                  <a:pt x="1001" y="2295"/>
                </a:cubicBezTo>
                <a:cubicBezTo>
                  <a:pt x="1015" y="2324"/>
                  <a:pt x="1044" y="2367"/>
                  <a:pt x="1073" y="2382"/>
                </a:cubicBezTo>
                <a:lnTo>
                  <a:pt x="1117" y="2425"/>
                </a:lnTo>
                <a:cubicBezTo>
                  <a:pt x="1305" y="2570"/>
                  <a:pt x="1378" y="2817"/>
                  <a:pt x="1276" y="3034"/>
                </a:cubicBezTo>
                <a:cubicBezTo>
                  <a:pt x="1233" y="3135"/>
                  <a:pt x="1189" y="3237"/>
                  <a:pt x="1146" y="3338"/>
                </a:cubicBezTo>
                <a:cubicBezTo>
                  <a:pt x="1131" y="3396"/>
                  <a:pt x="1102" y="3454"/>
                  <a:pt x="1059" y="3498"/>
                </a:cubicBezTo>
                <a:cubicBezTo>
                  <a:pt x="1030" y="3527"/>
                  <a:pt x="1001" y="3541"/>
                  <a:pt x="972" y="3570"/>
                </a:cubicBezTo>
                <a:cubicBezTo>
                  <a:pt x="943" y="3585"/>
                  <a:pt x="899" y="3599"/>
                  <a:pt x="870" y="3614"/>
                </a:cubicBezTo>
                <a:cubicBezTo>
                  <a:pt x="841" y="3628"/>
                  <a:pt x="827" y="3643"/>
                  <a:pt x="798" y="3643"/>
                </a:cubicBezTo>
                <a:cubicBezTo>
                  <a:pt x="769" y="3650"/>
                  <a:pt x="740" y="3654"/>
                  <a:pt x="711" y="3654"/>
                </a:cubicBezTo>
                <a:cubicBezTo>
                  <a:pt x="682" y="3654"/>
                  <a:pt x="653" y="3650"/>
                  <a:pt x="624" y="3643"/>
                </a:cubicBezTo>
                <a:lnTo>
                  <a:pt x="450" y="3643"/>
                </a:lnTo>
                <a:cubicBezTo>
                  <a:pt x="232" y="3686"/>
                  <a:pt x="73" y="3860"/>
                  <a:pt x="44" y="4078"/>
                </a:cubicBezTo>
                <a:cubicBezTo>
                  <a:pt x="0" y="4397"/>
                  <a:pt x="0" y="4730"/>
                  <a:pt x="44" y="5049"/>
                </a:cubicBezTo>
                <a:cubicBezTo>
                  <a:pt x="70" y="5305"/>
                  <a:pt x="277" y="5494"/>
                  <a:pt x="525" y="5494"/>
                </a:cubicBezTo>
                <a:cubicBezTo>
                  <a:pt x="557" y="5494"/>
                  <a:pt x="590" y="5490"/>
                  <a:pt x="624" y="5484"/>
                </a:cubicBezTo>
                <a:lnTo>
                  <a:pt x="696" y="5484"/>
                </a:lnTo>
                <a:cubicBezTo>
                  <a:pt x="798" y="5484"/>
                  <a:pt x="885" y="5527"/>
                  <a:pt x="972" y="5571"/>
                </a:cubicBezTo>
                <a:cubicBezTo>
                  <a:pt x="1001" y="5585"/>
                  <a:pt x="1015" y="5614"/>
                  <a:pt x="1030" y="5629"/>
                </a:cubicBezTo>
                <a:cubicBezTo>
                  <a:pt x="1088" y="5672"/>
                  <a:pt x="1131" y="5730"/>
                  <a:pt x="1160" y="5803"/>
                </a:cubicBezTo>
                <a:cubicBezTo>
                  <a:pt x="1189" y="5904"/>
                  <a:pt x="1233" y="6006"/>
                  <a:pt x="1276" y="6107"/>
                </a:cubicBezTo>
                <a:cubicBezTo>
                  <a:pt x="1378" y="6310"/>
                  <a:pt x="1320" y="6527"/>
                  <a:pt x="1175" y="6672"/>
                </a:cubicBezTo>
                <a:lnTo>
                  <a:pt x="1117" y="6716"/>
                </a:lnTo>
                <a:cubicBezTo>
                  <a:pt x="1073" y="6745"/>
                  <a:pt x="1030" y="6788"/>
                  <a:pt x="1001" y="6846"/>
                </a:cubicBezTo>
                <a:cubicBezTo>
                  <a:pt x="972" y="6875"/>
                  <a:pt x="957" y="6919"/>
                  <a:pt x="943" y="6977"/>
                </a:cubicBezTo>
                <a:cubicBezTo>
                  <a:pt x="943" y="6991"/>
                  <a:pt x="943" y="7006"/>
                  <a:pt x="928" y="7020"/>
                </a:cubicBezTo>
                <a:lnTo>
                  <a:pt x="928" y="7064"/>
                </a:lnTo>
                <a:cubicBezTo>
                  <a:pt x="928" y="7078"/>
                  <a:pt x="928" y="7093"/>
                  <a:pt x="928" y="7107"/>
                </a:cubicBezTo>
                <a:lnTo>
                  <a:pt x="928" y="7122"/>
                </a:lnTo>
                <a:lnTo>
                  <a:pt x="928" y="7194"/>
                </a:lnTo>
                <a:cubicBezTo>
                  <a:pt x="943" y="7223"/>
                  <a:pt x="943" y="7238"/>
                  <a:pt x="957" y="7267"/>
                </a:cubicBezTo>
                <a:cubicBezTo>
                  <a:pt x="957" y="7267"/>
                  <a:pt x="957" y="7281"/>
                  <a:pt x="957" y="7281"/>
                </a:cubicBezTo>
                <a:cubicBezTo>
                  <a:pt x="972" y="7296"/>
                  <a:pt x="972" y="7325"/>
                  <a:pt x="986" y="7339"/>
                </a:cubicBezTo>
                <a:lnTo>
                  <a:pt x="986" y="7354"/>
                </a:lnTo>
                <a:cubicBezTo>
                  <a:pt x="1001" y="7368"/>
                  <a:pt x="1001" y="7383"/>
                  <a:pt x="1015" y="7397"/>
                </a:cubicBezTo>
                <a:cubicBezTo>
                  <a:pt x="1218" y="7658"/>
                  <a:pt x="1450" y="7890"/>
                  <a:pt x="1711" y="8093"/>
                </a:cubicBezTo>
                <a:cubicBezTo>
                  <a:pt x="1796" y="8166"/>
                  <a:pt x="1901" y="8198"/>
                  <a:pt x="2001" y="8198"/>
                </a:cubicBezTo>
                <a:cubicBezTo>
                  <a:pt x="2021" y="8198"/>
                  <a:pt x="2040" y="8197"/>
                  <a:pt x="2059" y="8194"/>
                </a:cubicBezTo>
                <a:cubicBezTo>
                  <a:pt x="2102" y="8194"/>
                  <a:pt x="2146" y="8180"/>
                  <a:pt x="2189" y="8165"/>
                </a:cubicBezTo>
                <a:cubicBezTo>
                  <a:pt x="2291" y="8136"/>
                  <a:pt x="2363" y="8078"/>
                  <a:pt x="2421" y="8006"/>
                </a:cubicBezTo>
                <a:lnTo>
                  <a:pt x="2465" y="7948"/>
                </a:lnTo>
                <a:cubicBezTo>
                  <a:pt x="2523" y="7905"/>
                  <a:pt x="2581" y="7861"/>
                  <a:pt x="2653" y="7832"/>
                </a:cubicBezTo>
                <a:lnTo>
                  <a:pt x="2827" y="7789"/>
                </a:lnTo>
                <a:cubicBezTo>
                  <a:pt x="2900" y="7803"/>
                  <a:pt x="2972" y="7818"/>
                  <a:pt x="3030" y="7847"/>
                </a:cubicBezTo>
                <a:cubicBezTo>
                  <a:pt x="3132" y="7890"/>
                  <a:pt x="3233" y="7933"/>
                  <a:pt x="3334" y="7962"/>
                </a:cubicBezTo>
                <a:cubicBezTo>
                  <a:pt x="3421" y="8006"/>
                  <a:pt x="3508" y="8064"/>
                  <a:pt x="3566" y="8151"/>
                </a:cubicBezTo>
                <a:cubicBezTo>
                  <a:pt x="3581" y="8180"/>
                  <a:pt x="3610" y="8209"/>
                  <a:pt x="3610" y="8252"/>
                </a:cubicBezTo>
                <a:cubicBezTo>
                  <a:pt x="3653" y="8325"/>
                  <a:pt x="3653" y="8412"/>
                  <a:pt x="3639" y="8499"/>
                </a:cubicBezTo>
                <a:cubicBezTo>
                  <a:pt x="3610" y="8760"/>
                  <a:pt x="3769" y="9006"/>
                  <a:pt x="4030" y="9064"/>
                </a:cubicBezTo>
                <a:lnTo>
                  <a:pt x="4074" y="9064"/>
                </a:lnTo>
                <a:cubicBezTo>
                  <a:pt x="4248" y="9079"/>
                  <a:pt x="4407" y="9093"/>
                  <a:pt x="4567" y="9093"/>
                </a:cubicBezTo>
                <a:cubicBezTo>
                  <a:pt x="4726" y="9093"/>
                  <a:pt x="4900" y="9079"/>
                  <a:pt x="5059" y="9064"/>
                </a:cubicBezTo>
                <a:cubicBezTo>
                  <a:pt x="5175" y="9050"/>
                  <a:pt x="5277" y="9006"/>
                  <a:pt x="5364" y="8919"/>
                </a:cubicBezTo>
                <a:cubicBezTo>
                  <a:pt x="5393" y="8876"/>
                  <a:pt x="5422" y="8847"/>
                  <a:pt x="5436" y="8803"/>
                </a:cubicBezTo>
                <a:cubicBezTo>
                  <a:pt x="5451" y="8789"/>
                  <a:pt x="5465" y="8774"/>
                  <a:pt x="5465" y="8745"/>
                </a:cubicBezTo>
                <a:cubicBezTo>
                  <a:pt x="5494" y="8673"/>
                  <a:pt x="5509" y="8586"/>
                  <a:pt x="5494" y="8499"/>
                </a:cubicBezTo>
                <a:cubicBezTo>
                  <a:pt x="5494" y="8470"/>
                  <a:pt x="5494" y="8441"/>
                  <a:pt x="5494" y="8426"/>
                </a:cubicBezTo>
                <a:cubicBezTo>
                  <a:pt x="5494" y="8209"/>
                  <a:pt x="5625" y="8020"/>
                  <a:pt x="5813" y="7948"/>
                </a:cubicBezTo>
                <a:cubicBezTo>
                  <a:pt x="5915" y="7919"/>
                  <a:pt x="6016" y="7876"/>
                  <a:pt x="6118" y="7832"/>
                </a:cubicBezTo>
                <a:cubicBezTo>
                  <a:pt x="6183" y="7796"/>
                  <a:pt x="6255" y="7778"/>
                  <a:pt x="6328" y="7778"/>
                </a:cubicBezTo>
                <a:cubicBezTo>
                  <a:pt x="6400" y="7778"/>
                  <a:pt x="6473" y="7796"/>
                  <a:pt x="6538" y="7832"/>
                </a:cubicBezTo>
                <a:cubicBezTo>
                  <a:pt x="6582" y="7847"/>
                  <a:pt x="6611" y="7876"/>
                  <a:pt x="6639" y="7890"/>
                </a:cubicBezTo>
                <a:cubicBezTo>
                  <a:pt x="6654" y="7905"/>
                  <a:pt x="6668" y="7919"/>
                  <a:pt x="6683" y="7933"/>
                </a:cubicBezTo>
                <a:cubicBezTo>
                  <a:pt x="6697" y="7948"/>
                  <a:pt x="6712" y="7962"/>
                  <a:pt x="6726" y="7977"/>
                </a:cubicBezTo>
                <a:cubicBezTo>
                  <a:pt x="6817" y="8113"/>
                  <a:pt x="6964" y="8181"/>
                  <a:pt x="7119" y="8181"/>
                </a:cubicBezTo>
                <a:cubicBezTo>
                  <a:pt x="7211" y="8181"/>
                  <a:pt x="7306" y="8156"/>
                  <a:pt x="7393" y="8107"/>
                </a:cubicBezTo>
                <a:lnTo>
                  <a:pt x="7437" y="8078"/>
                </a:lnTo>
                <a:cubicBezTo>
                  <a:pt x="7553" y="7977"/>
                  <a:pt x="7683" y="7861"/>
                  <a:pt x="7799" y="7745"/>
                </a:cubicBezTo>
                <a:cubicBezTo>
                  <a:pt x="7915" y="7629"/>
                  <a:pt x="8017" y="7513"/>
                  <a:pt x="8118" y="7383"/>
                </a:cubicBezTo>
                <a:cubicBezTo>
                  <a:pt x="8220" y="7252"/>
                  <a:pt x="8249" y="7093"/>
                  <a:pt x="8205" y="6933"/>
                </a:cubicBezTo>
                <a:cubicBezTo>
                  <a:pt x="8205" y="6904"/>
                  <a:pt x="8191" y="6890"/>
                  <a:pt x="8176" y="6861"/>
                </a:cubicBezTo>
                <a:cubicBezTo>
                  <a:pt x="8176" y="6846"/>
                  <a:pt x="8162" y="6817"/>
                  <a:pt x="8147" y="6803"/>
                </a:cubicBezTo>
                <a:cubicBezTo>
                  <a:pt x="8133" y="6774"/>
                  <a:pt x="8104" y="6745"/>
                  <a:pt x="8075" y="6716"/>
                </a:cubicBezTo>
                <a:lnTo>
                  <a:pt x="8031" y="6672"/>
                </a:lnTo>
                <a:cubicBezTo>
                  <a:pt x="8017" y="6658"/>
                  <a:pt x="8002" y="6658"/>
                  <a:pt x="7988" y="6643"/>
                </a:cubicBezTo>
                <a:cubicBezTo>
                  <a:pt x="7828" y="6498"/>
                  <a:pt x="7785" y="6266"/>
                  <a:pt x="7872" y="6078"/>
                </a:cubicBezTo>
                <a:cubicBezTo>
                  <a:pt x="7915" y="5977"/>
                  <a:pt x="7959" y="5875"/>
                  <a:pt x="8002" y="5774"/>
                </a:cubicBezTo>
                <a:cubicBezTo>
                  <a:pt x="8065" y="5571"/>
                  <a:pt x="8250" y="5446"/>
                  <a:pt x="8449" y="5446"/>
                </a:cubicBezTo>
                <a:cubicBezTo>
                  <a:pt x="8479" y="5446"/>
                  <a:pt x="8509" y="5449"/>
                  <a:pt x="8538" y="5455"/>
                </a:cubicBezTo>
                <a:cubicBezTo>
                  <a:pt x="8558" y="5457"/>
                  <a:pt x="8578" y="5458"/>
                  <a:pt x="8598" y="5458"/>
                </a:cubicBezTo>
                <a:cubicBezTo>
                  <a:pt x="8694" y="5458"/>
                  <a:pt x="8788" y="5430"/>
                  <a:pt x="8872" y="5382"/>
                </a:cubicBezTo>
                <a:cubicBezTo>
                  <a:pt x="8901" y="5368"/>
                  <a:pt x="8915" y="5353"/>
                  <a:pt x="8944" y="5339"/>
                </a:cubicBezTo>
                <a:lnTo>
                  <a:pt x="8973" y="5295"/>
                </a:lnTo>
                <a:cubicBezTo>
                  <a:pt x="8988" y="5295"/>
                  <a:pt x="8988" y="5281"/>
                  <a:pt x="9002" y="5266"/>
                </a:cubicBezTo>
                <a:cubicBezTo>
                  <a:pt x="9060" y="5194"/>
                  <a:pt x="9104" y="5107"/>
                  <a:pt x="9104" y="5020"/>
                </a:cubicBezTo>
                <a:cubicBezTo>
                  <a:pt x="9147" y="4686"/>
                  <a:pt x="9147" y="4368"/>
                  <a:pt x="9104" y="4034"/>
                </a:cubicBezTo>
                <a:lnTo>
                  <a:pt x="9104" y="4063"/>
                </a:lnTo>
                <a:cubicBezTo>
                  <a:pt x="9104" y="4020"/>
                  <a:pt x="9089" y="3962"/>
                  <a:pt x="9075" y="3918"/>
                </a:cubicBezTo>
                <a:cubicBezTo>
                  <a:pt x="9060" y="3889"/>
                  <a:pt x="9046" y="3875"/>
                  <a:pt x="9031" y="3846"/>
                </a:cubicBezTo>
                <a:cubicBezTo>
                  <a:pt x="9017" y="3817"/>
                  <a:pt x="9002" y="3802"/>
                  <a:pt x="8973" y="3773"/>
                </a:cubicBezTo>
                <a:lnTo>
                  <a:pt x="8944" y="3744"/>
                </a:lnTo>
                <a:cubicBezTo>
                  <a:pt x="8930" y="3730"/>
                  <a:pt x="8915" y="3730"/>
                  <a:pt x="8915" y="3715"/>
                </a:cubicBezTo>
                <a:lnTo>
                  <a:pt x="8857" y="3686"/>
                </a:lnTo>
                <a:cubicBezTo>
                  <a:pt x="8828" y="3657"/>
                  <a:pt x="8785" y="3643"/>
                  <a:pt x="8741" y="3643"/>
                </a:cubicBezTo>
                <a:lnTo>
                  <a:pt x="8712" y="3628"/>
                </a:lnTo>
                <a:cubicBezTo>
                  <a:pt x="8683" y="3621"/>
                  <a:pt x="8654" y="3617"/>
                  <a:pt x="8625" y="3617"/>
                </a:cubicBezTo>
                <a:cubicBezTo>
                  <a:pt x="8596" y="3617"/>
                  <a:pt x="8567" y="3621"/>
                  <a:pt x="8538" y="3628"/>
                </a:cubicBezTo>
                <a:lnTo>
                  <a:pt x="8422" y="3628"/>
                </a:lnTo>
                <a:cubicBezTo>
                  <a:pt x="8335" y="3614"/>
                  <a:pt x="8249" y="3585"/>
                  <a:pt x="8176" y="3541"/>
                </a:cubicBezTo>
                <a:lnTo>
                  <a:pt x="8133" y="3512"/>
                </a:lnTo>
                <a:cubicBezTo>
                  <a:pt x="8118" y="3498"/>
                  <a:pt x="8104" y="3483"/>
                  <a:pt x="8104" y="3469"/>
                </a:cubicBezTo>
                <a:cubicBezTo>
                  <a:pt x="8075" y="3454"/>
                  <a:pt x="8060" y="3425"/>
                  <a:pt x="8046" y="3411"/>
                </a:cubicBezTo>
                <a:lnTo>
                  <a:pt x="8017" y="3353"/>
                </a:lnTo>
                <a:cubicBezTo>
                  <a:pt x="8002" y="3338"/>
                  <a:pt x="8002" y="3324"/>
                  <a:pt x="8002" y="3309"/>
                </a:cubicBezTo>
                <a:cubicBezTo>
                  <a:pt x="8002" y="3295"/>
                  <a:pt x="7988" y="3295"/>
                  <a:pt x="7988" y="3280"/>
                </a:cubicBezTo>
                <a:cubicBezTo>
                  <a:pt x="7959" y="3179"/>
                  <a:pt x="7915" y="3092"/>
                  <a:pt x="7872" y="3005"/>
                </a:cubicBezTo>
                <a:cubicBezTo>
                  <a:pt x="7872" y="2990"/>
                  <a:pt x="7857" y="2976"/>
                  <a:pt x="7857" y="2961"/>
                </a:cubicBezTo>
                <a:cubicBezTo>
                  <a:pt x="7828" y="2889"/>
                  <a:pt x="7828" y="2817"/>
                  <a:pt x="7828" y="2744"/>
                </a:cubicBezTo>
                <a:cubicBezTo>
                  <a:pt x="7843" y="2701"/>
                  <a:pt x="7857" y="2643"/>
                  <a:pt x="7886" y="2585"/>
                </a:cubicBezTo>
                <a:cubicBezTo>
                  <a:pt x="7901" y="2527"/>
                  <a:pt x="7930" y="2469"/>
                  <a:pt x="7973" y="2425"/>
                </a:cubicBezTo>
                <a:cubicBezTo>
                  <a:pt x="7988" y="2411"/>
                  <a:pt x="8002" y="2396"/>
                  <a:pt x="8017" y="2396"/>
                </a:cubicBezTo>
                <a:lnTo>
                  <a:pt x="8031" y="2396"/>
                </a:lnTo>
                <a:lnTo>
                  <a:pt x="8075" y="2353"/>
                </a:lnTo>
                <a:cubicBezTo>
                  <a:pt x="8118" y="2324"/>
                  <a:pt x="8147" y="2280"/>
                  <a:pt x="8176" y="2237"/>
                </a:cubicBezTo>
                <a:cubicBezTo>
                  <a:pt x="8176" y="2208"/>
                  <a:pt x="8191" y="2193"/>
                  <a:pt x="8205" y="2164"/>
                </a:cubicBezTo>
                <a:cubicBezTo>
                  <a:pt x="8205" y="2150"/>
                  <a:pt x="8220" y="2121"/>
                  <a:pt x="8220" y="2092"/>
                </a:cubicBezTo>
                <a:cubicBezTo>
                  <a:pt x="8249" y="1947"/>
                  <a:pt x="8220" y="1802"/>
                  <a:pt x="8133" y="1686"/>
                </a:cubicBezTo>
                <a:cubicBezTo>
                  <a:pt x="8017" y="1555"/>
                  <a:pt x="7915" y="1439"/>
                  <a:pt x="7799" y="1323"/>
                </a:cubicBezTo>
                <a:cubicBezTo>
                  <a:pt x="7683" y="1207"/>
                  <a:pt x="7567" y="1092"/>
                  <a:pt x="7437" y="990"/>
                </a:cubicBezTo>
                <a:cubicBezTo>
                  <a:pt x="7352" y="926"/>
                  <a:pt x="7244" y="886"/>
                  <a:pt x="7135" y="886"/>
                </a:cubicBezTo>
                <a:cubicBezTo>
                  <a:pt x="7095" y="886"/>
                  <a:pt x="7055" y="891"/>
                  <a:pt x="7016" y="903"/>
                </a:cubicBezTo>
                <a:lnTo>
                  <a:pt x="6958" y="918"/>
                </a:lnTo>
                <a:cubicBezTo>
                  <a:pt x="6886" y="947"/>
                  <a:pt x="6828" y="990"/>
                  <a:pt x="6770" y="1048"/>
                </a:cubicBezTo>
                <a:cubicBezTo>
                  <a:pt x="6755" y="1063"/>
                  <a:pt x="6741" y="1077"/>
                  <a:pt x="6726" y="1092"/>
                </a:cubicBezTo>
                <a:cubicBezTo>
                  <a:pt x="6668" y="1178"/>
                  <a:pt x="6596" y="1236"/>
                  <a:pt x="6509" y="1265"/>
                </a:cubicBezTo>
                <a:cubicBezTo>
                  <a:pt x="6466" y="1280"/>
                  <a:pt x="6437" y="1294"/>
                  <a:pt x="6408" y="1294"/>
                </a:cubicBezTo>
                <a:lnTo>
                  <a:pt x="6263" y="1294"/>
                </a:lnTo>
                <a:cubicBezTo>
                  <a:pt x="6234" y="1294"/>
                  <a:pt x="6205" y="1280"/>
                  <a:pt x="6190" y="1280"/>
                </a:cubicBezTo>
                <a:lnTo>
                  <a:pt x="6132" y="1251"/>
                </a:lnTo>
                <a:lnTo>
                  <a:pt x="6074" y="1222"/>
                </a:lnTo>
                <a:cubicBezTo>
                  <a:pt x="6045" y="1207"/>
                  <a:pt x="6016" y="1193"/>
                  <a:pt x="5987" y="1193"/>
                </a:cubicBezTo>
                <a:cubicBezTo>
                  <a:pt x="5944" y="1178"/>
                  <a:pt x="5871" y="1149"/>
                  <a:pt x="5828" y="1121"/>
                </a:cubicBezTo>
                <a:cubicBezTo>
                  <a:pt x="5625" y="1048"/>
                  <a:pt x="5494" y="845"/>
                  <a:pt x="5509" y="628"/>
                </a:cubicBezTo>
                <a:lnTo>
                  <a:pt x="5509" y="599"/>
                </a:lnTo>
                <a:cubicBezTo>
                  <a:pt x="5552" y="338"/>
                  <a:pt x="5378" y="106"/>
                  <a:pt x="5132" y="48"/>
                </a:cubicBezTo>
                <a:cubicBezTo>
                  <a:pt x="5117" y="33"/>
                  <a:pt x="5103" y="33"/>
                  <a:pt x="5088" y="33"/>
                </a:cubicBezTo>
                <a:cubicBezTo>
                  <a:pt x="4922" y="12"/>
                  <a:pt x="4755" y="1"/>
                  <a:pt x="458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4922456" y="945869"/>
            <a:ext cx="3889011" cy="3214402"/>
          </a:xfrm>
          <a:custGeom>
            <a:avLst/>
            <a:gdLst/>
            <a:ahLst/>
            <a:cxnLst/>
            <a:rect l="l" t="t" r="r" b="b"/>
            <a:pathLst>
              <a:path w="42729" h="35317" extrusionOk="0">
                <a:moveTo>
                  <a:pt x="19690" y="1"/>
                </a:moveTo>
                <a:cubicBezTo>
                  <a:pt x="18145" y="1"/>
                  <a:pt x="16885" y="1260"/>
                  <a:pt x="16885" y="2834"/>
                </a:cubicBezTo>
                <a:lnTo>
                  <a:pt x="16885" y="6898"/>
                </a:lnTo>
                <a:cubicBezTo>
                  <a:pt x="16885" y="7356"/>
                  <a:pt x="16513" y="7728"/>
                  <a:pt x="16084" y="7728"/>
                </a:cubicBezTo>
                <a:cubicBezTo>
                  <a:pt x="15626" y="7728"/>
                  <a:pt x="15283" y="7356"/>
                  <a:pt x="15283" y="6898"/>
                </a:cubicBezTo>
                <a:lnTo>
                  <a:pt x="15283" y="6383"/>
                </a:lnTo>
                <a:cubicBezTo>
                  <a:pt x="15283" y="4837"/>
                  <a:pt x="14024" y="3607"/>
                  <a:pt x="12507" y="3607"/>
                </a:cubicBezTo>
                <a:cubicBezTo>
                  <a:pt x="10961" y="3607"/>
                  <a:pt x="9702" y="4837"/>
                  <a:pt x="9702" y="6383"/>
                </a:cubicBezTo>
                <a:lnTo>
                  <a:pt x="9702" y="16800"/>
                </a:lnTo>
                <a:cubicBezTo>
                  <a:pt x="9702" y="17201"/>
                  <a:pt x="9387" y="17515"/>
                  <a:pt x="8987" y="17515"/>
                </a:cubicBezTo>
                <a:cubicBezTo>
                  <a:pt x="8615" y="17515"/>
                  <a:pt x="8271" y="17201"/>
                  <a:pt x="8271" y="16800"/>
                </a:cubicBezTo>
                <a:lnTo>
                  <a:pt x="8271" y="16113"/>
                </a:lnTo>
                <a:cubicBezTo>
                  <a:pt x="8271" y="15026"/>
                  <a:pt x="7413" y="14138"/>
                  <a:pt x="6325" y="14138"/>
                </a:cubicBezTo>
                <a:cubicBezTo>
                  <a:pt x="5237" y="14138"/>
                  <a:pt x="4350" y="15026"/>
                  <a:pt x="4379" y="16113"/>
                </a:cubicBezTo>
                <a:lnTo>
                  <a:pt x="4379" y="22467"/>
                </a:lnTo>
                <a:cubicBezTo>
                  <a:pt x="4379" y="22839"/>
                  <a:pt x="4035" y="23182"/>
                  <a:pt x="3663" y="23182"/>
                </a:cubicBezTo>
                <a:cubicBezTo>
                  <a:pt x="3263" y="23182"/>
                  <a:pt x="2948" y="22839"/>
                  <a:pt x="2948" y="22467"/>
                </a:cubicBezTo>
                <a:cubicBezTo>
                  <a:pt x="2948" y="21637"/>
                  <a:pt x="2261" y="20978"/>
                  <a:pt x="1460" y="20978"/>
                </a:cubicBezTo>
                <a:cubicBezTo>
                  <a:pt x="658" y="20978"/>
                  <a:pt x="0" y="21637"/>
                  <a:pt x="0" y="22467"/>
                </a:cubicBezTo>
                <a:lnTo>
                  <a:pt x="0" y="35317"/>
                </a:lnTo>
                <a:lnTo>
                  <a:pt x="42729" y="35317"/>
                </a:lnTo>
                <a:lnTo>
                  <a:pt x="42729" y="22839"/>
                </a:lnTo>
                <a:cubicBezTo>
                  <a:pt x="42729" y="21808"/>
                  <a:pt x="41899" y="20978"/>
                  <a:pt x="40897" y="20978"/>
                </a:cubicBezTo>
                <a:cubicBezTo>
                  <a:pt x="39867" y="20978"/>
                  <a:pt x="39037" y="21808"/>
                  <a:pt x="39037" y="22839"/>
                </a:cubicBezTo>
                <a:lnTo>
                  <a:pt x="39037" y="23497"/>
                </a:lnTo>
                <a:cubicBezTo>
                  <a:pt x="39037" y="23955"/>
                  <a:pt x="38665" y="24298"/>
                  <a:pt x="38235" y="24298"/>
                </a:cubicBezTo>
                <a:cubicBezTo>
                  <a:pt x="37806" y="24298"/>
                  <a:pt x="37434" y="23955"/>
                  <a:pt x="37434" y="23497"/>
                </a:cubicBezTo>
                <a:lnTo>
                  <a:pt x="37434" y="10990"/>
                </a:lnTo>
                <a:cubicBezTo>
                  <a:pt x="37434" y="9702"/>
                  <a:pt x="36375" y="8644"/>
                  <a:pt x="35087" y="8644"/>
                </a:cubicBezTo>
                <a:cubicBezTo>
                  <a:pt x="33799" y="8644"/>
                  <a:pt x="32741" y="9702"/>
                  <a:pt x="32741" y="10990"/>
                </a:cubicBezTo>
                <a:lnTo>
                  <a:pt x="32741" y="11763"/>
                </a:lnTo>
                <a:cubicBezTo>
                  <a:pt x="32741" y="12479"/>
                  <a:pt x="32168" y="13022"/>
                  <a:pt x="31481" y="13022"/>
                </a:cubicBezTo>
                <a:cubicBezTo>
                  <a:pt x="30766" y="13022"/>
                  <a:pt x="30222" y="12479"/>
                  <a:pt x="30222" y="11763"/>
                </a:cubicBezTo>
                <a:lnTo>
                  <a:pt x="30222" y="5324"/>
                </a:lnTo>
                <a:cubicBezTo>
                  <a:pt x="30222" y="3807"/>
                  <a:pt x="28963" y="2548"/>
                  <a:pt x="27446" y="2548"/>
                </a:cubicBezTo>
                <a:cubicBezTo>
                  <a:pt x="25901" y="2548"/>
                  <a:pt x="24641" y="3807"/>
                  <a:pt x="24641" y="5324"/>
                </a:cubicBezTo>
                <a:lnTo>
                  <a:pt x="24641" y="5696"/>
                </a:lnTo>
                <a:cubicBezTo>
                  <a:pt x="24641" y="6268"/>
                  <a:pt x="24155" y="6755"/>
                  <a:pt x="23582" y="6755"/>
                </a:cubicBezTo>
                <a:cubicBezTo>
                  <a:pt x="22981" y="6755"/>
                  <a:pt x="22495" y="6268"/>
                  <a:pt x="22495" y="5696"/>
                </a:cubicBezTo>
                <a:lnTo>
                  <a:pt x="22495" y="2834"/>
                </a:lnTo>
                <a:cubicBezTo>
                  <a:pt x="22495" y="1260"/>
                  <a:pt x="21236" y="1"/>
                  <a:pt x="1969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58"/>
          <p:cNvSpPr/>
          <p:nvPr/>
        </p:nvSpPr>
        <p:spPr>
          <a:xfrm>
            <a:off x="4789572" y="4295636"/>
            <a:ext cx="4081782" cy="88649"/>
          </a:xfrm>
          <a:custGeom>
            <a:avLst/>
            <a:gdLst/>
            <a:ahLst/>
            <a:cxnLst/>
            <a:rect l="l" t="t" r="r" b="b"/>
            <a:pathLst>
              <a:path w="44847" h="974" extrusionOk="0">
                <a:moveTo>
                  <a:pt x="659" y="1"/>
                </a:moveTo>
                <a:cubicBezTo>
                  <a:pt x="1" y="1"/>
                  <a:pt x="1" y="974"/>
                  <a:pt x="659" y="974"/>
                </a:cubicBezTo>
                <a:lnTo>
                  <a:pt x="44360" y="974"/>
                </a:lnTo>
                <a:cubicBezTo>
                  <a:pt x="44618" y="974"/>
                  <a:pt x="44847" y="745"/>
                  <a:pt x="44847" y="487"/>
                </a:cubicBezTo>
                <a:cubicBezTo>
                  <a:pt x="44847" y="201"/>
                  <a:pt x="44618" y="1"/>
                  <a:pt x="44360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58"/>
          <p:cNvSpPr/>
          <p:nvPr/>
        </p:nvSpPr>
        <p:spPr>
          <a:xfrm>
            <a:off x="4789572" y="4295636"/>
            <a:ext cx="1784363" cy="91289"/>
          </a:xfrm>
          <a:custGeom>
            <a:avLst/>
            <a:gdLst/>
            <a:ahLst/>
            <a:cxnLst/>
            <a:rect l="l" t="t" r="r" b="b"/>
            <a:pathLst>
              <a:path w="19605" h="1003" extrusionOk="0">
                <a:moveTo>
                  <a:pt x="659" y="1"/>
                </a:moveTo>
                <a:cubicBezTo>
                  <a:pt x="1" y="1"/>
                  <a:pt x="1" y="1003"/>
                  <a:pt x="659" y="1003"/>
                </a:cubicBezTo>
                <a:lnTo>
                  <a:pt x="19605" y="1003"/>
                </a:lnTo>
                <a:lnTo>
                  <a:pt x="196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58"/>
          <p:cNvSpPr/>
          <p:nvPr/>
        </p:nvSpPr>
        <p:spPr>
          <a:xfrm>
            <a:off x="6474927" y="4250128"/>
            <a:ext cx="195411" cy="177845"/>
          </a:xfrm>
          <a:custGeom>
            <a:avLst/>
            <a:gdLst/>
            <a:ahLst/>
            <a:cxnLst/>
            <a:rect l="l" t="t" r="r" b="b"/>
            <a:pathLst>
              <a:path w="2147" h="1954" extrusionOk="0">
                <a:moveTo>
                  <a:pt x="1073" y="0"/>
                </a:moveTo>
                <a:cubicBezTo>
                  <a:pt x="823" y="0"/>
                  <a:pt x="573" y="100"/>
                  <a:pt x="372" y="301"/>
                </a:cubicBezTo>
                <a:cubicBezTo>
                  <a:pt x="0" y="673"/>
                  <a:pt x="0" y="1302"/>
                  <a:pt x="372" y="1674"/>
                </a:cubicBezTo>
                <a:cubicBezTo>
                  <a:pt x="573" y="1860"/>
                  <a:pt x="823" y="1953"/>
                  <a:pt x="1073" y="1953"/>
                </a:cubicBezTo>
                <a:cubicBezTo>
                  <a:pt x="1324" y="1953"/>
                  <a:pt x="1574" y="1860"/>
                  <a:pt x="1775" y="1674"/>
                </a:cubicBezTo>
                <a:cubicBezTo>
                  <a:pt x="2147" y="1302"/>
                  <a:pt x="2147" y="673"/>
                  <a:pt x="1775" y="301"/>
                </a:cubicBezTo>
                <a:cubicBezTo>
                  <a:pt x="1574" y="100"/>
                  <a:pt x="1324" y="0"/>
                  <a:pt x="10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58"/>
          <p:cNvSpPr/>
          <p:nvPr/>
        </p:nvSpPr>
        <p:spPr>
          <a:xfrm>
            <a:off x="7842452" y="2205081"/>
            <a:ext cx="1380618" cy="1955200"/>
          </a:xfrm>
          <a:custGeom>
            <a:avLst/>
            <a:gdLst/>
            <a:ahLst/>
            <a:cxnLst/>
            <a:rect l="l" t="t" r="r" b="b"/>
            <a:pathLst>
              <a:path w="15169" h="21482" extrusionOk="0">
                <a:moveTo>
                  <a:pt x="5892" y="0"/>
                </a:moveTo>
                <a:cubicBezTo>
                  <a:pt x="1137" y="0"/>
                  <a:pt x="0" y="21482"/>
                  <a:pt x="0" y="21482"/>
                </a:cubicBezTo>
                <a:lnTo>
                  <a:pt x="8701" y="21482"/>
                </a:lnTo>
                <a:cubicBezTo>
                  <a:pt x="8701" y="21482"/>
                  <a:pt x="15168" y="2364"/>
                  <a:pt x="12020" y="1706"/>
                </a:cubicBezTo>
                <a:cubicBezTo>
                  <a:pt x="11914" y="1683"/>
                  <a:pt x="11808" y="1672"/>
                  <a:pt x="11704" y="1672"/>
                </a:cubicBezTo>
                <a:cubicBezTo>
                  <a:pt x="8733" y="1672"/>
                  <a:pt x="6560" y="10641"/>
                  <a:pt x="6443" y="10641"/>
                </a:cubicBezTo>
                <a:cubicBezTo>
                  <a:pt x="6442" y="10641"/>
                  <a:pt x="6440" y="10639"/>
                  <a:pt x="6440" y="10635"/>
                </a:cubicBezTo>
                <a:cubicBezTo>
                  <a:pt x="6382" y="10320"/>
                  <a:pt x="9216" y="447"/>
                  <a:pt x="6125" y="17"/>
                </a:cubicBezTo>
                <a:cubicBezTo>
                  <a:pt x="6046" y="6"/>
                  <a:pt x="5969" y="0"/>
                  <a:pt x="589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8"/>
          <p:cNvSpPr/>
          <p:nvPr/>
        </p:nvSpPr>
        <p:spPr>
          <a:xfrm>
            <a:off x="5552746" y="1893987"/>
            <a:ext cx="2761235" cy="1792191"/>
          </a:xfrm>
          <a:custGeom>
            <a:avLst/>
            <a:gdLst/>
            <a:ahLst/>
            <a:cxnLst/>
            <a:rect l="l" t="t" r="r" b="b"/>
            <a:pathLst>
              <a:path w="30338" h="19691" extrusionOk="0">
                <a:moveTo>
                  <a:pt x="3292" y="1"/>
                </a:moveTo>
                <a:cubicBezTo>
                  <a:pt x="1461" y="1"/>
                  <a:pt x="1" y="1461"/>
                  <a:pt x="1" y="3264"/>
                </a:cubicBezTo>
                <a:lnTo>
                  <a:pt x="1" y="16400"/>
                </a:lnTo>
                <a:cubicBezTo>
                  <a:pt x="1" y="18203"/>
                  <a:pt x="1461" y="19691"/>
                  <a:pt x="3292" y="19691"/>
                </a:cubicBezTo>
                <a:lnTo>
                  <a:pt x="27075" y="19691"/>
                </a:lnTo>
                <a:cubicBezTo>
                  <a:pt x="28878" y="19691"/>
                  <a:pt x="30337" y="18203"/>
                  <a:pt x="30337" y="16400"/>
                </a:cubicBezTo>
                <a:lnTo>
                  <a:pt x="30337" y="3264"/>
                </a:lnTo>
                <a:cubicBezTo>
                  <a:pt x="30337" y="1461"/>
                  <a:pt x="28878" y="1"/>
                  <a:pt x="270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8"/>
          <p:cNvSpPr/>
          <p:nvPr/>
        </p:nvSpPr>
        <p:spPr>
          <a:xfrm>
            <a:off x="5672615" y="1998201"/>
            <a:ext cx="2524139" cy="1443145"/>
          </a:xfrm>
          <a:custGeom>
            <a:avLst/>
            <a:gdLst/>
            <a:ahLst/>
            <a:cxnLst/>
            <a:rect l="l" t="t" r="r" b="b"/>
            <a:pathLst>
              <a:path w="27733" h="15856" extrusionOk="0">
                <a:moveTo>
                  <a:pt x="0" y="1"/>
                </a:moveTo>
                <a:lnTo>
                  <a:pt x="0" y="15856"/>
                </a:lnTo>
                <a:lnTo>
                  <a:pt x="27732" y="15856"/>
                </a:lnTo>
                <a:lnTo>
                  <a:pt x="277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58"/>
          <p:cNvSpPr/>
          <p:nvPr/>
        </p:nvSpPr>
        <p:spPr>
          <a:xfrm>
            <a:off x="6430602" y="3686100"/>
            <a:ext cx="1005542" cy="291887"/>
          </a:xfrm>
          <a:custGeom>
            <a:avLst/>
            <a:gdLst/>
            <a:ahLst/>
            <a:cxnLst/>
            <a:rect l="l" t="t" r="r" b="b"/>
            <a:pathLst>
              <a:path w="11048" h="3207" extrusionOk="0">
                <a:moveTo>
                  <a:pt x="1" y="1"/>
                </a:moveTo>
                <a:lnTo>
                  <a:pt x="1" y="3206"/>
                </a:lnTo>
                <a:lnTo>
                  <a:pt x="11048" y="3206"/>
                </a:lnTo>
                <a:lnTo>
                  <a:pt x="11048" y="1"/>
                </a:lnTo>
                <a:close/>
              </a:path>
            </a:pathLst>
          </a:custGeom>
          <a:solidFill>
            <a:srgbClr val="E3E9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8"/>
          <p:cNvSpPr/>
          <p:nvPr/>
        </p:nvSpPr>
        <p:spPr>
          <a:xfrm>
            <a:off x="6144081" y="3957055"/>
            <a:ext cx="1578577" cy="203238"/>
          </a:xfrm>
          <a:custGeom>
            <a:avLst/>
            <a:gdLst/>
            <a:ahLst/>
            <a:cxnLst/>
            <a:rect l="l" t="t" r="r" b="b"/>
            <a:pathLst>
              <a:path w="17344" h="2233" extrusionOk="0">
                <a:moveTo>
                  <a:pt x="2261" y="0"/>
                </a:moveTo>
                <a:cubicBezTo>
                  <a:pt x="1031" y="0"/>
                  <a:pt x="1" y="1002"/>
                  <a:pt x="29" y="2233"/>
                </a:cubicBezTo>
                <a:lnTo>
                  <a:pt x="17344" y="2233"/>
                </a:lnTo>
                <a:cubicBezTo>
                  <a:pt x="17344" y="1002"/>
                  <a:pt x="16342" y="0"/>
                  <a:pt x="1511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58"/>
          <p:cNvSpPr/>
          <p:nvPr/>
        </p:nvSpPr>
        <p:spPr>
          <a:xfrm>
            <a:off x="6248295" y="3631399"/>
            <a:ext cx="1383257" cy="106943"/>
          </a:xfrm>
          <a:custGeom>
            <a:avLst/>
            <a:gdLst/>
            <a:ahLst/>
            <a:cxnLst/>
            <a:rect l="l" t="t" r="r" b="b"/>
            <a:pathLst>
              <a:path w="15198" h="1175" extrusionOk="0">
                <a:moveTo>
                  <a:pt x="716" y="1"/>
                </a:moveTo>
                <a:cubicBezTo>
                  <a:pt x="0" y="58"/>
                  <a:pt x="0" y="1117"/>
                  <a:pt x="716" y="1174"/>
                </a:cubicBezTo>
                <a:lnTo>
                  <a:pt x="14482" y="1174"/>
                </a:lnTo>
                <a:cubicBezTo>
                  <a:pt x="15197" y="1117"/>
                  <a:pt x="15197" y="58"/>
                  <a:pt x="1448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58"/>
          <p:cNvSpPr/>
          <p:nvPr/>
        </p:nvSpPr>
        <p:spPr>
          <a:xfrm>
            <a:off x="5302723" y="3798141"/>
            <a:ext cx="664324" cy="362152"/>
          </a:xfrm>
          <a:custGeom>
            <a:avLst/>
            <a:gdLst/>
            <a:ahLst/>
            <a:cxnLst/>
            <a:rect l="l" t="t" r="r" b="b"/>
            <a:pathLst>
              <a:path w="7299" h="3979" extrusionOk="0">
                <a:moveTo>
                  <a:pt x="1031" y="1"/>
                </a:moveTo>
                <a:cubicBezTo>
                  <a:pt x="487" y="1"/>
                  <a:pt x="1" y="458"/>
                  <a:pt x="1" y="1031"/>
                </a:cubicBezTo>
                <a:cubicBezTo>
                  <a:pt x="1" y="2662"/>
                  <a:pt x="1346" y="3979"/>
                  <a:pt x="2977" y="3979"/>
                </a:cubicBezTo>
                <a:lnTo>
                  <a:pt x="4322" y="3979"/>
                </a:lnTo>
                <a:cubicBezTo>
                  <a:pt x="5982" y="3979"/>
                  <a:pt x="7298" y="2662"/>
                  <a:pt x="7298" y="1031"/>
                </a:cubicBezTo>
                <a:cubicBezTo>
                  <a:pt x="7298" y="458"/>
                  <a:pt x="6841" y="1"/>
                  <a:pt x="626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58"/>
          <p:cNvSpPr/>
          <p:nvPr/>
        </p:nvSpPr>
        <p:spPr>
          <a:xfrm>
            <a:off x="5237647" y="3256138"/>
            <a:ext cx="802304" cy="542090"/>
          </a:xfrm>
          <a:custGeom>
            <a:avLst/>
            <a:gdLst/>
            <a:ahLst/>
            <a:cxnLst/>
            <a:rect l="l" t="t" r="r" b="b"/>
            <a:pathLst>
              <a:path w="8815" h="5956" extrusionOk="0">
                <a:moveTo>
                  <a:pt x="4624" y="1"/>
                </a:moveTo>
                <a:cubicBezTo>
                  <a:pt x="4609" y="1"/>
                  <a:pt x="4594" y="2"/>
                  <a:pt x="4579" y="3"/>
                </a:cubicBezTo>
                <a:cubicBezTo>
                  <a:pt x="3492" y="60"/>
                  <a:pt x="3492" y="2951"/>
                  <a:pt x="3492" y="2951"/>
                </a:cubicBezTo>
                <a:cubicBezTo>
                  <a:pt x="3492" y="2951"/>
                  <a:pt x="2695" y="1756"/>
                  <a:pt x="2081" y="1756"/>
                </a:cubicBezTo>
                <a:cubicBezTo>
                  <a:pt x="1923" y="1756"/>
                  <a:pt x="1777" y="1835"/>
                  <a:pt x="1660" y="2035"/>
                </a:cubicBezTo>
                <a:cubicBezTo>
                  <a:pt x="1240" y="2714"/>
                  <a:pt x="1630" y="3394"/>
                  <a:pt x="1904" y="3742"/>
                </a:cubicBezTo>
                <a:lnTo>
                  <a:pt x="1904" y="3742"/>
                </a:lnTo>
                <a:cubicBezTo>
                  <a:pt x="1716" y="3560"/>
                  <a:pt x="1428" y="3341"/>
                  <a:pt x="1125" y="3341"/>
                </a:cubicBezTo>
                <a:cubicBezTo>
                  <a:pt x="959" y="3341"/>
                  <a:pt x="789" y="3407"/>
                  <a:pt x="630" y="3580"/>
                </a:cubicBezTo>
                <a:cubicBezTo>
                  <a:pt x="0" y="4296"/>
                  <a:pt x="2375" y="5927"/>
                  <a:pt x="2375" y="5927"/>
                </a:cubicBezTo>
                <a:lnTo>
                  <a:pt x="5924" y="5956"/>
                </a:lnTo>
                <a:cubicBezTo>
                  <a:pt x="5924" y="5956"/>
                  <a:pt x="8815" y="3552"/>
                  <a:pt x="8099" y="3094"/>
                </a:cubicBezTo>
                <a:cubicBezTo>
                  <a:pt x="7981" y="3013"/>
                  <a:pt x="7858" y="2980"/>
                  <a:pt x="7734" y="2980"/>
                </a:cubicBezTo>
                <a:cubicBezTo>
                  <a:pt x="7106" y="2980"/>
                  <a:pt x="6468" y="3838"/>
                  <a:pt x="6468" y="3838"/>
                </a:cubicBezTo>
                <a:cubicBezTo>
                  <a:pt x="6468" y="3838"/>
                  <a:pt x="8357" y="1262"/>
                  <a:pt x="7241" y="1062"/>
                </a:cubicBezTo>
                <a:cubicBezTo>
                  <a:pt x="7183" y="1050"/>
                  <a:pt x="7125" y="1044"/>
                  <a:pt x="7069" y="1044"/>
                </a:cubicBezTo>
                <a:cubicBezTo>
                  <a:pt x="6038" y="1044"/>
                  <a:pt x="5266" y="2922"/>
                  <a:pt x="5266" y="2922"/>
                </a:cubicBezTo>
                <a:cubicBezTo>
                  <a:pt x="5266" y="2922"/>
                  <a:pt x="5655" y="1"/>
                  <a:pt x="462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8"/>
          <p:cNvSpPr/>
          <p:nvPr/>
        </p:nvSpPr>
        <p:spPr>
          <a:xfrm>
            <a:off x="4714028" y="4132990"/>
            <a:ext cx="4217305" cy="55702"/>
          </a:xfrm>
          <a:custGeom>
            <a:avLst/>
            <a:gdLst/>
            <a:ahLst/>
            <a:cxnLst/>
            <a:rect l="l" t="t" r="r" b="b"/>
            <a:pathLst>
              <a:path w="46336" h="612" extrusionOk="0">
                <a:moveTo>
                  <a:pt x="1060" y="1"/>
                </a:moveTo>
                <a:cubicBezTo>
                  <a:pt x="859" y="1"/>
                  <a:pt x="659" y="4"/>
                  <a:pt x="459" y="13"/>
                </a:cubicBezTo>
                <a:lnTo>
                  <a:pt x="401" y="13"/>
                </a:lnTo>
                <a:cubicBezTo>
                  <a:pt x="1" y="13"/>
                  <a:pt x="1" y="586"/>
                  <a:pt x="401" y="586"/>
                </a:cubicBezTo>
                <a:lnTo>
                  <a:pt x="44103" y="586"/>
                </a:lnTo>
                <a:cubicBezTo>
                  <a:pt x="44484" y="586"/>
                  <a:pt x="44879" y="611"/>
                  <a:pt x="45277" y="611"/>
                </a:cubicBezTo>
                <a:cubicBezTo>
                  <a:pt x="45477" y="611"/>
                  <a:pt x="45677" y="605"/>
                  <a:pt x="45877" y="586"/>
                </a:cubicBezTo>
                <a:lnTo>
                  <a:pt x="45963" y="586"/>
                </a:lnTo>
                <a:cubicBezTo>
                  <a:pt x="46335" y="586"/>
                  <a:pt x="46335" y="13"/>
                  <a:pt x="45963" y="13"/>
                </a:cubicBezTo>
                <a:lnTo>
                  <a:pt x="2262" y="13"/>
                </a:lnTo>
                <a:cubicBezTo>
                  <a:pt x="1861" y="13"/>
                  <a:pt x="1460" y="1"/>
                  <a:pt x="10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58"/>
          <p:cNvGrpSpPr/>
          <p:nvPr/>
        </p:nvGrpSpPr>
        <p:grpSpPr>
          <a:xfrm>
            <a:off x="6151871" y="2100503"/>
            <a:ext cx="1578639" cy="1284706"/>
            <a:chOff x="2357113" y="709250"/>
            <a:chExt cx="2171252" cy="1766978"/>
          </a:xfrm>
        </p:grpSpPr>
        <p:sp>
          <p:nvSpPr>
            <p:cNvPr id="601" name="Google Shape;601;p58"/>
            <p:cNvSpPr/>
            <p:nvPr/>
          </p:nvSpPr>
          <p:spPr>
            <a:xfrm>
              <a:off x="3734270" y="747515"/>
              <a:ext cx="491253" cy="292716"/>
            </a:xfrm>
            <a:custGeom>
              <a:avLst/>
              <a:gdLst/>
              <a:ahLst/>
              <a:cxnLst/>
              <a:rect l="l" t="t" r="r" b="b"/>
              <a:pathLst>
                <a:path w="11246" h="6701" extrusionOk="0">
                  <a:moveTo>
                    <a:pt x="7977" y="2830"/>
                  </a:moveTo>
                  <a:cubicBezTo>
                    <a:pt x="9146" y="3597"/>
                    <a:pt x="10917" y="4272"/>
                    <a:pt x="11190" y="5787"/>
                  </a:cubicBezTo>
                  <a:cubicBezTo>
                    <a:pt x="11245" y="6079"/>
                    <a:pt x="11209" y="6390"/>
                    <a:pt x="11117" y="6700"/>
                  </a:cubicBezTo>
                  <a:cubicBezTo>
                    <a:pt x="7485" y="4875"/>
                    <a:pt x="3706" y="3159"/>
                    <a:pt x="0" y="1406"/>
                  </a:cubicBezTo>
                  <a:cubicBezTo>
                    <a:pt x="164" y="968"/>
                    <a:pt x="511" y="639"/>
                    <a:pt x="931" y="493"/>
                  </a:cubicBezTo>
                  <a:cubicBezTo>
                    <a:pt x="2209" y="0"/>
                    <a:pt x="3907" y="968"/>
                    <a:pt x="4911" y="1333"/>
                  </a:cubicBezTo>
                  <a:cubicBezTo>
                    <a:pt x="5257" y="767"/>
                    <a:pt x="5714" y="329"/>
                    <a:pt x="6499" y="329"/>
                  </a:cubicBezTo>
                  <a:cubicBezTo>
                    <a:pt x="7722" y="366"/>
                    <a:pt x="8525" y="1570"/>
                    <a:pt x="7977" y="28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8"/>
            <p:cNvSpPr/>
            <p:nvPr/>
          </p:nvSpPr>
          <p:spPr>
            <a:xfrm>
              <a:off x="3960717" y="796963"/>
              <a:ext cx="124451" cy="106891"/>
            </a:xfrm>
            <a:custGeom>
              <a:avLst/>
              <a:gdLst/>
              <a:ahLst/>
              <a:cxnLst/>
              <a:rect l="l" t="t" r="r" b="b"/>
              <a:pathLst>
                <a:path w="2849" h="2447" extrusionOk="0">
                  <a:moveTo>
                    <a:pt x="1516" y="19"/>
                  </a:moveTo>
                  <a:cubicBezTo>
                    <a:pt x="2848" y="55"/>
                    <a:pt x="2319" y="2446"/>
                    <a:pt x="1004" y="1935"/>
                  </a:cubicBezTo>
                  <a:cubicBezTo>
                    <a:pt x="0" y="1552"/>
                    <a:pt x="585" y="0"/>
                    <a:pt x="151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8"/>
            <p:cNvSpPr/>
            <p:nvPr/>
          </p:nvSpPr>
          <p:spPr>
            <a:xfrm>
              <a:off x="3015791" y="723578"/>
              <a:ext cx="1337296" cy="1547059"/>
            </a:xfrm>
            <a:custGeom>
              <a:avLst/>
              <a:gdLst/>
              <a:ahLst/>
              <a:cxnLst/>
              <a:rect l="l" t="t" r="r" b="b"/>
              <a:pathLst>
                <a:path w="30614" h="35416" extrusionOk="0">
                  <a:moveTo>
                    <a:pt x="9274" y="4948"/>
                  </a:moveTo>
                  <a:cubicBezTo>
                    <a:pt x="9456" y="4473"/>
                    <a:pt x="9767" y="3761"/>
                    <a:pt x="10095" y="3068"/>
                  </a:cubicBezTo>
                  <a:cubicBezTo>
                    <a:pt x="10771" y="1644"/>
                    <a:pt x="11337" y="1"/>
                    <a:pt x="12614" y="56"/>
                  </a:cubicBezTo>
                  <a:cubicBezTo>
                    <a:pt x="13235" y="92"/>
                    <a:pt x="14075" y="402"/>
                    <a:pt x="14896" y="731"/>
                  </a:cubicBezTo>
                  <a:cubicBezTo>
                    <a:pt x="15718" y="1041"/>
                    <a:pt x="16466" y="1461"/>
                    <a:pt x="17215" y="1808"/>
                  </a:cubicBezTo>
                  <a:cubicBezTo>
                    <a:pt x="20482" y="3378"/>
                    <a:pt x="22837" y="4820"/>
                    <a:pt x="26233" y="6317"/>
                  </a:cubicBezTo>
                  <a:cubicBezTo>
                    <a:pt x="26981" y="6646"/>
                    <a:pt x="27748" y="7047"/>
                    <a:pt x="28478" y="7431"/>
                  </a:cubicBezTo>
                  <a:cubicBezTo>
                    <a:pt x="29482" y="7978"/>
                    <a:pt x="30559" y="8471"/>
                    <a:pt x="30596" y="9347"/>
                  </a:cubicBezTo>
                  <a:cubicBezTo>
                    <a:pt x="30614" y="9767"/>
                    <a:pt x="30267" y="10333"/>
                    <a:pt x="30048" y="10917"/>
                  </a:cubicBezTo>
                  <a:cubicBezTo>
                    <a:pt x="29811" y="11501"/>
                    <a:pt x="29500" y="12031"/>
                    <a:pt x="29281" y="12506"/>
                  </a:cubicBezTo>
                  <a:cubicBezTo>
                    <a:pt x="28734" y="13637"/>
                    <a:pt x="28223" y="14678"/>
                    <a:pt x="27766" y="15645"/>
                  </a:cubicBezTo>
                  <a:cubicBezTo>
                    <a:pt x="26653" y="17964"/>
                    <a:pt x="25813" y="19990"/>
                    <a:pt x="24845" y="22199"/>
                  </a:cubicBezTo>
                  <a:cubicBezTo>
                    <a:pt x="23933" y="24298"/>
                    <a:pt x="23056" y="26562"/>
                    <a:pt x="22016" y="28771"/>
                  </a:cubicBezTo>
                  <a:cubicBezTo>
                    <a:pt x="21121" y="30651"/>
                    <a:pt x="20263" y="33353"/>
                    <a:pt x="18876" y="34503"/>
                  </a:cubicBezTo>
                  <a:cubicBezTo>
                    <a:pt x="17762" y="35416"/>
                    <a:pt x="16247" y="34850"/>
                    <a:pt x="14458" y="34138"/>
                  </a:cubicBezTo>
                  <a:cubicBezTo>
                    <a:pt x="10935" y="32732"/>
                    <a:pt x="7886" y="31016"/>
                    <a:pt x="4637" y="29483"/>
                  </a:cubicBezTo>
                  <a:cubicBezTo>
                    <a:pt x="3870" y="29118"/>
                    <a:pt x="2958" y="28734"/>
                    <a:pt x="2154" y="28333"/>
                  </a:cubicBezTo>
                  <a:cubicBezTo>
                    <a:pt x="1223" y="27876"/>
                    <a:pt x="329" y="27347"/>
                    <a:pt x="164" y="26781"/>
                  </a:cubicBezTo>
                  <a:cubicBezTo>
                    <a:pt x="0" y="26233"/>
                    <a:pt x="457" y="25138"/>
                    <a:pt x="876" y="24207"/>
                  </a:cubicBezTo>
                  <a:cubicBezTo>
                    <a:pt x="1296" y="23221"/>
                    <a:pt x="1753" y="22308"/>
                    <a:pt x="2136" y="21487"/>
                  </a:cubicBezTo>
                  <a:cubicBezTo>
                    <a:pt x="4637" y="16138"/>
                    <a:pt x="6882" y="10406"/>
                    <a:pt x="9256" y="5003"/>
                  </a:cubicBezTo>
                  <a:cubicBezTo>
                    <a:pt x="9256" y="4984"/>
                    <a:pt x="9274" y="4966"/>
                    <a:pt x="9274" y="494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8"/>
            <p:cNvSpPr/>
            <p:nvPr/>
          </p:nvSpPr>
          <p:spPr>
            <a:xfrm>
              <a:off x="3142556" y="1637446"/>
              <a:ext cx="52681" cy="77362"/>
            </a:xfrm>
            <a:custGeom>
              <a:avLst/>
              <a:gdLst/>
              <a:ahLst/>
              <a:cxnLst/>
              <a:rect l="l" t="t" r="r" b="b"/>
              <a:pathLst>
                <a:path w="1206" h="1771" extrusionOk="0">
                  <a:moveTo>
                    <a:pt x="1206" y="128"/>
                  </a:moveTo>
                  <a:cubicBezTo>
                    <a:pt x="1206" y="420"/>
                    <a:pt x="950" y="876"/>
                    <a:pt x="658" y="1296"/>
                  </a:cubicBezTo>
                  <a:cubicBezTo>
                    <a:pt x="548" y="1479"/>
                    <a:pt x="348" y="1771"/>
                    <a:pt x="165" y="1680"/>
                  </a:cubicBezTo>
                  <a:cubicBezTo>
                    <a:pt x="1" y="1588"/>
                    <a:pt x="129" y="1205"/>
                    <a:pt x="202" y="1077"/>
                  </a:cubicBezTo>
                  <a:cubicBezTo>
                    <a:pt x="384" y="676"/>
                    <a:pt x="640" y="310"/>
                    <a:pt x="968" y="18"/>
                  </a:cubicBezTo>
                  <a:cubicBezTo>
                    <a:pt x="1060" y="0"/>
                    <a:pt x="1151" y="55"/>
                    <a:pt x="1206" y="1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8"/>
            <p:cNvSpPr/>
            <p:nvPr/>
          </p:nvSpPr>
          <p:spPr>
            <a:xfrm>
              <a:off x="3168896" y="1703624"/>
              <a:ext cx="42285" cy="50279"/>
            </a:xfrm>
            <a:custGeom>
              <a:avLst/>
              <a:gdLst/>
              <a:ahLst/>
              <a:cxnLst/>
              <a:rect l="l" t="t" r="r" b="b"/>
              <a:pathLst>
                <a:path w="968" h="1151" extrusionOk="0">
                  <a:moveTo>
                    <a:pt x="493" y="37"/>
                  </a:moveTo>
                  <a:cubicBezTo>
                    <a:pt x="968" y="165"/>
                    <a:pt x="493" y="1150"/>
                    <a:pt x="146" y="931"/>
                  </a:cubicBezTo>
                  <a:cubicBezTo>
                    <a:pt x="0" y="822"/>
                    <a:pt x="55" y="274"/>
                    <a:pt x="237" y="92"/>
                  </a:cubicBezTo>
                  <a:cubicBezTo>
                    <a:pt x="311" y="19"/>
                    <a:pt x="402" y="0"/>
                    <a:pt x="49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8"/>
            <p:cNvSpPr/>
            <p:nvPr/>
          </p:nvSpPr>
          <p:spPr>
            <a:xfrm>
              <a:off x="3103504" y="1804092"/>
              <a:ext cx="27127" cy="50279"/>
            </a:xfrm>
            <a:custGeom>
              <a:avLst/>
              <a:gdLst/>
              <a:ahLst/>
              <a:cxnLst/>
              <a:rect l="l" t="t" r="r" b="b"/>
              <a:pathLst>
                <a:path w="621" h="1151" extrusionOk="0">
                  <a:moveTo>
                    <a:pt x="384" y="37"/>
                  </a:moveTo>
                  <a:cubicBezTo>
                    <a:pt x="566" y="73"/>
                    <a:pt x="621" y="329"/>
                    <a:pt x="566" y="566"/>
                  </a:cubicBezTo>
                  <a:cubicBezTo>
                    <a:pt x="548" y="767"/>
                    <a:pt x="384" y="1150"/>
                    <a:pt x="183" y="1041"/>
                  </a:cubicBezTo>
                  <a:cubicBezTo>
                    <a:pt x="55" y="931"/>
                    <a:pt x="0" y="749"/>
                    <a:pt x="37" y="585"/>
                  </a:cubicBezTo>
                  <a:cubicBezTo>
                    <a:pt x="73" y="329"/>
                    <a:pt x="165" y="0"/>
                    <a:pt x="384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8"/>
            <p:cNvSpPr/>
            <p:nvPr/>
          </p:nvSpPr>
          <p:spPr>
            <a:xfrm>
              <a:off x="3179249" y="887865"/>
              <a:ext cx="1011163" cy="1217693"/>
            </a:xfrm>
            <a:custGeom>
              <a:avLst/>
              <a:gdLst/>
              <a:ahLst/>
              <a:cxnLst/>
              <a:rect l="l" t="t" r="r" b="b"/>
              <a:pathLst>
                <a:path w="23148" h="27876" extrusionOk="0">
                  <a:moveTo>
                    <a:pt x="7485" y="3962"/>
                  </a:moveTo>
                  <a:cubicBezTo>
                    <a:pt x="7631" y="3597"/>
                    <a:pt x="7887" y="3012"/>
                    <a:pt x="8161" y="2465"/>
                  </a:cubicBezTo>
                  <a:cubicBezTo>
                    <a:pt x="8690" y="1315"/>
                    <a:pt x="9146" y="0"/>
                    <a:pt x="10096" y="0"/>
                  </a:cubicBezTo>
                  <a:cubicBezTo>
                    <a:pt x="10570" y="0"/>
                    <a:pt x="11173" y="219"/>
                    <a:pt x="11757" y="457"/>
                  </a:cubicBezTo>
                  <a:cubicBezTo>
                    <a:pt x="12359" y="676"/>
                    <a:pt x="12907" y="986"/>
                    <a:pt x="13454" y="1260"/>
                  </a:cubicBezTo>
                  <a:cubicBezTo>
                    <a:pt x="15828" y="2392"/>
                    <a:pt x="17544" y="3469"/>
                    <a:pt x="20008" y="4564"/>
                  </a:cubicBezTo>
                  <a:cubicBezTo>
                    <a:pt x="20556" y="4801"/>
                    <a:pt x="21103" y="5093"/>
                    <a:pt x="21633" y="5386"/>
                  </a:cubicBezTo>
                  <a:cubicBezTo>
                    <a:pt x="22381" y="5787"/>
                    <a:pt x="23148" y="6134"/>
                    <a:pt x="23148" y="6846"/>
                  </a:cubicBezTo>
                  <a:cubicBezTo>
                    <a:pt x="23148" y="7175"/>
                    <a:pt x="22874" y="7631"/>
                    <a:pt x="22692" y="8106"/>
                  </a:cubicBezTo>
                  <a:cubicBezTo>
                    <a:pt x="22509" y="8580"/>
                    <a:pt x="22272" y="9000"/>
                    <a:pt x="22089" y="9383"/>
                  </a:cubicBezTo>
                  <a:cubicBezTo>
                    <a:pt x="21651" y="10296"/>
                    <a:pt x="21249" y="11136"/>
                    <a:pt x="20866" y="11921"/>
                  </a:cubicBezTo>
                  <a:cubicBezTo>
                    <a:pt x="19990" y="13783"/>
                    <a:pt x="19314" y="15426"/>
                    <a:pt x="18529" y="17197"/>
                  </a:cubicBezTo>
                  <a:cubicBezTo>
                    <a:pt x="17781" y="18894"/>
                    <a:pt x="17087" y="20720"/>
                    <a:pt x="16248" y="22491"/>
                  </a:cubicBezTo>
                  <a:cubicBezTo>
                    <a:pt x="15536" y="24006"/>
                    <a:pt x="14805" y="26178"/>
                    <a:pt x="13747" y="27127"/>
                  </a:cubicBezTo>
                  <a:cubicBezTo>
                    <a:pt x="12907" y="27876"/>
                    <a:pt x="11793" y="27474"/>
                    <a:pt x="10479" y="26963"/>
                  </a:cubicBezTo>
                  <a:cubicBezTo>
                    <a:pt x="7923" y="25941"/>
                    <a:pt x="5714" y="24663"/>
                    <a:pt x="3341" y="23549"/>
                  </a:cubicBezTo>
                  <a:cubicBezTo>
                    <a:pt x="2775" y="23276"/>
                    <a:pt x="2118" y="23002"/>
                    <a:pt x="1534" y="22691"/>
                  </a:cubicBezTo>
                  <a:cubicBezTo>
                    <a:pt x="858" y="22363"/>
                    <a:pt x="201" y="21979"/>
                    <a:pt x="110" y="21541"/>
                  </a:cubicBezTo>
                  <a:cubicBezTo>
                    <a:pt x="0" y="21103"/>
                    <a:pt x="384" y="20227"/>
                    <a:pt x="712" y="19460"/>
                  </a:cubicBezTo>
                  <a:cubicBezTo>
                    <a:pt x="1041" y="18712"/>
                    <a:pt x="1406" y="17945"/>
                    <a:pt x="1716" y="17288"/>
                  </a:cubicBezTo>
                  <a:cubicBezTo>
                    <a:pt x="3725" y="12980"/>
                    <a:pt x="5550" y="8361"/>
                    <a:pt x="7467" y="3998"/>
                  </a:cubicBezTo>
                  <a:cubicBezTo>
                    <a:pt x="7467" y="3998"/>
                    <a:pt x="7485" y="3980"/>
                    <a:pt x="7485" y="39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8"/>
            <p:cNvSpPr/>
            <p:nvPr/>
          </p:nvSpPr>
          <p:spPr>
            <a:xfrm>
              <a:off x="3597109" y="954829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97"/>
                  </a:moveTo>
                  <a:cubicBezTo>
                    <a:pt x="968" y="1133"/>
                    <a:pt x="1205" y="877"/>
                    <a:pt x="1461" y="658"/>
                  </a:cubicBezTo>
                  <a:cubicBezTo>
                    <a:pt x="1698" y="457"/>
                    <a:pt x="1972" y="147"/>
                    <a:pt x="2264" y="74"/>
                  </a:cubicBezTo>
                  <a:cubicBezTo>
                    <a:pt x="2410" y="19"/>
                    <a:pt x="2574" y="110"/>
                    <a:pt x="2629" y="256"/>
                  </a:cubicBezTo>
                  <a:cubicBezTo>
                    <a:pt x="2665" y="585"/>
                    <a:pt x="1972" y="1187"/>
                    <a:pt x="1826" y="1370"/>
                  </a:cubicBezTo>
                  <a:cubicBezTo>
                    <a:pt x="1552" y="1717"/>
                    <a:pt x="1260" y="2045"/>
                    <a:pt x="931" y="2337"/>
                  </a:cubicBezTo>
                  <a:cubicBezTo>
                    <a:pt x="785" y="2447"/>
                    <a:pt x="621" y="2502"/>
                    <a:pt x="457" y="2520"/>
                  </a:cubicBezTo>
                  <a:cubicBezTo>
                    <a:pt x="0" y="2465"/>
                    <a:pt x="0" y="1498"/>
                    <a:pt x="0" y="950"/>
                  </a:cubicBezTo>
                  <a:cubicBezTo>
                    <a:pt x="0" y="640"/>
                    <a:pt x="37" y="19"/>
                    <a:pt x="329" y="1"/>
                  </a:cubicBezTo>
                  <a:cubicBezTo>
                    <a:pt x="749" y="1"/>
                    <a:pt x="712" y="877"/>
                    <a:pt x="749" y="12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8"/>
            <p:cNvSpPr/>
            <p:nvPr/>
          </p:nvSpPr>
          <p:spPr>
            <a:xfrm>
              <a:off x="3444004" y="1271436"/>
              <a:ext cx="116458" cy="110080"/>
            </a:xfrm>
            <a:custGeom>
              <a:avLst/>
              <a:gdLst/>
              <a:ahLst/>
              <a:cxnLst/>
              <a:rect l="l" t="t" r="r" b="b"/>
              <a:pathLst>
                <a:path w="2666" h="2520" extrusionOk="0">
                  <a:moveTo>
                    <a:pt x="749" y="1278"/>
                  </a:moveTo>
                  <a:cubicBezTo>
                    <a:pt x="968" y="1114"/>
                    <a:pt x="1205" y="876"/>
                    <a:pt x="1461" y="639"/>
                  </a:cubicBezTo>
                  <a:cubicBezTo>
                    <a:pt x="1698" y="456"/>
                    <a:pt x="1972" y="146"/>
                    <a:pt x="2264" y="55"/>
                  </a:cubicBezTo>
                  <a:cubicBezTo>
                    <a:pt x="2410" y="18"/>
                    <a:pt x="2574" y="110"/>
                    <a:pt x="2611" y="256"/>
                  </a:cubicBezTo>
                  <a:cubicBezTo>
                    <a:pt x="2665" y="566"/>
                    <a:pt x="1972" y="1187"/>
                    <a:pt x="1826" y="1351"/>
                  </a:cubicBezTo>
                  <a:cubicBezTo>
                    <a:pt x="1552" y="1716"/>
                    <a:pt x="1260" y="2026"/>
                    <a:pt x="931" y="2318"/>
                  </a:cubicBezTo>
                  <a:cubicBezTo>
                    <a:pt x="785" y="2428"/>
                    <a:pt x="621" y="2501"/>
                    <a:pt x="457" y="2519"/>
                  </a:cubicBezTo>
                  <a:cubicBezTo>
                    <a:pt x="0" y="2464"/>
                    <a:pt x="0" y="1497"/>
                    <a:pt x="0" y="949"/>
                  </a:cubicBezTo>
                  <a:cubicBezTo>
                    <a:pt x="0" y="639"/>
                    <a:pt x="37" y="18"/>
                    <a:pt x="329" y="0"/>
                  </a:cubicBezTo>
                  <a:cubicBezTo>
                    <a:pt x="749" y="0"/>
                    <a:pt x="712" y="876"/>
                    <a:pt x="749" y="12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8"/>
            <p:cNvSpPr/>
            <p:nvPr/>
          </p:nvSpPr>
          <p:spPr>
            <a:xfrm>
              <a:off x="3500616" y="1122306"/>
              <a:ext cx="126810" cy="106105"/>
            </a:xfrm>
            <a:custGeom>
              <a:avLst/>
              <a:gdLst/>
              <a:ahLst/>
              <a:cxnLst/>
              <a:rect l="l" t="t" r="r" b="b"/>
              <a:pathLst>
                <a:path w="2903" h="2429" extrusionOk="0">
                  <a:moveTo>
                    <a:pt x="621" y="1406"/>
                  </a:moveTo>
                  <a:cubicBezTo>
                    <a:pt x="895" y="1223"/>
                    <a:pt x="1187" y="931"/>
                    <a:pt x="1534" y="676"/>
                  </a:cubicBezTo>
                  <a:cubicBezTo>
                    <a:pt x="1881" y="420"/>
                    <a:pt x="2209" y="128"/>
                    <a:pt x="2574" y="19"/>
                  </a:cubicBezTo>
                  <a:cubicBezTo>
                    <a:pt x="2702" y="0"/>
                    <a:pt x="2830" y="92"/>
                    <a:pt x="2866" y="219"/>
                  </a:cubicBezTo>
                  <a:cubicBezTo>
                    <a:pt x="2903" y="457"/>
                    <a:pt x="2465" y="785"/>
                    <a:pt x="2373" y="877"/>
                  </a:cubicBezTo>
                  <a:cubicBezTo>
                    <a:pt x="1990" y="1242"/>
                    <a:pt x="1570" y="1570"/>
                    <a:pt x="1150" y="1899"/>
                  </a:cubicBezTo>
                  <a:cubicBezTo>
                    <a:pt x="877" y="2100"/>
                    <a:pt x="365" y="2428"/>
                    <a:pt x="128" y="2008"/>
                  </a:cubicBezTo>
                  <a:cubicBezTo>
                    <a:pt x="0" y="1789"/>
                    <a:pt x="37" y="1260"/>
                    <a:pt x="73" y="895"/>
                  </a:cubicBezTo>
                  <a:cubicBezTo>
                    <a:pt x="110" y="548"/>
                    <a:pt x="219" y="219"/>
                    <a:pt x="457" y="292"/>
                  </a:cubicBezTo>
                  <a:cubicBezTo>
                    <a:pt x="712" y="365"/>
                    <a:pt x="603" y="1041"/>
                    <a:pt x="621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8"/>
            <p:cNvSpPr/>
            <p:nvPr/>
          </p:nvSpPr>
          <p:spPr>
            <a:xfrm>
              <a:off x="3293258" y="1576029"/>
              <a:ext cx="126068" cy="106105"/>
            </a:xfrm>
            <a:custGeom>
              <a:avLst/>
              <a:gdLst/>
              <a:ahLst/>
              <a:cxnLst/>
              <a:rect l="l" t="t" r="r" b="b"/>
              <a:pathLst>
                <a:path w="2886" h="2429" extrusionOk="0">
                  <a:moveTo>
                    <a:pt x="603" y="1406"/>
                  </a:moveTo>
                  <a:cubicBezTo>
                    <a:pt x="877" y="1224"/>
                    <a:pt x="1188" y="913"/>
                    <a:pt x="1516" y="676"/>
                  </a:cubicBezTo>
                  <a:cubicBezTo>
                    <a:pt x="1863" y="420"/>
                    <a:pt x="2192" y="110"/>
                    <a:pt x="2557" y="19"/>
                  </a:cubicBezTo>
                  <a:cubicBezTo>
                    <a:pt x="2684" y="0"/>
                    <a:pt x="2812" y="73"/>
                    <a:pt x="2867" y="220"/>
                  </a:cubicBezTo>
                  <a:cubicBezTo>
                    <a:pt x="2885" y="457"/>
                    <a:pt x="2465" y="785"/>
                    <a:pt x="2374" y="858"/>
                  </a:cubicBezTo>
                  <a:cubicBezTo>
                    <a:pt x="1973" y="1224"/>
                    <a:pt x="1571" y="1570"/>
                    <a:pt x="1133" y="1899"/>
                  </a:cubicBezTo>
                  <a:cubicBezTo>
                    <a:pt x="859" y="2100"/>
                    <a:pt x="366" y="2428"/>
                    <a:pt x="129" y="2009"/>
                  </a:cubicBezTo>
                  <a:cubicBezTo>
                    <a:pt x="1" y="1771"/>
                    <a:pt x="19" y="1260"/>
                    <a:pt x="74" y="895"/>
                  </a:cubicBezTo>
                  <a:cubicBezTo>
                    <a:pt x="110" y="548"/>
                    <a:pt x="202" y="220"/>
                    <a:pt x="457" y="293"/>
                  </a:cubicBezTo>
                  <a:cubicBezTo>
                    <a:pt x="713" y="384"/>
                    <a:pt x="603" y="1041"/>
                    <a:pt x="603" y="14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8"/>
            <p:cNvSpPr/>
            <p:nvPr/>
          </p:nvSpPr>
          <p:spPr>
            <a:xfrm>
              <a:off x="3350700" y="1440484"/>
              <a:ext cx="110866" cy="104489"/>
            </a:xfrm>
            <a:custGeom>
              <a:avLst/>
              <a:gdLst/>
              <a:ahLst/>
              <a:cxnLst/>
              <a:rect l="l" t="t" r="r" b="b"/>
              <a:pathLst>
                <a:path w="2538" h="2392" extrusionOk="0">
                  <a:moveTo>
                    <a:pt x="1716" y="0"/>
                  </a:moveTo>
                  <a:cubicBezTo>
                    <a:pt x="1534" y="0"/>
                    <a:pt x="1406" y="256"/>
                    <a:pt x="1278" y="511"/>
                  </a:cubicBezTo>
                  <a:lnTo>
                    <a:pt x="1223" y="621"/>
                  </a:lnTo>
                  <a:cubicBezTo>
                    <a:pt x="1187" y="676"/>
                    <a:pt x="1150" y="749"/>
                    <a:pt x="1114" y="822"/>
                  </a:cubicBezTo>
                  <a:lnTo>
                    <a:pt x="1041" y="785"/>
                  </a:lnTo>
                  <a:lnTo>
                    <a:pt x="895" y="730"/>
                  </a:lnTo>
                  <a:cubicBezTo>
                    <a:pt x="712" y="657"/>
                    <a:pt x="530" y="603"/>
                    <a:pt x="329" y="584"/>
                  </a:cubicBezTo>
                  <a:cubicBezTo>
                    <a:pt x="128" y="584"/>
                    <a:pt x="73" y="676"/>
                    <a:pt x="55" y="749"/>
                  </a:cubicBezTo>
                  <a:cubicBezTo>
                    <a:pt x="0" y="986"/>
                    <a:pt x="365" y="1205"/>
                    <a:pt x="840" y="1406"/>
                  </a:cubicBezTo>
                  <a:cubicBezTo>
                    <a:pt x="822" y="1461"/>
                    <a:pt x="804" y="1497"/>
                    <a:pt x="785" y="1552"/>
                  </a:cubicBezTo>
                  <a:cubicBezTo>
                    <a:pt x="658" y="1826"/>
                    <a:pt x="548" y="2118"/>
                    <a:pt x="621" y="2282"/>
                  </a:cubicBezTo>
                  <a:cubicBezTo>
                    <a:pt x="639" y="2337"/>
                    <a:pt x="694" y="2373"/>
                    <a:pt x="767" y="2392"/>
                  </a:cubicBezTo>
                  <a:lnTo>
                    <a:pt x="804" y="2392"/>
                  </a:lnTo>
                  <a:cubicBezTo>
                    <a:pt x="1023" y="2392"/>
                    <a:pt x="1242" y="2045"/>
                    <a:pt x="1461" y="1625"/>
                  </a:cubicBezTo>
                  <a:cubicBezTo>
                    <a:pt x="1607" y="1661"/>
                    <a:pt x="1753" y="1698"/>
                    <a:pt x="1881" y="1734"/>
                  </a:cubicBezTo>
                  <a:cubicBezTo>
                    <a:pt x="1972" y="1771"/>
                    <a:pt x="2081" y="1789"/>
                    <a:pt x="2191" y="1807"/>
                  </a:cubicBezTo>
                  <a:cubicBezTo>
                    <a:pt x="2392" y="1807"/>
                    <a:pt x="2465" y="1716"/>
                    <a:pt x="2501" y="1643"/>
                  </a:cubicBezTo>
                  <a:cubicBezTo>
                    <a:pt x="2538" y="1424"/>
                    <a:pt x="2246" y="1296"/>
                    <a:pt x="1972" y="1168"/>
                  </a:cubicBezTo>
                  <a:lnTo>
                    <a:pt x="1862" y="1132"/>
                  </a:lnTo>
                  <a:cubicBezTo>
                    <a:pt x="1808" y="1095"/>
                    <a:pt x="1753" y="1077"/>
                    <a:pt x="1698" y="1041"/>
                  </a:cubicBezTo>
                  <a:cubicBezTo>
                    <a:pt x="1753" y="895"/>
                    <a:pt x="1808" y="749"/>
                    <a:pt x="1844" y="621"/>
                  </a:cubicBezTo>
                  <a:cubicBezTo>
                    <a:pt x="1899" y="493"/>
                    <a:pt x="2027" y="91"/>
                    <a:pt x="1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8"/>
            <p:cNvSpPr/>
            <p:nvPr/>
          </p:nvSpPr>
          <p:spPr>
            <a:xfrm>
              <a:off x="3698364" y="1017032"/>
              <a:ext cx="429879" cy="256023"/>
            </a:xfrm>
            <a:custGeom>
              <a:avLst/>
              <a:gdLst/>
              <a:ahLst/>
              <a:cxnLst/>
              <a:rect l="l" t="t" r="r" b="b"/>
              <a:pathLst>
                <a:path w="9841" h="5861" extrusionOk="0">
                  <a:moveTo>
                    <a:pt x="475" y="1"/>
                  </a:moveTo>
                  <a:lnTo>
                    <a:pt x="1" y="986"/>
                  </a:lnTo>
                  <a:cubicBezTo>
                    <a:pt x="201" y="1096"/>
                    <a:pt x="402" y="1187"/>
                    <a:pt x="585" y="1279"/>
                  </a:cubicBezTo>
                  <a:cubicBezTo>
                    <a:pt x="3195" y="2556"/>
                    <a:pt x="5696" y="4017"/>
                    <a:pt x="8215" y="5313"/>
                  </a:cubicBezTo>
                  <a:cubicBezTo>
                    <a:pt x="8544" y="5477"/>
                    <a:pt x="8946" y="5714"/>
                    <a:pt x="9274" y="5861"/>
                  </a:cubicBezTo>
                  <a:cubicBezTo>
                    <a:pt x="9438" y="5550"/>
                    <a:pt x="9621" y="5240"/>
                    <a:pt x="9767" y="4893"/>
                  </a:cubicBezTo>
                  <a:cubicBezTo>
                    <a:pt x="9804" y="4856"/>
                    <a:pt x="9822" y="4802"/>
                    <a:pt x="9840" y="4747"/>
                  </a:cubicBezTo>
                  <a:cubicBezTo>
                    <a:pt x="9493" y="4546"/>
                    <a:pt x="9128" y="4364"/>
                    <a:pt x="8781" y="4199"/>
                  </a:cubicBezTo>
                  <a:cubicBezTo>
                    <a:pt x="7193" y="3341"/>
                    <a:pt x="5787" y="2593"/>
                    <a:pt x="4163" y="1790"/>
                  </a:cubicBezTo>
                  <a:cubicBezTo>
                    <a:pt x="3177" y="1297"/>
                    <a:pt x="2155" y="840"/>
                    <a:pt x="1096" y="311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8"/>
            <p:cNvSpPr/>
            <p:nvPr/>
          </p:nvSpPr>
          <p:spPr>
            <a:xfrm>
              <a:off x="3646513" y="1121519"/>
              <a:ext cx="427477" cy="253621"/>
            </a:xfrm>
            <a:custGeom>
              <a:avLst/>
              <a:gdLst/>
              <a:ahLst/>
              <a:cxnLst/>
              <a:rect l="l" t="t" r="r" b="b"/>
              <a:pathLst>
                <a:path w="9786" h="5806" extrusionOk="0">
                  <a:moveTo>
                    <a:pt x="494" y="0"/>
                  </a:moveTo>
                  <a:lnTo>
                    <a:pt x="1" y="986"/>
                  </a:lnTo>
                  <a:lnTo>
                    <a:pt x="220" y="1095"/>
                  </a:lnTo>
                  <a:cubicBezTo>
                    <a:pt x="2812" y="2373"/>
                    <a:pt x="5313" y="3815"/>
                    <a:pt x="7832" y="5130"/>
                  </a:cubicBezTo>
                  <a:cubicBezTo>
                    <a:pt x="8325" y="5385"/>
                    <a:pt x="8982" y="5787"/>
                    <a:pt x="9293" y="5805"/>
                  </a:cubicBezTo>
                  <a:cubicBezTo>
                    <a:pt x="9457" y="5458"/>
                    <a:pt x="9621" y="5093"/>
                    <a:pt x="9786" y="4728"/>
                  </a:cubicBezTo>
                  <a:cubicBezTo>
                    <a:pt x="9366" y="4454"/>
                    <a:pt x="8873" y="4235"/>
                    <a:pt x="8417" y="3998"/>
                  </a:cubicBezTo>
                  <a:cubicBezTo>
                    <a:pt x="6828" y="3158"/>
                    <a:pt x="5404" y="2410"/>
                    <a:pt x="3780" y="1588"/>
                  </a:cubicBezTo>
                  <a:cubicBezTo>
                    <a:pt x="2794" y="1114"/>
                    <a:pt x="1790" y="639"/>
                    <a:pt x="713" y="110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8"/>
            <p:cNvSpPr/>
            <p:nvPr/>
          </p:nvSpPr>
          <p:spPr>
            <a:xfrm>
              <a:off x="3596279" y="1223560"/>
              <a:ext cx="428263" cy="253621"/>
            </a:xfrm>
            <a:custGeom>
              <a:avLst/>
              <a:gdLst/>
              <a:ahLst/>
              <a:cxnLst/>
              <a:rect l="l" t="t" r="r" b="b"/>
              <a:pathLst>
                <a:path w="9804" h="5806" extrusionOk="0">
                  <a:moveTo>
                    <a:pt x="494" y="1"/>
                  </a:moveTo>
                  <a:lnTo>
                    <a:pt x="1" y="968"/>
                  </a:lnTo>
                  <a:cubicBezTo>
                    <a:pt x="293" y="1114"/>
                    <a:pt x="567" y="1260"/>
                    <a:pt x="822" y="1388"/>
                  </a:cubicBezTo>
                  <a:cubicBezTo>
                    <a:pt x="3415" y="2648"/>
                    <a:pt x="5934" y="4108"/>
                    <a:pt x="8435" y="5404"/>
                  </a:cubicBezTo>
                  <a:cubicBezTo>
                    <a:pt x="8672" y="5532"/>
                    <a:pt x="8909" y="5678"/>
                    <a:pt x="9165" y="5806"/>
                  </a:cubicBezTo>
                  <a:cubicBezTo>
                    <a:pt x="9384" y="5441"/>
                    <a:pt x="9585" y="5057"/>
                    <a:pt x="9804" y="4692"/>
                  </a:cubicBezTo>
                  <a:cubicBezTo>
                    <a:pt x="9530" y="4546"/>
                    <a:pt x="9274" y="4418"/>
                    <a:pt x="9019" y="4291"/>
                  </a:cubicBezTo>
                  <a:cubicBezTo>
                    <a:pt x="7431" y="3451"/>
                    <a:pt x="6007" y="2684"/>
                    <a:pt x="4382" y="1881"/>
                  </a:cubicBezTo>
                  <a:cubicBezTo>
                    <a:pt x="3396" y="1406"/>
                    <a:pt x="2374" y="932"/>
                    <a:pt x="1315" y="402"/>
                  </a:cubicBezTo>
                  <a:cubicBezTo>
                    <a:pt x="1060" y="275"/>
                    <a:pt x="804" y="147"/>
                    <a:pt x="4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8"/>
            <p:cNvSpPr/>
            <p:nvPr/>
          </p:nvSpPr>
          <p:spPr>
            <a:xfrm>
              <a:off x="3545259" y="1327217"/>
              <a:ext cx="420269" cy="249645"/>
            </a:xfrm>
            <a:custGeom>
              <a:avLst/>
              <a:gdLst/>
              <a:ahLst/>
              <a:cxnLst/>
              <a:rect l="l" t="t" r="r" b="b"/>
              <a:pathLst>
                <a:path w="9621" h="5715" extrusionOk="0">
                  <a:moveTo>
                    <a:pt x="493" y="1"/>
                  </a:moveTo>
                  <a:lnTo>
                    <a:pt x="1" y="1005"/>
                  </a:lnTo>
                  <a:lnTo>
                    <a:pt x="420" y="1224"/>
                  </a:lnTo>
                  <a:cubicBezTo>
                    <a:pt x="3031" y="2484"/>
                    <a:pt x="5532" y="3944"/>
                    <a:pt x="8051" y="5240"/>
                  </a:cubicBezTo>
                  <a:cubicBezTo>
                    <a:pt x="8325" y="5386"/>
                    <a:pt x="8653" y="5587"/>
                    <a:pt x="8946" y="5715"/>
                  </a:cubicBezTo>
                  <a:lnTo>
                    <a:pt x="9621" y="4638"/>
                  </a:lnTo>
                  <a:cubicBezTo>
                    <a:pt x="9292" y="4455"/>
                    <a:pt x="8946" y="4291"/>
                    <a:pt x="8617" y="4127"/>
                  </a:cubicBezTo>
                  <a:cubicBezTo>
                    <a:pt x="7047" y="3269"/>
                    <a:pt x="5623" y="2520"/>
                    <a:pt x="3998" y="1717"/>
                  </a:cubicBezTo>
                  <a:cubicBezTo>
                    <a:pt x="3013" y="1224"/>
                    <a:pt x="1990" y="768"/>
                    <a:pt x="932" y="238"/>
                  </a:cubicBezTo>
                  <a:lnTo>
                    <a:pt x="4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8"/>
            <p:cNvSpPr/>
            <p:nvPr/>
          </p:nvSpPr>
          <p:spPr>
            <a:xfrm>
              <a:off x="3499830" y="1421308"/>
              <a:ext cx="425031" cy="253664"/>
            </a:xfrm>
            <a:custGeom>
              <a:avLst/>
              <a:gdLst/>
              <a:ahLst/>
              <a:cxnLst/>
              <a:rect l="l" t="t" r="r" b="b"/>
              <a:pathLst>
                <a:path w="9730" h="5807" extrusionOk="0">
                  <a:moveTo>
                    <a:pt x="475" y="1"/>
                  </a:moveTo>
                  <a:lnTo>
                    <a:pt x="0" y="987"/>
                  </a:lnTo>
                  <a:lnTo>
                    <a:pt x="475" y="1224"/>
                  </a:lnTo>
                  <a:cubicBezTo>
                    <a:pt x="3067" y="2502"/>
                    <a:pt x="5586" y="3944"/>
                    <a:pt x="8087" y="5258"/>
                  </a:cubicBezTo>
                  <a:cubicBezTo>
                    <a:pt x="8434" y="5423"/>
                    <a:pt x="8835" y="5660"/>
                    <a:pt x="9146" y="5806"/>
                  </a:cubicBezTo>
                  <a:cubicBezTo>
                    <a:pt x="9328" y="5477"/>
                    <a:pt x="9511" y="5167"/>
                    <a:pt x="9657" y="4839"/>
                  </a:cubicBezTo>
                  <a:cubicBezTo>
                    <a:pt x="9693" y="4784"/>
                    <a:pt x="9712" y="4729"/>
                    <a:pt x="9730" y="4674"/>
                  </a:cubicBezTo>
                  <a:cubicBezTo>
                    <a:pt x="9383" y="4492"/>
                    <a:pt x="9018" y="4309"/>
                    <a:pt x="8671" y="4127"/>
                  </a:cubicBezTo>
                  <a:cubicBezTo>
                    <a:pt x="7083" y="3287"/>
                    <a:pt x="5659" y="2538"/>
                    <a:pt x="4034" y="1717"/>
                  </a:cubicBezTo>
                  <a:cubicBezTo>
                    <a:pt x="3049" y="1242"/>
                    <a:pt x="2045" y="768"/>
                    <a:pt x="986" y="238"/>
                  </a:cubicBezTo>
                  <a:lnTo>
                    <a:pt x="4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8"/>
            <p:cNvSpPr/>
            <p:nvPr/>
          </p:nvSpPr>
          <p:spPr>
            <a:xfrm>
              <a:off x="3447979" y="1525795"/>
              <a:ext cx="422672" cy="251218"/>
            </a:xfrm>
            <a:custGeom>
              <a:avLst/>
              <a:gdLst/>
              <a:ahLst/>
              <a:cxnLst/>
              <a:rect l="l" t="t" r="r" b="b"/>
              <a:pathLst>
                <a:path w="9676" h="5751" extrusionOk="0">
                  <a:moveTo>
                    <a:pt x="493" y="0"/>
                  </a:moveTo>
                  <a:lnTo>
                    <a:pt x="0" y="986"/>
                  </a:lnTo>
                  <a:lnTo>
                    <a:pt x="92" y="1041"/>
                  </a:lnTo>
                  <a:cubicBezTo>
                    <a:pt x="2702" y="2301"/>
                    <a:pt x="5221" y="3761"/>
                    <a:pt x="7722" y="5057"/>
                  </a:cubicBezTo>
                  <a:cubicBezTo>
                    <a:pt x="8215" y="5313"/>
                    <a:pt x="8872" y="5714"/>
                    <a:pt x="9183" y="5751"/>
                  </a:cubicBezTo>
                  <a:cubicBezTo>
                    <a:pt x="9347" y="5386"/>
                    <a:pt x="9511" y="5039"/>
                    <a:pt x="9676" y="4674"/>
                  </a:cubicBezTo>
                  <a:cubicBezTo>
                    <a:pt x="9256" y="4400"/>
                    <a:pt x="8763" y="4181"/>
                    <a:pt x="8307" y="3943"/>
                  </a:cubicBezTo>
                  <a:cubicBezTo>
                    <a:pt x="6718" y="3085"/>
                    <a:pt x="5294" y="2337"/>
                    <a:pt x="3670" y="1534"/>
                  </a:cubicBezTo>
                  <a:cubicBezTo>
                    <a:pt x="2684" y="1041"/>
                    <a:pt x="1662" y="585"/>
                    <a:pt x="603" y="55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8"/>
            <p:cNvSpPr/>
            <p:nvPr/>
          </p:nvSpPr>
          <p:spPr>
            <a:xfrm>
              <a:off x="3398531" y="1627050"/>
              <a:ext cx="422672" cy="251262"/>
            </a:xfrm>
            <a:custGeom>
              <a:avLst/>
              <a:gdLst/>
              <a:ahLst/>
              <a:cxnLst/>
              <a:rect l="l" t="t" r="r" b="b"/>
              <a:pathLst>
                <a:path w="9676" h="5752" extrusionOk="0">
                  <a:moveTo>
                    <a:pt x="475" y="1"/>
                  </a:moveTo>
                  <a:lnTo>
                    <a:pt x="1" y="987"/>
                  </a:lnTo>
                  <a:cubicBezTo>
                    <a:pt x="238" y="1114"/>
                    <a:pt x="475" y="1224"/>
                    <a:pt x="694" y="1333"/>
                  </a:cubicBezTo>
                  <a:cubicBezTo>
                    <a:pt x="3287" y="2611"/>
                    <a:pt x="5787" y="4072"/>
                    <a:pt x="8307" y="5368"/>
                  </a:cubicBezTo>
                  <a:cubicBezTo>
                    <a:pt x="8544" y="5477"/>
                    <a:pt x="8800" y="5623"/>
                    <a:pt x="9037" y="5751"/>
                  </a:cubicBezTo>
                  <a:cubicBezTo>
                    <a:pt x="9256" y="5386"/>
                    <a:pt x="9475" y="5021"/>
                    <a:pt x="9676" y="4638"/>
                  </a:cubicBezTo>
                  <a:cubicBezTo>
                    <a:pt x="9420" y="4510"/>
                    <a:pt x="9146" y="4382"/>
                    <a:pt x="8891" y="4254"/>
                  </a:cubicBezTo>
                  <a:cubicBezTo>
                    <a:pt x="7303" y="3396"/>
                    <a:pt x="5879" y="2648"/>
                    <a:pt x="4254" y="1845"/>
                  </a:cubicBezTo>
                  <a:cubicBezTo>
                    <a:pt x="3268" y="1352"/>
                    <a:pt x="2264" y="895"/>
                    <a:pt x="1187" y="366"/>
                  </a:cubicBezTo>
                  <a:cubicBezTo>
                    <a:pt x="968" y="238"/>
                    <a:pt x="731" y="129"/>
                    <a:pt x="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8"/>
            <p:cNvSpPr/>
            <p:nvPr/>
          </p:nvSpPr>
          <p:spPr>
            <a:xfrm>
              <a:off x="3346725" y="1731537"/>
              <a:ext cx="415464" cy="247243"/>
            </a:xfrm>
            <a:custGeom>
              <a:avLst/>
              <a:gdLst/>
              <a:ahLst/>
              <a:cxnLst/>
              <a:rect l="l" t="t" r="r" b="b"/>
              <a:pathLst>
                <a:path w="9511" h="5660" extrusionOk="0">
                  <a:moveTo>
                    <a:pt x="493" y="0"/>
                  </a:moveTo>
                  <a:lnTo>
                    <a:pt x="0" y="1004"/>
                  </a:lnTo>
                  <a:lnTo>
                    <a:pt x="310" y="1150"/>
                  </a:lnTo>
                  <a:cubicBezTo>
                    <a:pt x="2921" y="2428"/>
                    <a:pt x="5422" y="3870"/>
                    <a:pt x="7941" y="5185"/>
                  </a:cubicBezTo>
                  <a:cubicBezTo>
                    <a:pt x="8215" y="5331"/>
                    <a:pt x="8543" y="5513"/>
                    <a:pt x="8836" y="5659"/>
                  </a:cubicBezTo>
                  <a:lnTo>
                    <a:pt x="9511" y="4564"/>
                  </a:lnTo>
                  <a:cubicBezTo>
                    <a:pt x="9182" y="4400"/>
                    <a:pt x="8836" y="4235"/>
                    <a:pt x="8507" y="4053"/>
                  </a:cubicBezTo>
                  <a:cubicBezTo>
                    <a:pt x="6919" y="3213"/>
                    <a:pt x="5513" y="2465"/>
                    <a:pt x="3888" y="1661"/>
                  </a:cubicBezTo>
                  <a:cubicBezTo>
                    <a:pt x="2903" y="1169"/>
                    <a:pt x="1880" y="712"/>
                    <a:pt x="822" y="164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8"/>
            <p:cNvSpPr/>
            <p:nvPr/>
          </p:nvSpPr>
          <p:spPr>
            <a:xfrm>
              <a:off x="3114643" y="2036917"/>
              <a:ext cx="50279" cy="90161"/>
            </a:xfrm>
            <a:custGeom>
              <a:avLst/>
              <a:gdLst/>
              <a:ahLst/>
              <a:cxnLst/>
              <a:rect l="l" t="t" r="r" b="b"/>
              <a:pathLst>
                <a:path w="1151" h="2064" extrusionOk="0">
                  <a:moveTo>
                    <a:pt x="1" y="1"/>
                  </a:moveTo>
                  <a:lnTo>
                    <a:pt x="256" y="1005"/>
                  </a:lnTo>
                  <a:cubicBezTo>
                    <a:pt x="329" y="1297"/>
                    <a:pt x="402" y="1589"/>
                    <a:pt x="457" y="1826"/>
                  </a:cubicBezTo>
                  <a:cubicBezTo>
                    <a:pt x="494" y="1899"/>
                    <a:pt x="512" y="2027"/>
                    <a:pt x="603" y="2064"/>
                  </a:cubicBezTo>
                  <a:lnTo>
                    <a:pt x="622" y="2064"/>
                  </a:lnTo>
                  <a:cubicBezTo>
                    <a:pt x="822" y="1461"/>
                    <a:pt x="950" y="804"/>
                    <a:pt x="1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8"/>
            <p:cNvSpPr/>
            <p:nvPr/>
          </p:nvSpPr>
          <p:spPr>
            <a:xfrm>
              <a:off x="3089919" y="1912554"/>
              <a:ext cx="98155" cy="125238"/>
            </a:xfrm>
            <a:custGeom>
              <a:avLst/>
              <a:gdLst/>
              <a:ahLst/>
              <a:cxnLst/>
              <a:rect l="l" t="t" r="r" b="b"/>
              <a:pathLst>
                <a:path w="2247" h="2867" extrusionOk="0">
                  <a:moveTo>
                    <a:pt x="1114" y="0"/>
                  </a:moveTo>
                  <a:cubicBezTo>
                    <a:pt x="968" y="0"/>
                    <a:pt x="804" y="0"/>
                    <a:pt x="658" y="18"/>
                  </a:cubicBezTo>
                  <a:cubicBezTo>
                    <a:pt x="494" y="18"/>
                    <a:pt x="330" y="55"/>
                    <a:pt x="183" y="110"/>
                  </a:cubicBezTo>
                  <a:cubicBezTo>
                    <a:pt x="74" y="256"/>
                    <a:pt x="1" y="438"/>
                    <a:pt x="1" y="639"/>
                  </a:cubicBezTo>
                  <a:cubicBezTo>
                    <a:pt x="37" y="822"/>
                    <a:pt x="92" y="1004"/>
                    <a:pt x="147" y="1168"/>
                  </a:cubicBezTo>
                  <a:cubicBezTo>
                    <a:pt x="293" y="1734"/>
                    <a:pt x="439" y="2300"/>
                    <a:pt x="585" y="2866"/>
                  </a:cubicBezTo>
                  <a:lnTo>
                    <a:pt x="1717" y="2848"/>
                  </a:lnTo>
                  <a:cubicBezTo>
                    <a:pt x="1717" y="2830"/>
                    <a:pt x="1735" y="2793"/>
                    <a:pt x="1735" y="2757"/>
                  </a:cubicBezTo>
                  <a:cubicBezTo>
                    <a:pt x="1863" y="2264"/>
                    <a:pt x="2009" y="1753"/>
                    <a:pt x="2137" y="1241"/>
                  </a:cubicBezTo>
                  <a:cubicBezTo>
                    <a:pt x="2192" y="1059"/>
                    <a:pt x="2228" y="895"/>
                    <a:pt x="2246" y="712"/>
                  </a:cubicBezTo>
                  <a:cubicBezTo>
                    <a:pt x="2173" y="511"/>
                    <a:pt x="2045" y="310"/>
                    <a:pt x="1918" y="146"/>
                  </a:cubicBezTo>
                  <a:cubicBezTo>
                    <a:pt x="1772" y="18"/>
                    <a:pt x="1352" y="0"/>
                    <a:pt x="11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8"/>
            <p:cNvSpPr/>
            <p:nvPr/>
          </p:nvSpPr>
          <p:spPr>
            <a:xfrm>
              <a:off x="3089133" y="1313676"/>
              <a:ext cx="113269" cy="630819"/>
            </a:xfrm>
            <a:custGeom>
              <a:avLst/>
              <a:gdLst/>
              <a:ahLst/>
              <a:cxnLst/>
              <a:rect l="l" t="t" r="r" b="b"/>
              <a:pathLst>
                <a:path w="2593" h="14441" extrusionOk="0">
                  <a:moveTo>
                    <a:pt x="1863" y="14002"/>
                  </a:moveTo>
                  <a:cubicBezTo>
                    <a:pt x="1735" y="14130"/>
                    <a:pt x="1607" y="14239"/>
                    <a:pt x="1461" y="14331"/>
                  </a:cubicBezTo>
                  <a:cubicBezTo>
                    <a:pt x="1352" y="14203"/>
                    <a:pt x="1242" y="14057"/>
                    <a:pt x="1151" y="13911"/>
                  </a:cubicBezTo>
                  <a:cubicBezTo>
                    <a:pt x="1023" y="13966"/>
                    <a:pt x="950" y="14203"/>
                    <a:pt x="767" y="14294"/>
                  </a:cubicBezTo>
                  <a:cubicBezTo>
                    <a:pt x="658" y="14166"/>
                    <a:pt x="548" y="14057"/>
                    <a:pt x="439" y="13929"/>
                  </a:cubicBezTo>
                  <a:cubicBezTo>
                    <a:pt x="274" y="14039"/>
                    <a:pt x="238" y="14294"/>
                    <a:pt x="55" y="14349"/>
                  </a:cubicBezTo>
                  <a:cubicBezTo>
                    <a:pt x="1" y="14057"/>
                    <a:pt x="1" y="13747"/>
                    <a:pt x="37" y="13455"/>
                  </a:cubicBezTo>
                  <a:cubicBezTo>
                    <a:pt x="165" y="9000"/>
                    <a:pt x="238" y="4473"/>
                    <a:pt x="384" y="1"/>
                  </a:cubicBezTo>
                  <a:cubicBezTo>
                    <a:pt x="1132" y="1"/>
                    <a:pt x="1844" y="19"/>
                    <a:pt x="2556" y="55"/>
                  </a:cubicBezTo>
                  <a:cubicBezTo>
                    <a:pt x="2593" y="183"/>
                    <a:pt x="2593" y="329"/>
                    <a:pt x="2575" y="475"/>
                  </a:cubicBezTo>
                  <a:cubicBezTo>
                    <a:pt x="2465" y="4747"/>
                    <a:pt x="2392" y="9146"/>
                    <a:pt x="2283" y="13455"/>
                  </a:cubicBezTo>
                  <a:cubicBezTo>
                    <a:pt x="2283" y="13783"/>
                    <a:pt x="2283" y="14112"/>
                    <a:pt x="2246" y="14422"/>
                  </a:cubicBezTo>
                  <a:cubicBezTo>
                    <a:pt x="2082" y="14440"/>
                    <a:pt x="1990" y="14130"/>
                    <a:pt x="1863" y="140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8"/>
            <p:cNvSpPr/>
            <p:nvPr/>
          </p:nvSpPr>
          <p:spPr>
            <a:xfrm>
              <a:off x="3106693" y="1247498"/>
              <a:ext cx="98111" cy="75789"/>
            </a:xfrm>
            <a:custGeom>
              <a:avLst/>
              <a:gdLst/>
              <a:ahLst/>
              <a:cxnLst/>
              <a:rect l="l" t="t" r="r" b="b"/>
              <a:pathLst>
                <a:path w="2246" h="1735" extrusionOk="0">
                  <a:moveTo>
                    <a:pt x="2173" y="1607"/>
                  </a:moveTo>
                  <a:cubicBezTo>
                    <a:pt x="1369" y="1735"/>
                    <a:pt x="730" y="1570"/>
                    <a:pt x="19" y="1534"/>
                  </a:cubicBezTo>
                  <a:cubicBezTo>
                    <a:pt x="0" y="1096"/>
                    <a:pt x="219" y="694"/>
                    <a:pt x="584" y="457"/>
                  </a:cubicBezTo>
                  <a:cubicBezTo>
                    <a:pt x="1388" y="0"/>
                    <a:pt x="2246" y="658"/>
                    <a:pt x="2173" y="16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8"/>
            <p:cNvSpPr/>
            <p:nvPr/>
          </p:nvSpPr>
          <p:spPr>
            <a:xfrm>
              <a:off x="3094724" y="1312890"/>
              <a:ext cx="115671" cy="97325"/>
            </a:xfrm>
            <a:custGeom>
              <a:avLst/>
              <a:gdLst/>
              <a:ahLst/>
              <a:cxnLst/>
              <a:rect l="l" t="t" r="r" b="b"/>
              <a:pathLst>
                <a:path w="2648" h="2228" extrusionOk="0">
                  <a:moveTo>
                    <a:pt x="183" y="2191"/>
                  </a:moveTo>
                  <a:cubicBezTo>
                    <a:pt x="201" y="1990"/>
                    <a:pt x="165" y="1808"/>
                    <a:pt x="73" y="1643"/>
                  </a:cubicBezTo>
                  <a:cubicBezTo>
                    <a:pt x="73" y="1552"/>
                    <a:pt x="146" y="1479"/>
                    <a:pt x="183" y="1388"/>
                  </a:cubicBezTo>
                  <a:cubicBezTo>
                    <a:pt x="0" y="1169"/>
                    <a:pt x="201" y="1004"/>
                    <a:pt x="201" y="840"/>
                  </a:cubicBezTo>
                  <a:cubicBezTo>
                    <a:pt x="201" y="767"/>
                    <a:pt x="146" y="694"/>
                    <a:pt x="146" y="639"/>
                  </a:cubicBezTo>
                  <a:cubicBezTo>
                    <a:pt x="146" y="511"/>
                    <a:pt x="220" y="457"/>
                    <a:pt x="238" y="329"/>
                  </a:cubicBezTo>
                  <a:cubicBezTo>
                    <a:pt x="256" y="219"/>
                    <a:pt x="183" y="146"/>
                    <a:pt x="238" y="55"/>
                  </a:cubicBezTo>
                  <a:cubicBezTo>
                    <a:pt x="603" y="0"/>
                    <a:pt x="986" y="0"/>
                    <a:pt x="1370" y="55"/>
                  </a:cubicBezTo>
                  <a:cubicBezTo>
                    <a:pt x="1735" y="55"/>
                    <a:pt x="2100" y="73"/>
                    <a:pt x="2483" y="110"/>
                  </a:cubicBezTo>
                  <a:cubicBezTo>
                    <a:pt x="2647" y="329"/>
                    <a:pt x="2501" y="566"/>
                    <a:pt x="2501" y="767"/>
                  </a:cubicBezTo>
                  <a:cubicBezTo>
                    <a:pt x="2501" y="895"/>
                    <a:pt x="2556" y="1004"/>
                    <a:pt x="2556" y="1132"/>
                  </a:cubicBezTo>
                  <a:cubicBezTo>
                    <a:pt x="2556" y="1315"/>
                    <a:pt x="2392" y="1479"/>
                    <a:pt x="2556" y="1771"/>
                  </a:cubicBezTo>
                  <a:cubicBezTo>
                    <a:pt x="2520" y="1917"/>
                    <a:pt x="2374" y="2008"/>
                    <a:pt x="2410" y="2191"/>
                  </a:cubicBezTo>
                  <a:cubicBezTo>
                    <a:pt x="2392" y="2209"/>
                    <a:pt x="2374" y="2227"/>
                    <a:pt x="2374" y="2209"/>
                  </a:cubicBezTo>
                  <a:cubicBezTo>
                    <a:pt x="1643" y="2209"/>
                    <a:pt x="895" y="2227"/>
                    <a:pt x="183" y="219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8"/>
            <p:cNvSpPr/>
            <p:nvPr/>
          </p:nvSpPr>
          <p:spPr>
            <a:xfrm>
              <a:off x="3700155" y="2273410"/>
              <a:ext cx="190456" cy="202818"/>
            </a:xfrm>
            <a:custGeom>
              <a:avLst/>
              <a:gdLst/>
              <a:ahLst/>
              <a:cxnLst/>
              <a:rect l="l" t="t" r="r" b="b"/>
              <a:pathLst>
                <a:path w="4360" h="4643" extrusionOk="0">
                  <a:moveTo>
                    <a:pt x="3275" y="0"/>
                  </a:moveTo>
                  <a:cubicBezTo>
                    <a:pt x="3119" y="0"/>
                    <a:pt x="2971" y="73"/>
                    <a:pt x="2880" y="209"/>
                  </a:cubicBezTo>
                  <a:lnTo>
                    <a:pt x="1146" y="2765"/>
                  </a:lnTo>
                  <a:cubicBezTo>
                    <a:pt x="1128" y="2802"/>
                    <a:pt x="1110" y="2820"/>
                    <a:pt x="1091" y="2856"/>
                  </a:cubicBezTo>
                  <a:lnTo>
                    <a:pt x="562" y="2510"/>
                  </a:lnTo>
                  <a:cubicBezTo>
                    <a:pt x="506" y="2464"/>
                    <a:pt x="448" y="2445"/>
                    <a:pt x="394" y="2445"/>
                  </a:cubicBezTo>
                  <a:cubicBezTo>
                    <a:pt x="167" y="2445"/>
                    <a:pt x="1" y="2786"/>
                    <a:pt x="252" y="2948"/>
                  </a:cubicBezTo>
                  <a:lnTo>
                    <a:pt x="252" y="2929"/>
                  </a:lnTo>
                  <a:lnTo>
                    <a:pt x="2680" y="4591"/>
                  </a:lnTo>
                  <a:cubicBezTo>
                    <a:pt x="2732" y="4627"/>
                    <a:pt x="2785" y="4642"/>
                    <a:pt x="2835" y="4642"/>
                  </a:cubicBezTo>
                  <a:cubicBezTo>
                    <a:pt x="3063" y="4642"/>
                    <a:pt x="3230" y="4317"/>
                    <a:pt x="2990" y="4153"/>
                  </a:cubicBezTo>
                  <a:lnTo>
                    <a:pt x="2406" y="3751"/>
                  </a:lnTo>
                  <a:cubicBezTo>
                    <a:pt x="2442" y="3714"/>
                    <a:pt x="2460" y="3696"/>
                    <a:pt x="2479" y="3660"/>
                  </a:cubicBezTo>
                  <a:lnTo>
                    <a:pt x="4213" y="1122"/>
                  </a:lnTo>
                  <a:cubicBezTo>
                    <a:pt x="4359" y="903"/>
                    <a:pt x="4304" y="593"/>
                    <a:pt x="4085" y="429"/>
                  </a:cubicBezTo>
                  <a:lnTo>
                    <a:pt x="3556" y="82"/>
                  </a:lnTo>
                  <a:cubicBezTo>
                    <a:pt x="3466" y="27"/>
                    <a:pt x="3369" y="0"/>
                    <a:pt x="32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8"/>
            <p:cNvSpPr/>
            <p:nvPr/>
          </p:nvSpPr>
          <p:spPr>
            <a:xfrm>
              <a:off x="3749908" y="2207494"/>
              <a:ext cx="231211" cy="160140"/>
            </a:xfrm>
            <a:custGeom>
              <a:avLst/>
              <a:gdLst/>
              <a:ahLst/>
              <a:cxnLst/>
              <a:rect l="l" t="t" r="r" b="b"/>
              <a:pathLst>
                <a:path w="5293" h="3666" extrusionOk="0">
                  <a:moveTo>
                    <a:pt x="571" y="1"/>
                  </a:moveTo>
                  <a:cubicBezTo>
                    <a:pt x="161" y="1"/>
                    <a:pt x="1" y="556"/>
                    <a:pt x="390" y="751"/>
                  </a:cubicBezTo>
                  <a:lnTo>
                    <a:pt x="2453" y="2157"/>
                  </a:lnTo>
                  <a:lnTo>
                    <a:pt x="4534" y="3562"/>
                  </a:lnTo>
                  <a:cubicBezTo>
                    <a:pt x="4615" y="3634"/>
                    <a:pt x="4705" y="3665"/>
                    <a:pt x="4792" y="3665"/>
                  </a:cubicBezTo>
                  <a:cubicBezTo>
                    <a:pt x="5057" y="3665"/>
                    <a:pt x="5293" y="3376"/>
                    <a:pt x="5155" y="3088"/>
                  </a:cubicBezTo>
                  <a:cubicBezTo>
                    <a:pt x="4443" y="1390"/>
                    <a:pt x="4133" y="897"/>
                    <a:pt x="3585" y="514"/>
                  </a:cubicBezTo>
                  <a:cubicBezTo>
                    <a:pt x="3019" y="130"/>
                    <a:pt x="2453" y="21"/>
                    <a:pt x="610" y="2"/>
                  </a:cubicBezTo>
                  <a:cubicBezTo>
                    <a:pt x="596" y="1"/>
                    <a:pt x="583" y="1"/>
                    <a:pt x="5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8"/>
            <p:cNvSpPr/>
            <p:nvPr/>
          </p:nvSpPr>
          <p:spPr>
            <a:xfrm>
              <a:off x="4239800" y="1559692"/>
              <a:ext cx="142798" cy="144676"/>
            </a:xfrm>
            <a:custGeom>
              <a:avLst/>
              <a:gdLst/>
              <a:ahLst/>
              <a:cxnLst/>
              <a:rect l="l" t="t" r="r" b="b"/>
              <a:pathLst>
                <a:path w="3269" h="3312" extrusionOk="0">
                  <a:moveTo>
                    <a:pt x="1651" y="1"/>
                  </a:moveTo>
                  <a:cubicBezTo>
                    <a:pt x="1499" y="1"/>
                    <a:pt x="1351" y="74"/>
                    <a:pt x="1260" y="210"/>
                  </a:cubicBezTo>
                  <a:lnTo>
                    <a:pt x="165" y="1835"/>
                  </a:lnTo>
                  <a:cubicBezTo>
                    <a:pt x="1" y="2054"/>
                    <a:pt x="56" y="2346"/>
                    <a:pt x="293" y="2492"/>
                  </a:cubicBezTo>
                  <a:lnTo>
                    <a:pt x="1352" y="3222"/>
                  </a:lnTo>
                  <a:cubicBezTo>
                    <a:pt x="1433" y="3284"/>
                    <a:pt x="1525" y="3312"/>
                    <a:pt x="1617" y="3312"/>
                  </a:cubicBezTo>
                  <a:cubicBezTo>
                    <a:pt x="1771" y="3312"/>
                    <a:pt x="1924" y="3232"/>
                    <a:pt x="2027" y="3094"/>
                  </a:cubicBezTo>
                  <a:lnTo>
                    <a:pt x="3122" y="1488"/>
                  </a:lnTo>
                  <a:cubicBezTo>
                    <a:pt x="3268" y="1269"/>
                    <a:pt x="3214" y="959"/>
                    <a:pt x="2995" y="813"/>
                  </a:cubicBezTo>
                  <a:lnTo>
                    <a:pt x="1918" y="82"/>
                  </a:lnTo>
                  <a:cubicBezTo>
                    <a:pt x="1835" y="27"/>
                    <a:pt x="1742" y="1"/>
                    <a:pt x="1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8"/>
            <p:cNvSpPr/>
            <p:nvPr/>
          </p:nvSpPr>
          <p:spPr>
            <a:xfrm>
              <a:off x="4317947" y="1518981"/>
              <a:ext cx="79808" cy="84831"/>
            </a:xfrm>
            <a:custGeom>
              <a:avLst/>
              <a:gdLst/>
              <a:ahLst/>
              <a:cxnLst/>
              <a:rect l="l" t="t" r="r" b="b"/>
              <a:pathLst>
                <a:path w="1827" h="1942" extrusionOk="0">
                  <a:moveTo>
                    <a:pt x="1247" y="0"/>
                  </a:moveTo>
                  <a:cubicBezTo>
                    <a:pt x="1176" y="0"/>
                    <a:pt x="1103" y="24"/>
                    <a:pt x="1041" y="65"/>
                  </a:cubicBezTo>
                  <a:lnTo>
                    <a:pt x="1041" y="83"/>
                  </a:lnTo>
                  <a:lnTo>
                    <a:pt x="92" y="1014"/>
                  </a:lnTo>
                  <a:cubicBezTo>
                    <a:pt x="1" y="1160"/>
                    <a:pt x="37" y="1343"/>
                    <a:pt x="183" y="1434"/>
                  </a:cubicBezTo>
                  <a:lnTo>
                    <a:pt x="840" y="1891"/>
                  </a:lnTo>
                  <a:cubicBezTo>
                    <a:pt x="896" y="1925"/>
                    <a:pt x="956" y="1941"/>
                    <a:pt x="1015" y="1941"/>
                  </a:cubicBezTo>
                  <a:cubicBezTo>
                    <a:pt x="1111" y="1941"/>
                    <a:pt x="1204" y="1897"/>
                    <a:pt x="1260" y="1818"/>
                  </a:cubicBezTo>
                  <a:cubicBezTo>
                    <a:pt x="1260" y="1818"/>
                    <a:pt x="1790" y="613"/>
                    <a:pt x="1790" y="595"/>
                  </a:cubicBezTo>
                  <a:cubicBezTo>
                    <a:pt x="1826" y="467"/>
                    <a:pt x="1790" y="321"/>
                    <a:pt x="1680" y="248"/>
                  </a:cubicBezTo>
                  <a:lnTo>
                    <a:pt x="1406" y="47"/>
                  </a:lnTo>
                  <a:cubicBezTo>
                    <a:pt x="1358" y="15"/>
                    <a:pt x="1303" y="0"/>
                    <a:pt x="1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8"/>
            <p:cNvSpPr/>
            <p:nvPr/>
          </p:nvSpPr>
          <p:spPr>
            <a:xfrm>
              <a:off x="4378577" y="1317433"/>
              <a:ext cx="149787" cy="214787"/>
            </a:xfrm>
            <a:custGeom>
              <a:avLst/>
              <a:gdLst/>
              <a:ahLst/>
              <a:cxnLst/>
              <a:rect l="l" t="t" r="r" b="b"/>
              <a:pathLst>
                <a:path w="3429" h="4917" extrusionOk="0">
                  <a:moveTo>
                    <a:pt x="3355" y="1"/>
                  </a:moveTo>
                  <a:cubicBezTo>
                    <a:pt x="3349" y="1"/>
                    <a:pt x="3344" y="2"/>
                    <a:pt x="3341" y="6"/>
                  </a:cubicBezTo>
                  <a:lnTo>
                    <a:pt x="0" y="4770"/>
                  </a:lnTo>
                  <a:lnTo>
                    <a:pt x="219" y="4916"/>
                  </a:lnTo>
                  <a:lnTo>
                    <a:pt x="3414" y="61"/>
                  </a:lnTo>
                  <a:cubicBezTo>
                    <a:pt x="3429" y="31"/>
                    <a:pt x="3383" y="1"/>
                    <a:pt x="3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8"/>
            <p:cNvSpPr/>
            <p:nvPr/>
          </p:nvSpPr>
          <p:spPr>
            <a:xfrm>
              <a:off x="4374559" y="1516971"/>
              <a:ext cx="23152" cy="16818"/>
            </a:xfrm>
            <a:custGeom>
              <a:avLst/>
              <a:gdLst/>
              <a:ahLst/>
              <a:cxnLst/>
              <a:rect l="l" t="t" r="r" b="b"/>
              <a:pathLst>
                <a:path w="530" h="385" extrusionOk="0">
                  <a:moveTo>
                    <a:pt x="122" y="1"/>
                  </a:moveTo>
                  <a:cubicBezTo>
                    <a:pt x="84" y="1"/>
                    <a:pt x="49" y="21"/>
                    <a:pt x="37" y="56"/>
                  </a:cubicBezTo>
                  <a:cubicBezTo>
                    <a:pt x="1" y="93"/>
                    <a:pt x="1" y="166"/>
                    <a:pt x="56" y="202"/>
                  </a:cubicBezTo>
                  <a:lnTo>
                    <a:pt x="311" y="367"/>
                  </a:lnTo>
                  <a:cubicBezTo>
                    <a:pt x="334" y="379"/>
                    <a:pt x="355" y="385"/>
                    <a:pt x="376" y="385"/>
                  </a:cubicBezTo>
                  <a:cubicBezTo>
                    <a:pt x="471" y="385"/>
                    <a:pt x="529" y="263"/>
                    <a:pt x="439" y="202"/>
                  </a:cubicBezTo>
                  <a:lnTo>
                    <a:pt x="183" y="20"/>
                  </a:lnTo>
                  <a:cubicBezTo>
                    <a:pt x="164" y="7"/>
                    <a:pt x="142" y="1"/>
                    <a:pt x="122" y="1"/>
                  </a:cubicBezTo>
                  <a:close/>
                </a:path>
              </a:pathLst>
            </a:custGeom>
            <a:solidFill>
              <a:srgbClr val="334F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8"/>
            <p:cNvSpPr/>
            <p:nvPr/>
          </p:nvSpPr>
          <p:spPr>
            <a:xfrm>
              <a:off x="4221454" y="1665359"/>
              <a:ext cx="86972" cy="74173"/>
            </a:xfrm>
            <a:custGeom>
              <a:avLst/>
              <a:gdLst/>
              <a:ahLst/>
              <a:cxnLst/>
              <a:rect l="l" t="t" r="r" b="b"/>
              <a:pathLst>
                <a:path w="1991" h="1698" extrusionOk="0">
                  <a:moveTo>
                    <a:pt x="457" y="0"/>
                  </a:moveTo>
                  <a:lnTo>
                    <a:pt x="1" y="657"/>
                  </a:lnTo>
                  <a:lnTo>
                    <a:pt x="1534" y="1698"/>
                  </a:lnTo>
                  <a:lnTo>
                    <a:pt x="1991" y="1041"/>
                  </a:lnTo>
                  <a:lnTo>
                    <a:pt x="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8"/>
            <p:cNvSpPr/>
            <p:nvPr/>
          </p:nvSpPr>
          <p:spPr>
            <a:xfrm>
              <a:off x="4211101" y="1635218"/>
              <a:ext cx="136508" cy="95403"/>
            </a:xfrm>
            <a:custGeom>
              <a:avLst/>
              <a:gdLst/>
              <a:ahLst/>
              <a:cxnLst/>
              <a:rect l="l" t="t" r="r" b="b"/>
              <a:pathLst>
                <a:path w="3125" h="2184" extrusionOk="0">
                  <a:moveTo>
                    <a:pt x="311" y="0"/>
                  </a:moveTo>
                  <a:cubicBezTo>
                    <a:pt x="225" y="0"/>
                    <a:pt x="137" y="45"/>
                    <a:pt x="92" y="124"/>
                  </a:cubicBezTo>
                  <a:cubicBezTo>
                    <a:pt x="1" y="234"/>
                    <a:pt x="37" y="398"/>
                    <a:pt x="165" y="489"/>
                  </a:cubicBezTo>
                  <a:lnTo>
                    <a:pt x="2593" y="2132"/>
                  </a:lnTo>
                  <a:cubicBezTo>
                    <a:pt x="2645" y="2168"/>
                    <a:pt x="2697" y="2184"/>
                    <a:pt x="2746" y="2184"/>
                  </a:cubicBezTo>
                  <a:cubicBezTo>
                    <a:pt x="2971" y="2184"/>
                    <a:pt x="3125" y="1859"/>
                    <a:pt x="2885" y="1694"/>
                  </a:cubicBezTo>
                  <a:lnTo>
                    <a:pt x="457" y="51"/>
                  </a:lnTo>
                  <a:cubicBezTo>
                    <a:pt x="416" y="17"/>
                    <a:pt x="364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8"/>
            <p:cNvSpPr/>
            <p:nvPr/>
          </p:nvSpPr>
          <p:spPr>
            <a:xfrm>
              <a:off x="3833908" y="1676847"/>
              <a:ext cx="481687" cy="617714"/>
            </a:xfrm>
            <a:custGeom>
              <a:avLst/>
              <a:gdLst/>
              <a:ahLst/>
              <a:cxnLst/>
              <a:rect l="l" t="t" r="r" b="b"/>
              <a:pathLst>
                <a:path w="11027" h="14141" extrusionOk="0">
                  <a:moveTo>
                    <a:pt x="8540" y="1"/>
                  </a:moveTo>
                  <a:cubicBezTo>
                    <a:pt x="8361" y="1"/>
                    <a:pt x="8183" y="89"/>
                    <a:pt x="8070" y="248"/>
                  </a:cubicBezTo>
                  <a:lnTo>
                    <a:pt x="1" y="12205"/>
                  </a:lnTo>
                  <a:lnTo>
                    <a:pt x="2776" y="14140"/>
                  </a:lnTo>
                  <a:lnTo>
                    <a:pt x="10863" y="2147"/>
                  </a:lnTo>
                  <a:cubicBezTo>
                    <a:pt x="11027" y="1873"/>
                    <a:pt x="10972" y="1526"/>
                    <a:pt x="10717" y="1362"/>
                  </a:cubicBezTo>
                  <a:lnTo>
                    <a:pt x="8855" y="102"/>
                  </a:lnTo>
                  <a:cubicBezTo>
                    <a:pt x="8758" y="33"/>
                    <a:pt x="8649" y="1"/>
                    <a:pt x="85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8"/>
            <p:cNvSpPr/>
            <p:nvPr/>
          </p:nvSpPr>
          <p:spPr>
            <a:xfrm>
              <a:off x="4091500" y="1676847"/>
              <a:ext cx="224091" cy="233352"/>
            </a:xfrm>
            <a:custGeom>
              <a:avLst/>
              <a:gdLst/>
              <a:ahLst/>
              <a:cxnLst/>
              <a:rect l="l" t="t" r="r" b="b"/>
              <a:pathLst>
                <a:path w="5130" h="5342" extrusionOk="0">
                  <a:moveTo>
                    <a:pt x="2638" y="1"/>
                  </a:moveTo>
                  <a:cubicBezTo>
                    <a:pt x="2455" y="1"/>
                    <a:pt x="2275" y="89"/>
                    <a:pt x="2173" y="248"/>
                  </a:cubicBezTo>
                  <a:lnTo>
                    <a:pt x="0" y="3461"/>
                  </a:lnTo>
                  <a:lnTo>
                    <a:pt x="2812" y="5341"/>
                  </a:lnTo>
                  <a:lnTo>
                    <a:pt x="4966" y="2147"/>
                  </a:lnTo>
                  <a:cubicBezTo>
                    <a:pt x="5130" y="1891"/>
                    <a:pt x="5057" y="1544"/>
                    <a:pt x="4801" y="1362"/>
                  </a:cubicBezTo>
                  <a:lnTo>
                    <a:pt x="2958" y="102"/>
                  </a:lnTo>
                  <a:cubicBezTo>
                    <a:pt x="2861" y="33"/>
                    <a:pt x="2749" y="1"/>
                    <a:pt x="2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8"/>
            <p:cNvSpPr/>
            <p:nvPr/>
          </p:nvSpPr>
          <p:spPr>
            <a:xfrm>
              <a:off x="4235039" y="1772335"/>
              <a:ext cx="52681" cy="40581"/>
            </a:xfrm>
            <a:custGeom>
              <a:avLst/>
              <a:gdLst/>
              <a:ahLst/>
              <a:cxnLst/>
              <a:rect l="l" t="t" r="r" b="b"/>
              <a:pathLst>
                <a:path w="1206" h="929" extrusionOk="0">
                  <a:moveTo>
                    <a:pt x="171" y="1"/>
                  </a:moveTo>
                  <a:cubicBezTo>
                    <a:pt x="122" y="1"/>
                    <a:pt x="76" y="20"/>
                    <a:pt x="55" y="52"/>
                  </a:cubicBezTo>
                  <a:cubicBezTo>
                    <a:pt x="0" y="125"/>
                    <a:pt x="18" y="235"/>
                    <a:pt x="91" y="289"/>
                  </a:cubicBezTo>
                  <a:lnTo>
                    <a:pt x="1022" y="928"/>
                  </a:lnTo>
                  <a:lnTo>
                    <a:pt x="1205" y="673"/>
                  </a:lnTo>
                  <a:lnTo>
                    <a:pt x="274" y="34"/>
                  </a:lnTo>
                  <a:cubicBezTo>
                    <a:pt x="243" y="11"/>
                    <a:pt x="206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8"/>
            <p:cNvSpPr/>
            <p:nvPr/>
          </p:nvSpPr>
          <p:spPr>
            <a:xfrm>
              <a:off x="4193541" y="1833010"/>
              <a:ext cx="52681" cy="40494"/>
            </a:xfrm>
            <a:custGeom>
              <a:avLst/>
              <a:gdLst/>
              <a:ahLst/>
              <a:cxnLst/>
              <a:rect l="l" t="t" r="r" b="b"/>
              <a:pathLst>
                <a:path w="1206" h="927" extrusionOk="0">
                  <a:moveTo>
                    <a:pt x="178" y="0"/>
                  </a:moveTo>
                  <a:cubicBezTo>
                    <a:pt x="127" y="0"/>
                    <a:pt x="78" y="24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41" y="927"/>
                  </a:lnTo>
                  <a:lnTo>
                    <a:pt x="1206" y="671"/>
                  </a:lnTo>
                  <a:lnTo>
                    <a:pt x="275" y="32"/>
                  </a:lnTo>
                  <a:cubicBezTo>
                    <a:pt x="246" y="10"/>
                    <a:pt x="211" y="0"/>
                    <a:pt x="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8"/>
            <p:cNvSpPr/>
            <p:nvPr/>
          </p:nvSpPr>
          <p:spPr>
            <a:xfrm>
              <a:off x="4152087" y="1892854"/>
              <a:ext cx="52681" cy="41236"/>
            </a:xfrm>
            <a:custGeom>
              <a:avLst/>
              <a:gdLst/>
              <a:ahLst/>
              <a:cxnLst/>
              <a:rect l="l" t="t" r="r" b="b"/>
              <a:pathLst>
                <a:path w="1206" h="944" extrusionOk="0">
                  <a:moveTo>
                    <a:pt x="183" y="0"/>
                  </a:moveTo>
                  <a:cubicBezTo>
                    <a:pt x="130" y="0"/>
                    <a:pt x="78" y="29"/>
                    <a:pt x="55" y="86"/>
                  </a:cubicBezTo>
                  <a:cubicBezTo>
                    <a:pt x="1" y="159"/>
                    <a:pt x="19" y="250"/>
                    <a:pt x="92" y="305"/>
                  </a:cubicBezTo>
                  <a:lnTo>
                    <a:pt x="1041" y="944"/>
                  </a:lnTo>
                  <a:lnTo>
                    <a:pt x="1206" y="688"/>
                  </a:lnTo>
                  <a:lnTo>
                    <a:pt x="275" y="31"/>
                  </a:lnTo>
                  <a:cubicBezTo>
                    <a:pt x="247" y="11"/>
                    <a:pt x="215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8"/>
            <p:cNvSpPr/>
            <p:nvPr/>
          </p:nvSpPr>
          <p:spPr>
            <a:xfrm>
              <a:off x="4110633" y="1954227"/>
              <a:ext cx="53467" cy="41280"/>
            </a:xfrm>
            <a:custGeom>
              <a:avLst/>
              <a:gdLst/>
              <a:ahLst/>
              <a:cxnLst/>
              <a:rect l="l" t="t" r="r" b="b"/>
              <a:pathLst>
                <a:path w="1224" h="945" extrusionOk="0">
                  <a:moveTo>
                    <a:pt x="183" y="0"/>
                  </a:moveTo>
                  <a:cubicBezTo>
                    <a:pt x="135" y="0"/>
                    <a:pt x="88" y="24"/>
                    <a:pt x="55" y="68"/>
                  </a:cubicBezTo>
                  <a:cubicBezTo>
                    <a:pt x="0" y="141"/>
                    <a:pt x="19" y="251"/>
                    <a:pt x="92" y="287"/>
                  </a:cubicBezTo>
                  <a:lnTo>
                    <a:pt x="1059" y="945"/>
                  </a:lnTo>
                  <a:lnTo>
                    <a:pt x="1224" y="689"/>
                  </a:lnTo>
                  <a:lnTo>
                    <a:pt x="274" y="32"/>
                  </a:lnTo>
                  <a:cubicBezTo>
                    <a:pt x="245" y="10"/>
                    <a:pt x="214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8"/>
            <p:cNvSpPr/>
            <p:nvPr/>
          </p:nvSpPr>
          <p:spPr>
            <a:xfrm>
              <a:off x="4069179" y="2015556"/>
              <a:ext cx="54254" cy="41367"/>
            </a:xfrm>
            <a:custGeom>
              <a:avLst/>
              <a:gdLst/>
              <a:ahLst/>
              <a:cxnLst/>
              <a:rect l="l" t="t" r="r" b="b"/>
              <a:pathLst>
                <a:path w="1242" h="947" extrusionOk="0">
                  <a:moveTo>
                    <a:pt x="177" y="0"/>
                  </a:moveTo>
                  <a:cubicBezTo>
                    <a:pt x="131" y="0"/>
                    <a:pt x="87" y="20"/>
                    <a:pt x="55" y="52"/>
                  </a:cubicBezTo>
                  <a:cubicBezTo>
                    <a:pt x="0" y="125"/>
                    <a:pt x="18" y="234"/>
                    <a:pt x="110" y="289"/>
                  </a:cubicBezTo>
                  <a:lnTo>
                    <a:pt x="1059" y="946"/>
                  </a:lnTo>
                  <a:lnTo>
                    <a:pt x="1241" y="672"/>
                  </a:lnTo>
                  <a:lnTo>
                    <a:pt x="274" y="34"/>
                  </a:lnTo>
                  <a:cubicBezTo>
                    <a:pt x="243" y="11"/>
                    <a:pt x="210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8"/>
            <p:cNvSpPr/>
            <p:nvPr/>
          </p:nvSpPr>
          <p:spPr>
            <a:xfrm>
              <a:off x="4027681" y="2076143"/>
              <a:ext cx="54297" cy="41367"/>
            </a:xfrm>
            <a:custGeom>
              <a:avLst/>
              <a:gdLst/>
              <a:ahLst/>
              <a:cxnLst/>
              <a:rect l="l" t="t" r="r" b="b"/>
              <a:pathLst>
                <a:path w="1243" h="947" extrusionOk="0">
                  <a:moveTo>
                    <a:pt x="185" y="1"/>
                  </a:moveTo>
                  <a:cubicBezTo>
                    <a:pt x="138" y="1"/>
                    <a:pt x="87" y="20"/>
                    <a:pt x="56" y="52"/>
                  </a:cubicBezTo>
                  <a:cubicBezTo>
                    <a:pt x="1" y="125"/>
                    <a:pt x="19" y="235"/>
                    <a:pt x="110" y="289"/>
                  </a:cubicBezTo>
                  <a:lnTo>
                    <a:pt x="1060" y="947"/>
                  </a:lnTo>
                  <a:lnTo>
                    <a:pt x="1242" y="691"/>
                  </a:lnTo>
                  <a:lnTo>
                    <a:pt x="275" y="34"/>
                  </a:lnTo>
                  <a:cubicBezTo>
                    <a:pt x="252" y="11"/>
                    <a:pt x="219" y="1"/>
                    <a:pt x="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8"/>
            <p:cNvSpPr/>
            <p:nvPr/>
          </p:nvSpPr>
          <p:spPr>
            <a:xfrm>
              <a:off x="3987013" y="2136817"/>
              <a:ext cx="53467" cy="41324"/>
            </a:xfrm>
            <a:custGeom>
              <a:avLst/>
              <a:gdLst/>
              <a:ahLst/>
              <a:cxnLst/>
              <a:rect l="l" t="t" r="r" b="b"/>
              <a:pathLst>
                <a:path w="1224" h="946" extrusionOk="0">
                  <a:moveTo>
                    <a:pt x="174" y="0"/>
                  </a:moveTo>
                  <a:cubicBezTo>
                    <a:pt x="127" y="0"/>
                    <a:pt x="78" y="25"/>
                    <a:pt x="56" y="69"/>
                  </a:cubicBezTo>
                  <a:cubicBezTo>
                    <a:pt x="1" y="142"/>
                    <a:pt x="19" y="233"/>
                    <a:pt x="92" y="288"/>
                  </a:cubicBezTo>
                  <a:lnTo>
                    <a:pt x="1060" y="945"/>
                  </a:lnTo>
                  <a:lnTo>
                    <a:pt x="1224" y="689"/>
                  </a:lnTo>
                  <a:lnTo>
                    <a:pt x="256" y="32"/>
                  </a:lnTo>
                  <a:cubicBezTo>
                    <a:pt x="235" y="11"/>
                    <a:pt x="205" y="0"/>
                    <a:pt x="1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8"/>
            <p:cNvSpPr/>
            <p:nvPr/>
          </p:nvSpPr>
          <p:spPr>
            <a:xfrm>
              <a:off x="235711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6645" y="2081"/>
                  </a:moveTo>
                  <a:cubicBezTo>
                    <a:pt x="5313" y="2355"/>
                    <a:pt x="4017" y="2757"/>
                    <a:pt x="2775" y="3286"/>
                  </a:cubicBezTo>
                  <a:cubicBezTo>
                    <a:pt x="2027" y="3615"/>
                    <a:pt x="1570" y="3980"/>
                    <a:pt x="1534" y="4947"/>
                  </a:cubicBezTo>
                  <a:cubicBezTo>
                    <a:pt x="1534" y="5458"/>
                    <a:pt x="1589" y="5988"/>
                    <a:pt x="1698" y="6499"/>
                  </a:cubicBezTo>
                  <a:cubicBezTo>
                    <a:pt x="1972" y="7923"/>
                    <a:pt x="2355" y="9347"/>
                    <a:pt x="2666" y="10679"/>
                  </a:cubicBezTo>
                  <a:cubicBezTo>
                    <a:pt x="3140" y="12706"/>
                    <a:pt x="3688" y="14422"/>
                    <a:pt x="3998" y="16247"/>
                  </a:cubicBezTo>
                  <a:cubicBezTo>
                    <a:pt x="3670" y="16338"/>
                    <a:pt x="3378" y="16430"/>
                    <a:pt x="3049" y="16485"/>
                  </a:cubicBezTo>
                  <a:cubicBezTo>
                    <a:pt x="2063" y="13819"/>
                    <a:pt x="1242" y="11081"/>
                    <a:pt x="585" y="8306"/>
                  </a:cubicBezTo>
                  <a:cubicBezTo>
                    <a:pt x="366" y="7339"/>
                    <a:pt x="92" y="6335"/>
                    <a:pt x="19" y="5349"/>
                  </a:cubicBezTo>
                  <a:cubicBezTo>
                    <a:pt x="1" y="5075"/>
                    <a:pt x="1" y="4783"/>
                    <a:pt x="19" y="4509"/>
                  </a:cubicBezTo>
                  <a:cubicBezTo>
                    <a:pt x="128" y="3067"/>
                    <a:pt x="1260" y="2337"/>
                    <a:pt x="2428" y="1899"/>
                  </a:cubicBezTo>
                  <a:cubicBezTo>
                    <a:pt x="3688" y="1406"/>
                    <a:pt x="5112" y="1242"/>
                    <a:pt x="6609" y="1059"/>
                  </a:cubicBezTo>
                  <a:cubicBezTo>
                    <a:pt x="6737" y="694"/>
                    <a:pt x="6682" y="0"/>
                    <a:pt x="7065" y="37"/>
                  </a:cubicBezTo>
                  <a:cubicBezTo>
                    <a:pt x="7503" y="73"/>
                    <a:pt x="7522" y="822"/>
                    <a:pt x="7522" y="1479"/>
                  </a:cubicBezTo>
                  <a:cubicBezTo>
                    <a:pt x="7522" y="2154"/>
                    <a:pt x="7485" y="2958"/>
                    <a:pt x="7029" y="2921"/>
                  </a:cubicBezTo>
                  <a:cubicBezTo>
                    <a:pt x="6682" y="2884"/>
                    <a:pt x="6737" y="2410"/>
                    <a:pt x="6645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8"/>
            <p:cNvSpPr/>
            <p:nvPr/>
          </p:nvSpPr>
          <p:spPr>
            <a:xfrm>
              <a:off x="2800483" y="709250"/>
              <a:ext cx="328580" cy="720106"/>
            </a:xfrm>
            <a:custGeom>
              <a:avLst/>
              <a:gdLst/>
              <a:ahLst/>
              <a:cxnLst/>
              <a:rect l="l" t="t" r="r" b="b"/>
              <a:pathLst>
                <a:path w="7522" h="16485" extrusionOk="0">
                  <a:moveTo>
                    <a:pt x="877" y="2081"/>
                  </a:moveTo>
                  <a:cubicBezTo>
                    <a:pt x="2191" y="2355"/>
                    <a:pt x="3505" y="2757"/>
                    <a:pt x="4747" y="3286"/>
                  </a:cubicBezTo>
                  <a:cubicBezTo>
                    <a:pt x="5495" y="3615"/>
                    <a:pt x="5951" y="3980"/>
                    <a:pt x="5988" y="4947"/>
                  </a:cubicBezTo>
                  <a:cubicBezTo>
                    <a:pt x="5988" y="5458"/>
                    <a:pt x="5933" y="5988"/>
                    <a:pt x="5824" y="6499"/>
                  </a:cubicBezTo>
                  <a:cubicBezTo>
                    <a:pt x="5550" y="7923"/>
                    <a:pt x="5167" y="9347"/>
                    <a:pt x="4856" y="10679"/>
                  </a:cubicBezTo>
                  <a:cubicBezTo>
                    <a:pt x="4382" y="12706"/>
                    <a:pt x="3816" y="14422"/>
                    <a:pt x="3524" y="16247"/>
                  </a:cubicBezTo>
                  <a:cubicBezTo>
                    <a:pt x="3852" y="16338"/>
                    <a:pt x="4144" y="16430"/>
                    <a:pt x="4473" y="16485"/>
                  </a:cubicBezTo>
                  <a:cubicBezTo>
                    <a:pt x="5459" y="13819"/>
                    <a:pt x="6280" y="11081"/>
                    <a:pt x="6937" y="8306"/>
                  </a:cubicBezTo>
                  <a:cubicBezTo>
                    <a:pt x="7156" y="7339"/>
                    <a:pt x="7430" y="6335"/>
                    <a:pt x="7503" y="5349"/>
                  </a:cubicBezTo>
                  <a:cubicBezTo>
                    <a:pt x="7521" y="5075"/>
                    <a:pt x="7521" y="4783"/>
                    <a:pt x="7503" y="4509"/>
                  </a:cubicBezTo>
                  <a:cubicBezTo>
                    <a:pt x="7394" y="3067"/>
                    <a:pt x="6262" y="2337"/>
                    <a:pt x="5093" y="1899"/>
                  </a:cubicBezTo>
                  <a:cubicBezTo>
                    <a:pt x="3834" y="1406"/>
                    <a:pt x="2410" y="1242"/>
                    <a:pt x="913" y="1059"/>
                  </a:cubicBezTo>
                  <a:cubicBezTo>
                    <a:pt x="785" y="694"/>
                    <a:pt x="840" y="0"/>
                    <a:pt x="457" y="37"/>
                  </a:cubicBezTo>
                  <a:cubicBezTo>
                    <a:pt x="19" y="73"/>
                    <a:pt x="0" y="822"/>
                    <a:pt x="0" y="1479"/>
                  </a:cubicBezTo>
                  <a:cubicBezTo>
                    <a:pt x="0" y="2154"/>
                    <a:pt x="37" y="2958"/>
                    <a:pt x="493" y="2921"/>
                  </a:cubicBezTo>
                  <a:cubicBezTo>
                    <a:pt x="822" y="2884"/>
                    <a:pt x="767" y="2410"/>
                    <a:pt x="877" y="20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8"/>
            <p:cNvSpPr/>
            <p:nvPr/>
          </p:nvSpPr>
          <p:spPr>
            <a:xfrm>
              <a:off x="2464745" y="1387061"/>
              <a:ext cx="1220926" cy="885968"/>
            </a:xfrm>
            <a:custGeom>
              <a:avLst/>
              <a:gdLst/>
              <a:ahLst/>
              <a:cxnLst/>
              <a:rect l="l" t="t" r="r" b="b"/>
              <a:pathLst>
                <a:path w="27950" h="20282" extrusionOk="0">
                  <a:moveTo>
                    <a:pt x="10753" y="0"/>
                  </a:moveTo>
                  <a:cubicBezTo>
                    <a:pt x="11593" y="73"/>
                    <a:pt x="12414" y="146"/>
                    <a:pt x="13236" y="219"/>
                  </a:cubicBezTo>
                  <a:cubicBezTo>
                    <a:pt x="12761" y="3815"/>
                    <a:pt x="11155" y="6261"/>
                    <a:pt x="8015" y="7193"/>
                  </a:cubicBezTo>
                  <a:cubicBezTo>
                    <a:pt x="8344" y="8799"/>
                    <a:pt x="8617" y="10296"/>
                    <a:pt x="9165" y="11665"/>
                  </a:cubicBezTo>
                  <a:cubicBezTo>
                    <a:pt x="9676" y="12943"/>
                    <a:pt x="10352" y="14148"/>
                    <a:pt x="11191" y="15225"/>
                  </a:cubicBezTo>
                  <a:cubicBezTo>
                    <a:pt x="12013" y="16302"/>
                    <a:pt x="12889" y="17178"/>
                    <a:pt x="14203" y="17799"/>
                  </a:cubicBezTo>
                  <a:cubicBezTo>
                    <a:pt x="15481" y="18401"/>
                    <a:pt x="17307" y="18511"/>
                    <a:pt x="18913" y="17981"/>
                  </a:cubicBezTo>
                  <a:cubicBezTo>
                    <a:pt x="20282" y="17525"/>
                    <a:pt x="21286" y="16612"/>
                    <a:pt x="22071" y="15553"/>
                  </a:cubicBezTo>
                  <a:cubicBezTo>
                    <a:pt x="22875" y="14440"/>
                    <a:pt x="23276" y="13052"/>
                    <a:pt x="23495" y="11391"/>
                  </a:cubicBezTo>
                  <a:cubicBezTo>
                    <a:pt x="23605" y="10533"/>
                    <a:pt x="23660" y="9712"/>
                    <a:pt x="23842" y="8945"/>
                  </a:cubicBezTo>
                  <a:cubicBezTo>
                    <a:pt x="24371" y="6736"/>
                    <a:pt x="25266" y="4838"/>
                    <a:pt x="27767" y="4491"/>
                  </a:cubicBezTo>
                  <a:cubicBezTo>
                    <a:pt x="27803" y="4655"/>
                    <a:pt x="27840" y="4801"/>
                    <a:pt x="27876" y="4965"/>
                  </a:cubicBezTo>
                  <a:cubicBezTo>
                    <a:pt x="27913" y="5130"/>
                    <a:pt x="27949" y="5294"/>
                    <a:pt x="27949" y="5458"/>
                  </a:cubicBezTo>
                  <a:cubicBezTo>
                    <a:pt x="27913" y="5623"/>
                    <a:pt x="27639" y="5714"/>
                    <a:pt x="27511" y="5805"/>
                  </a:cubicBezTo>
                  <a:cubicBezTo>
                    <a:pt x="27384" y="5933"/>
                    <a:pt x="27238" y="6061"/>
                    <a:pt x="27091" y="6170"/>
                  </a:cubicBezTo>
                  <a:cubicBezTo>
                    <a:pt x="26124" y="7211"/>
                    <a:pt x="25576" y="8708"/>
                    <a:pt x="25302" y="10405"/>
                  </a:cubicBezTo>
                  <a:cubicBezTo>
                    <a:pt x="25156" y="11318"/>
                    <a:pt x="25120" y="12194"/>
                    <a:pt x="24956" y="13052"/>
                  </a:cubicBezTo>
                  <a:cubicBezTo>
                    <a:pt x="24773" y="13819"/>
                    <a:pt x="24518" y="14549"/>
                    <a:pt x="24171" y="15261"/>
                  </a:cubicBezTo>
                  <a:cubicBezTo>
                    <a:pt x="23550" y="16557"/>
                    <a:pt x="22619" y="17689"/>
                    <a:pt x="21451" y="18547"/>
                  </a:cubicBezTo>
                  <a:cubicBezTo>
                    <a:pt x="20191" y="19533"/>
                    <a:pt x="18658" y="20099"/>
                    <a:pt x="17069" y="20172"/>
                  </a:cubicBezTo>
                  <a:cubicBezTo>
                    <a:pt x="14642" y="20281"/>
                    <a:pt x="12250" y="19405"/>
                    <a:pt x="10479" y="17744"/>
                  </a:cubicBezTo>
                  <a:cubicBezTo>
                    <a:pt x="8873" y="16229"/>
                    <a:pt x="7668" y="14312"/>
                    <a:pt x="7029" y="12176"/>
                  </a:cubicBezTo>
                  <a:cubicBezTo>
                    <a:pt x="6518" y="10588"/>
                    <a:pt x="6153" y="8945"/>
                    <a:pt x="5952" y="7266"/>
                  </a:cubicBezTo>
                  <a:cubicBezTo>
                    <a:pt x="4419" y="6992"/>
                    <a:pt x="3031" y="6207"/>
                    <a:pt x="2027" y="5020"/>
                  </a:cubicBezTo>
                  <a:cubicBezTo>
                    <a:pt x="987" y="3870"/>
                    <a:pt x="275" y="2446"/>
                    <a:pt x="1" y="913"/>
                  </a:cubicBezTo>
                  <a:cubicBezTo>
                    <a:pt x="804" y="694"/>
                    <a:pt x="1626" y="493"/>
                    <a:pt x="2484" y="329"/>
                  </a:cubicBezTo>
                  <a:cubicBezTo>
                    <a:pt x="2885" y="1789"/>
                    <a:pt x="3469" y="3085"/>
                    <a:pt x="4437" y="4053"/>
                  </a:cubicBezTo>
                  <a:cubicBezTo>
                    <a:pt x="4912" y="4564"/>
                    <a:pt x="5532" y="4929"/>
                    <a:pt x="6208" y="5111"/>
                  </a:cubicBezTo>
                  <a:cubicBezTo>
                    <a:pt x="6974" y="5276"/>
                    <a:pt x="7796" y="5130"/>
                    <a:pt x="8453" y="4692"/>
                  </a:cubicBezTo>
                  <a:cubicBezTo>
                    <a:pt x="9786" y="3815"/>
                    <a:pt x="10479" y="2136"/>
                    <a:pt x="10698" y="91"/>
                  </a:cubicBezTo>
                  <a:cubicBezTo>
                    <a:pt x="10698" y="55"/>
                    <a:pt x="10717" y="18"/>
                    <a:pt x="10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3587543" y="1464378"/>
              <a:ext cx="306258" cy="319013"/>
            </a:xfrm>
            <a:custGeom>
              <a:avLst/>
              <a:gdLst/>
              <a:ahLst/>
              <a:cxnLst/>
              <a:rect l="l" t="t" r="r" b="b"/>
              <a:pathLst>
                <a:path w="7011" h="7303" extrusionOk="0">
                  <a:moveTo>
                    <a:pt x="3469" y="56"/>
                  </a:moveTo>
                  <a:cubicBezTo>
                    <a:pt x="4473" y="1"/>
                    <a:pt x="5440" y="402"/>
                    <a:pt x="6097" y="1169"/>
                  </a:cubicBezTo>
                  <a:cubicBezTo>
                    <a:pt x="6681" y="1808"/>
                    <a:pt x="6992" y="2629"/>
                    <a:pt x="7010" y="3487"/>
                  </a:cubicBezTo>
                  <a:cubicBezTo>
                    <a:pt x="7010" y="4418"/>
                    <a:pt x="6627" y="5295"/>
                    <a:pt x="5933" y="5915"/>
                  </a:cubicBezTo>
                  <a:cubicBezTo>
                    <a:pt x="5312" y="6518"/>
                    <a:pt x="4546" y="6919"/>
                    <a:pt x="3706" y="7084"/>
                  </a:cubicBezTo>
                  <a:cubicBezTo>
                    <a:pt x="2264" y="7303"/>
                    <a:pt x="1077" y="6372"/>
                    <a:pt x="548" y="5349"/>
                  </a:cubicBezTo>
                  <a:cubicBezTo>
                    <a:pt x="347" y="5003"/>
                    <a:pt x="219" y="4619"/>
                    <a:pt x="164" y="4218"/>
                  </a:cubicBezTo>
                  <a:cubicBezTo>
                    <a:pt x="0" y="2319"/>
                    <a:pt x="949" y="914"/>
                    <a:pt x="2136" y="348"/>
                  </a:cubicBezTo>
                  <a:cubicBezTo>
                    <a:pt x="2556" y="183"/>
                    <a:pt x="3012" y="74"/>
                    <a:pt x="3469" y="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3651318" y="1519417"/>
              <a:ext cx="200983" cy="185039"/>
            </a:xfrm>
            <a:custGeom>
              <a:avLst/>
              <a:gdLst/>
              <a:ahLst/>
              <a:cxnLst/>
              <a:rect l="l" t="t" r="r" b="b"/>
              <a:pathLst>
                <a:path w="4601" h="4236" extrusionOk="0">
                  <a:moveTo>
                    <a:pt x="1917" y="110"/>
                  </a:moveTo>
                  <a:cubicBezTo>
                    <a:pt x="2666" y="0"/>
                    <a:pt x="3414" y="347"/>
                    <a:pt x="3834" y="986"/>
                  </a:cubicBezTo>
                  <a:cubicBezTo>
                    <a:pt x="3925" y="1114"/>
                    <a:pt x="3998" y="1260"/>
                    <a:pt x="4071" y="1406"/>
                  </a:cubicBezTo>
                  <a:cubicBezTo>
                    <a:pt x="4601" y="2739"/>
                    <a:pt x="3725" y="4217"/>
                    <a:pt x="2282" y="4236"/>
                  </a:cubicBezTo>
                  <a:cubicBezTo>
                    <a:pt x="1169" y="4236"/>
                    <a:pt x="165" y="3505"/>
                    <a:pt x="55" y="2428"/>
                  </a:cubicBezTo>
                  <a:cubicBezTo>
                    <a:pt x="0" y="1753"/>
                    <a:pt x="256" y="1077"/>
                    <a:pt x="785" y="639"/>
                  </a:cubicBezTo>
                  <a:cubicBezTo>
                    <a:pt x="1096" y="365"/>
                    <a:pt x="1497" y="165"/>
                    <a:pt x="1917" y="11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58"/>
          <p:cNvGrpSpPr/>
          <p:nvPr/>
        </p:nvGrpSpPr>
        <p:grpSpPr>
          <a:xfrm>
            <a:off x="5424858" y="2654896"/>
            <a:ext cx="727013" cy="497802"/>
            <a:chOff x="4549425" y="3498550"/>
            <a:chExt cx="295375" cy="202250"/>
          </a:xfrm>
        </p:grpSpPr>
        <p:sp>
          <p:nvSpPr>
            <p:cNvPr id="649" name="Google Shape;649;p58"/>
            <p:cNvSpPr/>
            <p:nvPr/>
          </p:nvSpPr>
          <p:spPr>
            <a:xfrm>
              <a:off x="4549425" y="3498550"/>
              <a:ext cx="295375" cy="202250"/>
            </a:xfrm>
            <a:custGeom>
              <a:avLst/>
              <a:gdLst/>
              <a:ahLst/>
              <a:cxnLst/>
              <a:rect l="l" t="t" r="r" b="b"/>
              <a:pathLst>
                <a:path w="11815" h="8090" extrusionOk="0">
                  <a:moveTo>
                    <a:pt x="1" y="1"/>
                  </a:moveTo>
                  <a:lnTo>
                    <a:pt x="1" y="8090"/>
                  </a:lnTo>
                  <a:lnTo>
                    <a:pt x="11815" y="8090"/>
                  </a:lnTo>
                  <a:lnTo>
                    <a:pt x="118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8"/>
            <p:cNvSpPr/>
            <p:nvPr/>
          </p:nvSpPr>
          <p:spPr>
            <a:xfrm>
              <a:off x="4574450" y="3683025"/>
              <a:ext cx="18125" cy="17775"/>
            </a:xfrm>
            <a:custGeom>
              <a:avLst/>
              <a:gdLst/>
              <a:ahLst/>
              <a:cxnLst/>
              <a:rect l="l" t="t" r="r" b="b"/>
              <a:pathLst>
                <a:path w="725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25" y="711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612500" y="3631925"/>
              <a:ext cx="17775" cy="68875"/>
            </a:xfrm>
            <a:custGeom>
              <a:avLst/>
              <a:gdLst/>
              <a:ahLst/>
              <a:cxnLst/>
              <a:rect l="l" t="t" r="r" b="b"/>
              <a:pathLst>
                <a:path w="711" h="2755" extrusionOk="0">
                  <a:moveTo>
                    <a:pt x="0" y="0"/>
                  </a:moveTo>
                  <a:lnTo>
                    <a:pt x="0" y="2755"/>
                  </a:lnTo>
                  <a:lnTo>
                    <a:pt x="710" y="2755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650175" y="3599675"/>
              <a:ext cx="17775" cy="101125"/>
            </a:xfrm>
            <a:custGeom>
              <a:avLst/>
              <a:gdLst/>
              <a:ahLst/>
              <a:cxnLst/>
              <a:rect l="l" t="t" r="r" b="b"/>
              <a:pathLst>
                <a:path w="711" h="4045" extrusionOk="0">
                  <a:moveTo>
                    <a:pt x="1" y="0"/>
                  </a:moveTo>
                  <a:lnTo>
                    <a:pt x="1" y="4045"/>
                  </a:lnTo>
                  <a:lnTo>
                    <a:pt x="711" y="4045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688225" y="3553275"/>
              <a:ext cx="17775" cy="147525"/>
            </a:xfrm>
            <a:custGeom>
              <a:avLst/>
              <a:gdLst/>
              <a:ahLst/>
              <a:cxnLst/>
              <a:rect l="l" t="t" r="r" b="b"/>
              <a:pathLst>
                <a:path w="711" h="5901" extrusionOk="0">
                  <a:moveTo>
                    <a:pt x="1" y="1"/>
                  </a:moveTo>
                  <a:lnTo>
                    <a:pt x="1" y="5901"/>
                  </a:lnTo>
                  <a:lnTo>
                    <a:pt x="711" y="5901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725925" y="3517050"/>
              <a:ext cx="17775" cy="183750"/>
            </a:xfrm>
            <a:custGeom>
              <a:avLst/>
              <a:gdLst/>
              <a:ahLst/>
              <a:cxnLst/>
              <a:rect l="l" t="t" r="r" b="b"/>
              <a:pathLst>
                <a:path w="711" h="7350" extrusionOk="0">
                  <a:moveTo>
                    <a:pt x="0" y="0"/>
                  </a:moveTo>
                  <a:lnTo>
                    <a:pt x="0" y="7350"/>
                  </a:lnTo>
                  <a:lnTo>
                    <a:pt x="711" y="735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763600" y="3654025"/>
              <a:ext cx="18150" cy="46775"/>
            </a:xfrm>
            <a:custGeom>
              <a:avLst/>
              <a:gdLst/>
              <a:ahLst/>
              <a:cxnLst/>
              <a:rect l="l" t="t" r="r" b="b"/>
              <a:pathLst>
                <a:path w="726" h="1871" extrusionOk="0">
                  <a:moveTo>
                    <a:pt x="1" y="1"/>
                  </a:moveTo>
                  <a:lnTo>
                    <a:pt x="1" y="1871"/>
                  </a:lnTo>
                  <a:lnTo>
                    <a:pt x="726" y="1871"/>
                  </a:lnTo>
                  <a:lnTo>
                    <a:pt x="7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01650" y="3594225"/>
              <a:ext cx="17800" cy="106575"/>
            </a:xfrm>
            <a:custGeom>
              <a:avLst/>
              <a:gdLst/>
              <a:ahLst/>
              <a:cxnLst/>
              <a:rect l="l" t="t" r="r" b="b"/>
              <a:pathLst>
                <a:path w="712" h="4263" extrusionOk="0">
                  <a:moveTo>
                    <a:pt x="1" y="1"/>
                  </a:moveTo>
                  <a:lnTo>
                    <a:pt x="1" y="4263"/>
                  </a:lnTo>
                  <a:lnTo>
                    <a:pt x="711" y="4263"/>
                  </a:lnTo>
                  <a:lnTo>
                    <a:pt x="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58"/>
          <p:cNvSpPr/>
          <p:nvPr/>
        </p:nvSpPr>
        <p:spPr>
          <a:xfrm flipH="1">
            <a:off x="5506865" y="1176769"/>
            <a:ext cx="533070" cy="497801"/>
          </a:xfrm>
          <a:custGeom>
            <a:avLst/>
            <a:gdLst/>
            <a:ahLst/>
            <a:cxnLst/>
            <a:rect l="l" t="t" r="r" b="b"/>
            <a:pathLst>
              <a:path w="10565" h="9866" extrusionOk="0">
                <a:moveTo>
                  <a:pt x="4552" y="1"/>
                </a:moveTo>
                <a:cubicBezTo>
                  <a:pt x="2229" y="1"/>
                  <a:pt x="0" y="1811"/>
                  <a:pt x="0" y="4539"/>
                </a:cubicBezTo>
                <a:cubicBezTo>
                  <a:pt x="0" y="6145"/>
                  <a:pt x="876" y="7642"/>
                  <a:pt x="2282" y="8463"/>
                </a:cubicBezTo>
                <a:cubicBezTo>
                  <a:pt x="2191" y="8902"/>
                  <a:pt x="2081" y="9358"/>
                  <a:pt x="1917" y="9778"/>
                </a:cubicBezTo>
                <a:cubicBezTo>
                  <a:pt x="1903" y="9831"/>
                  <a:pt x="1949" y="9865"/>
                  <a:pt x="1988" y="9865"/>
                </a:cubicBezTo>
                <a:cubicBezTo>
                  <a:pt x="2003" y="9865"/>
                  <a:pt x="2017" y="9861"/>
                  <a:pt x="2026" y="9851"/>
                </a:cubicBezTo>
                <a:lnTo>
                  <a:pt x="2884" y="8755"/>
                </a:lnTo>
                <a:cubicBezTo>
                  <a:pt x="3395" y="8956"/>
                  <a:pt x="3961" y="9048"/>
                  <a:pt x="4527" y="9048"/>
                </a:cubicBezTo>
                <a:cubicBezTo>
                  <a:pt x="4535" y="9048"/>
                  <a:pt x="4542" y="9048"/>
                  <a:pt x="4550" y="9048"/>
                </a:cubicBezTo>
                <a:cubicBezTo>
                  <a:pt x="8551" y="9048"/>
                  <a:pt x="10564" y="4186"/>
                  <a:pt x="7722" y="1344"/>
                </a:cubicBezTo>
                <a:cubicBezTo>
                  <a:pt x="6800" y="416"/>
                  <a:pt x="5665" y="1"/>
                  <a:pt x="455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58"/>
          <p:cNvSpPr/>
          <p:nvPr/>
        </p:nvSpPr>
        <p:spPr>
          <a:xfrm flipH="1">
            <a:off x="5642945" y="1283132"/>
            <a:ext cx="337149" cy="285683"/>
          </a:xfrm>
          <a:custGeom>
            <a:avLst/>
            <a:gdLst/>
            <a:ahLst/>
            <a:cxnLst/>
            <a:rect l="l" t="t" r="r" b="b"/>
            <a:pathLst>
              <a:path w="6682" h="5662" extrusionOk="0">
                <a:moveTo>
                  <a:pt x="1721" y="1"/>
                </a:moveTo>
                <a:cubicBezTo>
                  <a:pt x="861" y="1"/>
                  <a:pt x="1" y="606"/>
                  <a:pt x="1" y="1700"/>
                </a:cubicBezTo>
                <a:cubicBezTo>
                  <a:pt x="1" y="3599"/>
                  <a:pt x="3341" y="5662"/>
                  <a:pt x="3341" y="5662"/>
                </a:cubicBezTo>
                <a:cubicBezTo>
                  <a:pt x="3341" y="5662"/>
                  <a:pt x="6682" y="3380"/>
                  <a:pt x="6682" y="1700"/>
                </a:cubicBezTo>
                <a:cubicBezTo>
                  <a:pt x="6682" y="769"/>
                  <a:pt x="5915" y="3"/>
                  <a:pt x="4984" y="3"/>
                </a:cubicBezTo>
                <a:cubicBezTo>
                  <a:pt x="4218" y="3"/>
                  <a:pt x="3560" y="496"/>
                  <a:pt x="3341" y="1226"/>
                </a:cubicBezTo>
                <a:cubicBezTo>
                  <a:pt x="3098" y="389"/>
                  <a:pt x="2410" y="1"/>
                  <a:pt x="172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8"/>
          <p:cNvSpPr/>
          <p:nvPr/>
        </p:nvSpPr>
        <p:spPr>
          <a:xfrm flipH="1">
            <a:off x="5676095" y="1377183"/>
            <a:ext cx="283715" cy="105050"/>
          </a:xfrm>
          <a:custGeom>
            <a:avLst/>
            <a:gdLst/>
            <a:ahLst/>
            <a:cxnLst/>
            <a:rect l="l" t="t" r="r" b="b"/>
            <a:pathLst>
              <a:path w="5623" h="2082" extrusionOk="0">
                <a:moveTo>
                  <a:pt x="2428" y="1"/>
                </a:moveTo>
                <a:cubicBezTo>
                  <a:pt x="2410" y="1"/>
                  <a:pt x="2392" y="19"/>
                  <a:pt x="2373" y="37"/>
                </a:cubicBezTo>
                <a:lnTo>
                  <a:pt x="2081" y="1078"/>
                </a:lnTo>
                <a:lnTo>
                  <a:pt x="0" y="1078"/>
                </a:lnTo>
                <a:cubicBezTo>
                  <a:pt x="18" y="1114"/>
                  <a:pt x="55" y="1151"/>
                  <a:pt x="73" y="1187"/>
                </a:cubicBezTo>
                <a:lnTo>
                  <a:pt x="2136" y="1187"/>
                </a:lnTo>
                <a:cubicBezTo>
                  <a:pt x="2154" y="1187"/>
                  <a:pt x="2191" y="1169"/>
                  <a:pt x="2191" y="1151"/>
                </a:cubicBezTo>
                <a:lnTo>
                  <a:pt x="2428" y="293"/>
                </a:lnTo>
                <a:lnTo>
                  <a:pt x="2885" y="2027"/>
                </a:lnTo>
                <a:cubicBezTo>
                  <a:pt x="2903" y="2045"/>
                  <a:pt x="2921" y="2063"/>
                  <a:pt x="2939" y="2082"/>
                </a:cubicBezTo>
                <a:cubicBezTo>
                  <a:pt x="2976" y="2082"/>
                  <a:pt x="2994" y="2063"/>
                  <a:pt x="2994" y="2027"/>
                </a:cubicBezTo>
                <a:lnTo>
                  <a:pt x="3487" y="804"/>
                </a:lnTo>
                <a:lnTo>
                  <a:pt x="3651" y="1406"/>
                </a:lnTo>
                <a:cubicBezTo>
                  <a:pt x="3651" y="1425"/>
                  <a:pt x="3688" y="1443"/>
                  <a:pt x="3706" y="1443"/>
                </a:cubicBezTo>
                <a:lnTo>
                  <a:pt x="5532" y="1443"/>
                </a:lnTo>
                <a:cubicBezTo>
                  <a:pt x="5568" y="1406"/>
                  <a:pt x="5605" y="1370"/>
                  <a:pt x="5623" y="1315"/>
                </a:cubicBezTo>
                <a:lnTo>
                  <a:pt x="5623" y="1315"/>
                </a:lnTo>
                <a:lnTo>
                  <a:pt x="3761" y="1333"/>
                </a:lnTo>
                <a:lnTo>
                  <a:pt x="3578" y="585"/>
                </a:lnTo>
                <a:cubicBezTo>
                  <a:pt x="3578" y="567"/>
                  <a:pt x="3560" y="548"/>
                  <a:pt x="3523" y="548"/>
                </a:cubicBezTo>
                <a:cubicBezTo>
                  <a:pt x="3505" y="548"/>
                  <a:pt x="3469" y="567"/>
                  <a:pt x="3469" y="585"/>
                </a:cubicBezTo>
                <a:lnTo>
                  <a:pt x="2976" y="1826"/>
                </a:lnTo>
                <a:lnTo>
                  <a:pt x="2501" y="37"/>
                </a:lnTo>
                <a:cubicBezTo>
                  <a:pt x="2483" y="19"/>
                  <a:pt x="2465" y="1"/>
                  <a:pt x="24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8"/>
          <p:cNvSpPr/>
          <p:nvPr/>
        </p:nvSpPr>
        <p:spPr>
          <a:xfrm>
            <a:off x="7307330" y="873441"/>
            <a:ext cx="415313" cy="411096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58"/>
          <p:cNvSpPr txBox="1">
            <a:spLocks noGrp="1"/>
          </p:cNvSpPr>
          <p:nvPr>
            <p:ph type="ctrTitle"/>
          </p:nvPr>
        </p:nvSpPr>
        <p:spPr>
          <a:xfrm>
            <a:off x="714300" y="951300"/>
            <a:ext cx="4328700" cy="239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3600" dirty="0"/>
              <a:t>Two-Stage Classification Model for Imbalanced Data</a:t>
            </a:r>
            <a:endParaRPr sz="3600" dirty="0"/>
          </a:p>
        </p:txBody>
      </p:sp>
      <p:sp>
        <p:nvSpPr>
          <p:cNvPr id="662" name="Google Shape;662;p58"/>
          <p:cNvSpPr txBox="1">
            <a:spLocks noGrp="1"/>
          </p:cNvSpPr>
          <p:nvPr>
            <p:ph type="subTitle" idx="1"/>
          </p:nvPr>
        </p:nvSpPr>
        <p:spPr>
          <a:xfrm>
            <a:off x="714300" y="3623525"/>
            <a:ext cx="26808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R26121065</a:t>
            </a:r>
            <a:r>
              <a:rPr lang="zh-TW" altLang="en-US" dirty="0"/>
              <a:t> </a:t>
            </a:r>
            <a:r>
              <a:rPr lang="zh-TW" altLang="en-US" dirty="0">
                <a:latin typeface="王漢宗綜藝體繁" panose="02000500000000000000" pitchFamily="2" charset="-120"/>
                <a:ea typeface="王漢宗綜藝體繁" panose="02000500000000000000" pitchFamily="2" charset="-120"/>
              </a:rPr>
              <a:t>吳思蒨</a:t>
            </a:r>
            <a:endParaRPr dirty="0">
              <a:latin typeface="王漢宗綜藝體繁" panose="02000500000000000000" pitchFamily="2" charset="-120"/>
              <a:ea typeface="王漢宗綜藝體繁" panose="02000500000000000000" pitchFamily="2" charset="-120"/>
            </a:endParaRPr>
          </a:p>
        </p:txBody>
      </p:sp>
      <p:sp>
        <p:nvSpPr>
          <p:cNvPr id="663" name="Google Shape;663;p58"/>
          <p:cNvSpPr/>
          <p:nvPr/>
        </p:nvSpPr>
        <p:spPr>
          <a:xfrm>
            <a:off x="4590686" y="3972613"/>
            <a:ext cx="145768" cy="145768"/>
          </a:xfrm>
          <a:custGeom>
            <a:avLst/>
            <a:gdLst/>
            <a:ahLst/>
            <a:cxnLst/>
            <a:rect l="l" t="t" r="r" b="b"/>
            <a:pathLst>
              <a:path w="1546" h="1546" fill="none" extrusionOk="0">
                <a:moveTo>
                  <a:pt x="1546" y="658"/>
                </a:moveTo>
                <a:cubicBezTo>
                  <a:pt x="1546" y="1231"/>
                  <a:pt x="830" y="1546"/>
                  <a:pt x="429" y="1116"/>
                </a:cubicBezTo>
                <a:cubicBezTo>
                  <a:pt x="0" y="716"/>
                  <a:pt x="315" y="0"/>
                  <a:pt x="887" y="0"/>
                </a:cubicBezTo>
                <a:cubicBezTo>
                  <a:pt x="1231" y="0"/>
                  <a:pt x="1546" y="315"/>
                  <a:pt x="1546" y="658"/>
                </a:cubicBezTo>
                <a:close/>
              </a:path>
            </a:pathLst>
          </a:custGeom>
          <a:solidFill>
            <a:schemeClr val="accent2"/>
          </a:solidFill>
          <a:ln w="1932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58"/>
          <p:cNvSpPr/>
          <p:nvPr/>
        </p:nvSpPr>
        <p:spPr>
          <a:xfrm>
            <a:off x="8392213" y="1871097"/>
            <a:ext cx="227485" cy="194801"/>
          </a:xfrm>
          <a:custGeom>
            <a:avLst/>
            <a:gdLst/>
            <a:ahLst/>
            <a:cxnLst/>
            <a:rect l="l" t="t" r="r" b="b"/>
            <a:pathLst>
              <a:path w="6814" h="5835" extrusionOk="0">
                <a:moveTo>
                  <a:pt x="3882" y="718"/>
                </a:moveTo>
                <a:cubicBezTo>
                  <a:pt x="5008" y="718"/>
                  <a:pt x="6089" y="1591"/>
                  <a:pt x="6089" y="2914"/>
                </a:cubicBezTo>
                <a:cubicBezTo>
                  <a:pt x="6089" y="4132"/>
                  <a:pt x="5103" y="5103"/>
                  <a:pt x="3886" y="5103"/>
                </a:cubicBezTo>
                <a:cubicBezTo>
                  <a:pt x="1943" y="5103"/>
                  <a:pt x="972" y="2740"/>
                  <a:pt x="2349" y="1363"/>
                </a:cubicBezTo>
                <a:cubicBezTo>
                  <a:pt x="2795" y="918"/>
                  <a:pt x="3344" y="718"/>
                  <a:pt x="3882" y="718"/>
                </a:cubicBezTo>
                <a:close/>
                <a:moveTo>
                  <a:pt x="3912" y="0"/>
                </a:moveTo>
                <a:cubicBezTo>
                  <a:pt x="3903" y="0"/>
                  <a:pt x="3895" y="0"/>
                  <a:pt x="3886" y="1"/>
                </a:cubicBezTo>
                <a:cubicBezTo>
                  <a:pt x="1291" y="1"/>
                  <a:pt x="1" y="3146"/>
                  <a:pt x="1842" y="4973"/>
                </a:cubicBezTo>
                <a:cubicBezTo>
                  <a:pt x="2433" y="5568"/>
                  <a:pt x="3162" y="5834"/>
                  <a:pt x="3877" y="5834"/>
                </a:cubicBezTo>
                <a:cubicBezTo>
                  <a:pt x="5374" y="5834"/>
                  <a:pt x="6814" y="4670"/>
                  <a:pt x="6814" y="2914"/>
                </a:cubicBezTo>
                <a:cubicBezTo>
                  <a:pt x="6814" y="1314"/>
                  <a:pt x="5509" y="0"/>
                  <a:pt x="391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58"/>
          <p:cNvSpPr/>
          <p:nvPr/>
        </p:nvSpPr>
        <p:spPr>
          <a:xfrm rot="2700000">
            <a:off x="4462786" y="3566948"/>
            <a:ext cx="208089" cy="208206"/>
          </a:xfrm>
          <a:custGeom>
            <a:avLst/>
            <a:gdLst/>
            <a:ahLst/>
            <a:cxnLst/>
            <a:rect l="l" t="t" r="r" b="b"/>
            <a:pathLst>
              <a:path w="1769" h="1770" extrusionOk="0">
                <a:moveTo>
                  <a:pt x="681" y="1"/>
                </a:moveTo>
                <a:lnTo>
                  <a:pt x="681" y="668"/>
                </a:lnTo>
                <a:lnTo>
                  <a:pt x="0" y="668"/>
                </a:lnTo>
                <a:lnTo>
                  <a:pt x="0" y="1088"/>
                </a:lnTo>
                <a:lnTo>
                  <a:pt x="681" y="1088"/>
                </a:lnTo>
                <a:lnTo>
                  <a:pt x="681" y="1769"/>
                </a:lnTo>
                <a:lnTo>
                  <a:pt x="1102" y="1769"/>
                </a:lnTo>
                <a:lnTo>
                  <a:pt x="1102" y="1088"/>
                </a:lnTo>
                <a:lnTo>
                  <a:pt x="1769" y="1088"/>
                </a:lnTo>
                <a:lnTo>
                  <a:pt x="1769" y="668"/>
                </a:lnTo>
                <a:lnTo>
                  <a:pt x="1102" y="668"/>
                </a:lnTo>
                <a:lnTo>
                  <a:pt x="110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58"/>
          <p:cNvSpPr/>
          <p:nvPr/>
        </p:nvSpPr>
        <p:spPr>
          <a:xfrm>
            <a:off x="5264032" y="2087088"/>
            <a:ext cx="227477" cy="227477"/>
          </a:xfrm>
          <a:custGeom>
            <a:avLst/>
            <a:gdLst/>
            <a:ahLst/>
            <a:cxnLst/>
            <a:rect l="l" t="t" r="r" b="b"/>
            <a:pathLst>
              <a:path w="1610" h="1610" extrusionOk="0">
                <a:moveTo>
                  <a:pt x="0" y="0"/>
                </a:moveTo>
                <a:lnTo>
                  <a:pt x="174" y="624"/>
                </a:lnTo>
                <a:lnTo>
                  <a:pt x="334" y="1232"/>
                </a:lnTo>
                <a:lnTo>
                  <a:pt x="667" y="899"/>
                </a:lnTo>
                <a:lnTo>
                  <a:pt x="1377" y="1609"/>
                </a:lnTo>
                <a:lnTo>
                  <a:pt x="1609" y="1377"/>
                </a:lnTo>
                <a:lnTo>
                  <a:pt x="899" y="682"/>
                </a:lnTo>
                <a:lnTo>
                  <a:pt x="1232" y="334"/>
                </a:lnTo>
                <a:lnTo>
                  <a:pt x="623" y="174"/>
                </a:lnTo>
                <a:lnTo>
                  <a:pt x="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8"/>
          <p:cNvSpPr/>
          <p:nvPr/>
        </p:nvSpPr>
        <p:spPr>
          <a:xfrm>
            <a:off x="5162638" y="1622430"/>
            <a:ext cx="430242" cy="425873"/>
          </a:xfrm>
          <a:custGeom>
            <a:avLst/>
            <a:gdLst/>
            <a:ahLst/>
            <a:cxnLst/>
            <a:rect l="l" t="t" r="r" b="b"/>
            <a:pathLst>
              <a:path w="5712" h="5654" extrusionOk="0">
                <a:moveTo>
                  <a:pt x="2872" y="1323"/>
                </a:moveTo>
                <a:cubicBezTo>
                  <a:pt x="2914" y="1323"/>
                  <a:pt x="2958" y="1327"/>
                  <a:pt x="3001" y="1334"/>
                </a:cubicBezTo>
                <a:lnTo>
                  <a:pt x="3073" y="1334"/>
                </a:lnTo>
                <a:cubicBezTo>
                  <a:pt x="3110" y="1341"/>
                  <a:pt x="3121" y="1341"/>
                  <a:pt x="3131" y="1341"/>
                </a:cubicBezTo>
                <a:cubicBezTo>
                  <a:pt x="3142" y="1341"/>
                  <a:pt x="3153" y="1341"/>
                  <a:pt x="3189" y="1349"/>
                </a:cubicBezTo>
                <a:cubicBezTo>
                  <a:pt x="3247" y="1363"/>
                  <a:pt x="3291" y="1378"/>
                  <a:pt x="3349" y="1392"/>
                </a:cubicBezTo>
                <a:lnTo>
                  <a:pt x="3392" y="1407"/>
                </a:lnTo>
                <a:cubicBezTo>
                  <a:pt x="3465" y="1436"/>
                  <a:pt x="3537" y="1465"/>
                  <a:pt x="3595" y="1508"/>
                </a:cubicBezTo>
                <a:lnTo>
                  <a:pt x="3668" y="1537"/>
                </a:lnTo>
                <a:cubicBezTo>
                  <a:pt x="3682" y="1552"/>
                  <a:pt x="3697" y="1566"/>
                  <a:pt x="3726" y="1581"/>
                </a:cubicBezTo>
                <a:lnTo>
                  <a:pt x="3784" y="1624"/>
                </a:lnTo>
                <a:lnTo>
                  <a:pt x="3842" y="1668"/>
                </a:lnTo>
                <a:lnTo>
                  <a:pt x="3900" y="1711"/>
                </a:lnTo>
                <a:cubicBezTo>
                  <a:pt x="3929" y="1740"/>
                  <a:pt x="3972" y="1783"/>
                  <a:pt x="4001" y="1812"/>
                </a:cubicBezTo>
                <a:cubicBezTo>
                  <a:pt x="4016" y="1827"/>
                  <a:pt x="4030" y="1841"/>
                  <a:pt x="4045" y="1856"/>
                </a:cubicBezTo>
                <a:cubicBezTo>
                  <a:pt x="4059" y="1885"/>
                  <a:pt x="4088" y="1914"/>
                  <a:pt x="4103" y="1943"/>
                </a:cubicBezTo>
                <a:lnTo>
                  <a:pt x="4132" y="1986"/>
                </a:lnTo>
                <a:cubicBezTo>
                  <a:pt x="4161" y="2030"/>
                  <a:pt x="4190" y="2073"/>
                  <a:pt x="4219" y="2131"/>
                </a:cubicBezTo>
                <a:cubicBezTo>
                  <a:pt x="4233" y="2146"/>
                  <a:pt x="4248" y="2175"/>
                  <a:pt x="4248" y="2189"/>
                </a:cubicBezTo>
                <a:lnTo>
                  <a:pt x="4248" y="2204"/>
                </a:lnTo>
                <a:cubicBezTo>
                  <a:pt x="4262" y="2218"/>
                  <a:pt x="4277" y="2247"/>
                  <a:pt x="4277" y="2262"/>
                </a:cubicBezTo>
                <a:cubicBezTo>
                  <a:pt x="4277" y="2291"/>
                  <a:pt x="4291" y="2305"/>
                  <a:pt x="4291" y="2320"/>
                </a:cubicBezTo>
                <a:lnTo>
                  <a:pt x="4306" y="2349"/>
                </a:lnTo>
                <a:cubicBezTo>
                  <a:pt x="4320" y="2407"/>
                  <a:pt x="4335" y="2450"/>
                  <a:pt x="4349" y="2508"/>
                </a:cubicBezTo>
                <a:lnTo>
                  <a:pt x="4349" y="2552"/>
                </a:lnTo>
                <a:cubicBezTo>
                  <a:pt x="4349" y="2566"/>
                  <a:pt x="4364" y="2624"/>
                  <a:pt x="4364" y="2668"/>
                </a:cubicBezTo>
                <a:cubicBezTo>
                  <a:pt x="4364" y="2711"/>
                  <a:pt x="4364" y="2769"/>
                  <a:pt x="4364" y="2827"/>
                </a:cubicBezTo>
                <a:cubicBezTo>
                  <a:pt x="4378" y="2871"/>
                  <a:pt x="4378" y="2929"/>
                  <a:pt x="4378" y="2987"/>
                </a:cubicBezTo>
                <a:lnTo>
                  <a:pt x="4378" y="3001"/>
                </a:lnTo>
                <a:cubicBezTo>
                  <a:pt x="4378" y="3016"/>
                  <a:pt x="4378" y="3059"/>
                  <a:pt x="4364" y="3074"/>
                </a:cubicBezTo>
                <a:cubicBezTo>
                  <a:pt x="4364" y="3103"/>
                  <a:pt x="4364" y="3132"/>
                  <a:pt x="4349" y="3161"/>
                </a:cubicBezTo>
                <a:cubicBezTo>
                  <a:pt x="4349" y="3204"/>
                  <a:pt x="4335" y="3248"/>
                  <a:pt x="4320" y="3306"/>
                </a:cubicBezTo>
                <a:lnTo>
                  <a:pt x="4277" y="3393"/>
                </a:lnTo>
                <a:cubicBezTo>
                  <a:pt x="4277" y="3421"/>
                  <a:pt x="4262" y="3436"/>
                  <a:pt x="4248" y="3465"/>
                </a:cubicBezTo>
                <a:lnTo>
                  <a:pt x="4219" y="3523"/>
                </a:lnTo>
                <a:cubicBezTo>
                  <a:pt x="4190" y="3566"/>
                  <a:pt x="4175" y="3624"/>
                  <a:pt x="4132" y="3668"/>
                </a:cubicBezTo>
                <a:cubicBezTo>
                  <a:pt x="4132" y="3668"/>
                  <a:pt x="4117" y="3682"/>
                  <a:pt x="4117" y="3697"/>
                </a:cubicBezTo>
                <a:cubicBezTo>
                  <a:pt x="4103" y="3711"/>
                  <a:pt x="4103" y="3711"/>
                  <a:pt x="4103" y="3711"/>
                </a:cubicBezTo>
                <a:lnTo>
                  <a:pt x="4074" y="3755"/>
                </a:lnTo>
                <a:lnTo>
                  <a:pt x="4030" y="3813"/>
                </a:lnTo>
                <a:cubicBezTo>
                  <a:pt x="4001" y="3842"/>
                  <a:pt x="3972" y="3871"/>
                  <a:pt x="3943" y="3900"/>
                </a:cubicBezTo>
                <a:lnTo>
                  <a:pt x="3900" y="3943"/>
                </a:lnTo>
                <a:lnTo>
                  <a:pt x="3856" y="3972"/>
                </a:lnTo>
                <a:lnTo>
                  <a:pt x="3798" y="4030"/>
                </a:lnTo>
                <a:cubicBezTo>
                  <a:pt x="3755" y="4059"/>
                  <a:pt x="3697" y="4103"/>
                  <a:pt x="3639" y="4132"/>
                </a:cubicBezTo>
                <a:lnTo>
                  <a:pt x="3595" y="4161"/>
                </a:lnTo>
                <a:lnTo>
                  <a:pt x="3523" y="4190"/>
                </a:lnTo>
                <a:lnTo>
                  <a:pt x="3465" y="4219"/>
                </a:lnTo>
                <a:lnTo>
                  <a:pt x="3378" y="4262"/>
                </a:lnTo>
                <a:cubicBezTo>
                  <a:pt x="3349" y="4262"/>
                  <a:pt x="3334" y="4277"/>
                  <a:pt x="3320" y="4277"/>
                </a:cubicBezTo>
                <a:cubicBezTo>
                  <a:pt x="3276" y="4291"/>
                  <a:pt x="3233" y="4306"/>
                  <a:pt x="3189" y="4306"/>
                </a:cubicBezTo>
                <a:lnTo>
                  <a:pt x="3131" y="4320"/>
                </a:lnTo>
                <a:lnTo>
                  <a:pt x="3059" y="4335"/>
                </a:lnTo>
                <a:cubicBezTo>
                  <a:pt x="3001" y="4342"/>
                  <a:pt x="2947" y="4346"/>
                  <a:pt x="2894" y="4346"/>
                </a:cubicBezTo>
                <a:cubicBezTo>
                  <a:pt x="2842" y="4346"/>
                  <a:pt x="2791" y="4342"/>
                  <a:pt x="2740" y="4335"/>
                </a:cubicBezTo>
                <a:lnTo>
                  <a:pt x="2610" y="4335"/>
                </a:lnTo>
                <a:lnTo>
                  <a:pt x="2552" y="4320"/>
                </a:lnTo>
                <a:cubicBezTo>
                  <a:pt x="2479" y="4306"/>
                  <a:pt x="2407" y="4277"/>
                  <a:pt x="2334" y="4262"/>
                </a:cubicBezTo>
                <a:lnTo>
                  <a:pt x="2276" y="4233"/>
                </a:lnTo>
                <a:lnTo>
                  <a:pt x="2218" y="4204"/>
                </a:lnTo>
                <a:lnTo>
                  <a:pt x="2146" y="4161"/>
                </a:lnTo>
                <a:cubicBezTo>
                  <a:pt x="2102" y="4132"/>
                  <a:pt x="2059" y="4103"/>
                  <a:pt x="2030" y="4088"/>
                </a:cubicBezTo>
                <a:lnTo>
                  <a:pt x="1972" y="4045"/>
                </a:lnTo>
                <a:cubicBezTo>
                  <a:pt x="1957" y="4030"/>
                  <a:pt x="1928" y="4016"/>
                  <a:pt x="1914" y="4001"/>
                </a:cubicBezTo>
                <a:cubicBezTo>
                  <a:pt x="1899" y="3987"/>
                  <a:pt x="1870" y="3958"/>
                  <a:pt x="1856" y="3943"/>
                </a:cubicBezTo>
                <a:cubicBezTo>
                  <a:pt x="1827" y="3914"/>
                  <a:pt x="1812" y="3900"/>
                  <a:pt x="1783" y="3885"/>
                </a:cubicBezTo>
                <a:lnTo>
                  <a:pt x="1740" y="3827"/>
                </a:lnTo>
                <a:cubicBezTo>
                  <a:pt x="1682" y="3755"/>
                  <a:pt x="1624" y="3682"/>
                  <a:pt x="1580" y="3610"/>
                </a:cubicBezTo>
                <a:cubicBezTo>
                  <a:pt x="1566" y="3595"/>
                  <a:pt x="1551" y="3566"/>
                  <a:pt x="1537" y="3552"/>
                </a:cubicBezTo>
                <a:cubicBezTo>
                  <a:pt x="1537" y="3523"/>
                  <a:pt x="1522" y="3494"/>
                  <a:pt x="1508" y="3479"/>
                </a:cubicBezTo>
                <a:cubicBezTo>
                  <a:pt x="1493" y="3465"/>
                  <a:pt x="1493" y="3450"/>
                  <a:pt x="1493" y="3436"/>
                </a:cubicBezTo>
                <a:cubicBezTo>
                  <a:pt x="1479" y="3421"/>
                  <a:pt x="1479" y="3421"/>
                  <a:pt x="1479" y="3407"/>
                </a:cubicBezTo>
                <a:lnTo>
                  <a:pt x="1464" y="3364"/>
                </a:lnTo>
                <a:lnTo>
                  <a:pt x="1450" y="3320"/>
                </a:lnTo>
                <a:cubicBezTo>
                  <a:pt x="1435" y="3306"/>
                  <a:pt x="1435" y="3306"/>
                  <a:pt x="1450" y="3306"/>
                </a:cubicBezTo>
                <a:cubicBezTo>
                  <a:pt x="1450" y="3277"/>
                  <a:pt x="1435" y="3262"/>
                  <a:pt x="1421" y="3233"/>
                </a:cubicBezTo>
                <a:cubicBezTo>
                  <a:pt x="1421" y="3219"/>
                  <a:pt x="1406" y="3175"/>
                  <a:pt x="1406" y="3146"/>
                </a:cubicBezTo>
                <a:cubicBezTo>
                  <a:pt x="1392" y="3117"/>
                  <a:pt x="1406" y="3103"/>
                  <a:pt x="1392" y="3088"/>
                </a:cubicBezTo>
                <a:cubicBezTo>
                  <a:pt x="1377" y="3074"/>
                  <a:pt x="1377" y="3016"/>
                  <a:pt x="1377" y="2987"/>
                </a:cubicBezTo>
                <a:cubicBezTo>
                  <a:pt x="1363" y="2943"/>
                  <a:pt x="1377" y="2885"/>
                  <a:pt x="1377" y="2827"/>
                </a:cubicBezTo>
                <a:lnTo>
                  <a:pt x="1377" y="2668"/>
                </a:lnTo>
                <a:cubicBezTo>
                  <a:pt x="1377" y="2668"/>
                  <a:pt x="1377" y="2668"/>
                  <a:pt x="1377" y="2653"/>
                </a:cubicBezTo>
                <a:lnTo>
                  <a:pt x="1392" y="2581"/>
                </a:lnTo>
                <a:cubicBezTo>
                  <a:pt x="1392" y="2552"/>
                  <a:pt x="1392" y="2537"/>
                  <a:pt x="1406" y="2508"/>
                </a:cubicBezTo>
                <a:cubicBezTo>
                  <a:pt x="1406" y="2450"/>
                  <a:pt x="1421" y="2407"/>
                  <a:pt x="1435" y="2349"/>
                </a:cubicBezTo>
                <a:lnTo>
                  <a:pt x="1464" y="2291"/>
                </a:lnTo>
                <a:lnTo>
                  <a:pt x="1479" y="2247"/>
                </a:lnTo>
                <a:cubicBezTo>
                  <a:pt x="1479" y="2233"/>
                  <a:pt x="1493" y="2233"/>
                  <a:pt x="1493" y="2218"/>
                </a:cubicBezTo>
                <a:cubicBezTo>
                  <a:pt x="1493" y="2204"/>
                  <a:pt x="1508" y="2189"/>
                  <a:pt x="1508" y="2175"/>
                </a:cubicBezTo>
                <a:cubicBezTo>
                  <a:pt x="1522" y="2131"/>
                  <a:pt x="1551" y="2102"/>
                  <a:pt x="1580" y="2059"/>
                </a:cubicBezTo>
                <a:lnTo>
                  <a:pt x="1609" y="2015"/>
                </a:lnTo>
                <a:lnTo>
                  <a:pt x="1638" y="1957"/>
                </a:lnTo>
                <a:lnTo>
                  <a:pt x="1682" y="1899"/>
                </a:lnTo>
                <a:lnTo>
                  <a:pt x="1740" y="1841"/>
                </a:lnTo>
                <a:lnTo>
                  <a:pt x="1798" y="1783"/>
                </a:lnTo>
                <a:cubicBezTo>
                  <a:pt x="1885" y="1682"/>
                  <a:pt x="1986" y="1595"/>
                  <a:pt x="2102" y="1537"/>
                </a:cubicBezTo>
                <a:lnTo>
                  <a:pt x="2160" y="1494"/>
                </a:lnTo>
                <a:lnTo>
                  <a:pt x="2218" y="1465"/>
                </a:lnTo>
                <a:lnTo>
                  <a:pt x="2276" y="1450"/>
                </a:lnTo>
                <a:cubicBezTo>
                  <a:pt x="2305" y="1436"/>
                  <a:pt x="2349" y="1421"/>
                  <a:pt x="2378" y="1407"/>
                </a:cubicBezTo>
                <a:lnTo>
                  <a:pt x="2436" y="1392"/>
                </a:lnTo>
                <a:lnTo>
                  <a:pt x="2494" y="1363"/>
                </a:lnTo>
                <a:lnTo>
                  <a:pt x="2566" y="1349"/>
                </a:lnTo>
                <a:lnTo>
                  <a:pt x="2624" y="1349"/>
                </a:lnTo>
                <a:cubicBezTo>
                  <a:pt x="2639" y="1334"/>
                  <a:pt x="2668" y="1334"/>
                  <a:pt x="2682" y="1334"/>
                </a:cubicBezTo>
                <a:lnTo>
                  <a:pt x="2755" y="1334"/>
                </a:lnTo>
                <a:cubicBezTo>
                  <a:pt x="2791" y="1327"/>
                  <a:pt x="2831" y="1323"/>
                  <a:pt x="2872" y="1323"/>
                </a:cubicBezTo>
                <a:close/>
                <a:moveTo>
                  <a:pt x="2871" y="1"/>
                </a:moveTo>
                <a:cubicBezTo>
                  <a:pt x="2769" y="1"/>
                  <a:pt x="2668" y="1"/>
                  <a:pt x="2566" y="15"/>
                </a:cubicBezTo>
                <a:cubicBezTo>
                  <a:pt x="2407" y="30"/>
                  <a:pt x="2276" y="189"/>
                  <a:pt x="2291" y="348"/>
                </a:cubicBezTo>
                <a:lnTo>
                  <a:pt x="2291" y="377"/>
                </a:lnTo>
                <a:cubicBezTo>
                  <a:pt x="2291" y="392"/>
                  <a:pt x="2291" y="406"/>
                  <a:pt x="2291" y="421"/>
                </a:cubicBezTo>
                <a:cubicBezTo>
                  <a:pt x="2291" y="537"/>
                  <a:pt x="2218" y="653"/>
                  <a:pt x="2117" y="696"/>
                </a:cubicBezTo>
                <a:lnTo>
                  <a:pt x="2088" y="711"/>
                </a:lnTo>
                <a:lnTo>
                  <a:pt x="1986" y="740"/>
                </a:lnTo>
                <a:lnTo>
                  <a:pt x="1914" y="783"/>
                </a:lnTo>
                <a:lnTo>
                  <a:pt x="1899" y="783"/>
                </a:lnTo>
                <a:cubicBezTo>
                  <a:pt x="1860" y="801"/>
                  <a:pt x="1819" y="809"/>
                  <a:pt x="1777" y="809"/>
                </a:cubicBezTo>
                <a:cubicBezTo>
                  <a:pt x="1680" y="809"/>
                  <a:pt x="1583" y="763"/>
                  <a:pt x="1522" y="682"/>
                </a:cubicBezTo>
                <a:cubicBezTo>
                  <a:pt x="1460" y="601"/>
                  <a:pt x="1370" y="560"/>
                  <a:pt x="1276" y="560"/>
                </a:cubicBezTo>
                <a:cubicBezTo>
                  <a:pt x="1218" y="560"/>
                  <a:pt x="1158" y="576"/>
                  <a:pt x="1102" y="609"/>
                </a:cubicBezTo>
                <a:lnTo>
                  <a:pt x="1073" y="624"/>
                </a:lnTo>
                <a:cubicBezTo>
                  <a:pt x="1001" y="682"/>
                  <a:pt x="914" y="754"/>
                  <a:pt x="841" y="827"/>
                </a:cubicBezTo>
                <a:cubicBezTo>
                  <a:pt x="769" y="899"/>
                  <a:pt x="711" y="972"/>
                  <a:pt x="638" y="1059"/>
                </a:cubicBezTo>
                <a:cubicBezTo>
                  <a:pt x="580" y="1131"/>
                  <a:pt x="551" y="1247"/>
                  <a:pt x="580" y="1349"/>
                </a:cubicBezTo>
                <a:cubicBezTo>
                  <a:pt x="595" y="1363"/>
                  <a:pt x="609" y="1392"/>
                  <a:pt x="624" y="1421"/>
                </a:cubicBezTo>
                <a:cubicBezTo>
                  <a:pt x="638" y="1450"/>
                  <a:pt x="653" y="1465"/>
                  <a:pt x="667" y="1479"/>
                </a:cubicBezTo>
                <a:lnTo>
                  <a:pt x="696" y="1508"/>
                </a:lnTo>
                <a:cubicBezTo>
                  <a:pt x="812" y="1595"/>
                  <a:pt x="856" y="1740"/>
                  <a:pt x="798" y="1885"/>
                </a:cubicBezTo>
                <a:cubicBezTo>
                  <a:pt x="769" y="1943"/>
                  <a:pt x="740" y="2001"/>
                  <a:pt x="725" y="2059"/>
                </a:cubicBezTo>
                <a:cubicBezTo>
                  <a:pt x="711" y="2102"/>
                  <a:pt x="682" y="2131"/>
                  <a:pt x="653" y="2160"/>
                </a:cubicBezTo>
                <a:cubicBezTo>
                  <a:pt x="638" y="2175"/>
                  <a:pt x="624" y="2189"/>
                  <a:pt x="609" y="2204"/>
                </a:cubicBezTo>
                <a:cubicBezTo>
                  <a:pt x="595" y="2218"/>
                  <a:pt x="566" y="2233"/>
                  <a:pt x="551" y="2233"/>
                </a:cubicBezTo>
                <a:lnTo>
                  <a:pt x="493" y="2262"/>
                </a:lnTo>
                <a:lnTo>
                  <a:pt x="334" y="2262"/>
                </a:lnTo>
                <a:cubicBezTo>
                  <a:pt x="327" y="2255"/>
                  <a:pt x="319" y="2251"/>
                  <a:pt x="310" y="2251"/>
                </a:cubicBezTo>
                <a:cubicBezTo>
                  <a:pt x="301" y="2251"/>
                  <a:pt x="290" y="2255"/>
                  <a:pt x="276" y="2262"/>
                </a:cubicBezTo>
                <a:cubicBezTo>
                  <a:pt x="145" y="2276"/>
                  <a:pt x="44" y="2392"/>
                  <a:pt x="29" y="2523"/>
                </a:cubicBezTo>
                <a:cubicBezTo>
                  <a:pt x="0" y="2726"/>
                  <a:pt x="0" y="2929"/>
                  <a:pt x="29" y="3132"/>
                </a:cubicBezTo>
                <a:cubicBezTo>
                  <a:pt x="44" y="3277"/>
                  <a:pt x="145" y="3393"/>
                  <a:pt x="276" y="3407"/>
                </a:cubicBezTo>
                <a:cubicBezTo>
                  <a:pt x="298" y="3414"/>
                  <a:pt x="316" y="3418"/>
                  <a:pt x="332" y="3418"/>
                </a:cubicBezTo>
                <a:cubicBezTo>
                  <a:pt x="348" y="3418"/>
                  <a:pt x="363" y="3414"/>
                  <a:pt x="377" y="3407"/>
                </a:cubicBezTo>
                <a:lnTo>
                  <a:pt x="435" y="3407"/>
                </a:lnTo>
                <a:cubicBezTo>
                  <a:pt x="493" y="3407"/>
                  <a:pt x="551" y="3436"/>
                  <a:pt x="609" y="3465"/>
                </a:cubicBezTo>
                <a:cubicBezTo>
                  <a:pt x="624" y="3479"/>
                  <a:pt x="638" y="3479"/>
                  <a:pt x="653" y="3494"/>
                </a:cubicBezTo>
                <a:cubicBezTo>
                  <a:pt x="682" y="3523"/>
                  <a:pt x="711" y="3566"/>
                  <a:pt x="725" y="3610"/>
                </a:cubicBezTo>
                <a:cubicBezTo>
                  <a:pt x="754" y="3668"/>
                  <a:pt x="769" y="3740"/>
                  <a:pt x="798" y="3798"/>
                </a:cubicBezTo>
                <a:cubicBezTo>
                  <a:pt x="870" y="3914"/>
                  <a:pt x="841" y="4059"/>
                  <a:pt x="725" y="4161"/>
                </a:cubicBezTo>
                <a:lnTo>
                  <a:pt x="696" y="4175"/>
                </a:lnTo>
                <a:lnTo>
                  <a:pt x="667" y="4204"/>
                </a:lnTo>
                <a:cubicBezTo>
                  <a:pt x="653" y="4219"/>
                  <a:pt x="638" y="4233"/>
                  <a:pt x="624" y="4262"/>
                </a:cubicBezTo>
                <a:cubicBezTo>
                  <a:pt x="609" y="4277"/>
                  <a:pt x="595" y="4306"/>
                  <a:pt x="595" y="4335"/>
                </a:cubicBezTo>
                <a:lnTo>
                  <a:pt x="595" y="4364"/>
                </a:lnTo>
                <a:cubicBezTo>
                  <a:pt x="595" y="4378"/>
                  <a:pt x="595" y="4393"/>
                  <a:pt x="595" y="4393"/>
                </a:cubicBezTo>
                <a:cubicBezTo>
                  <a:pt x="595" y="4407"/>
                  <a:pt x="595" y="4422"/>
                  <a:pt x="595" y="4422"/>
                </a:cubicBezTo>
                <a:cubicBezTo>
                  <a:pt x="595" y="4436"/>
                  <a:pt x="595" y="4451"/>
                  <a:pt x="595" y="4465"/>
                </a:cubicBezTo>
                <a:lnTo>
                  <a:pt x="595" y="4509"/>
                </a:lnTo>
                <a:lnTo>
                  <a:pt x="595" y="4523"/>
                </a:lnTo>
                <a:cubicBezTo>
                  <a:pt x="595" y="4538"/>
                  <a:pt x="595" y="4552"/>
                  <a:pt x="609" y="4552"/>
                </a:cubicBezTo>
                <a:lnTo>
                  <a:pt x="638" y="4596"/>
                </a:lnTo>
                <a:cubicBezTo>
                  <a:pt x="696" y="4668"/>
                  <a:pt x="769" y="4755"/>
                  <a:pt x="841" y="4828"/>
                </a:cubicBezTo>
                <a:cubicBezTo>
                  <a:pt x="914" y="4900"/>
                  <a:pt x="986" y="4958"/>
                  <a:pt x="1073" y="5031"/>
                </a:cubicBezTo>
                <a:cubicBezTo>
                  <a:pt x="1121" y="5066"/>
                  <a:pt x="1188" y="5092"/>
                  <a:pt x="1251" y="5092"/>
                </a:cubicBezTo>
                <a:cubicBezTo>
                  <a:pt x="1264" y="5092"/>
                  <a:pt x="1278" y="5091"/>
                  <a:pt x="1291" y="5089"/>
                </a:cubicBezTo>
                <a:cubicBezTo>
                  <a:pt x="1319" y="5089"/>
                  <a:pt x="1348" y="5089"/>
                  <a:pt x="1363" y="5074"/>
                </a:cubicBezTo>
                <a:cubicBezTo>
                  <a:pt x="1421" y="5060"/>
                  <a:pt x="1479" y="5016"/>
                  <a:pt x="1508" y="4973"/>
                </a:cubicBezTo>
                <a:lnTo>
                  <a:pt x="1537" y="4944"/>
                </a:lnTo>
                <a:cubicBezTo>
                  <a:pt x="1580" y="4900"/>
                  <a:pt x="1609" y="4871"/>
                  <a:pt x="1667" y="4857"/>
                </a:cubicBezTo>
                <a:lnTo>
                  <a:pt x="1769" y="4842"/>
                </a:lnTo>
                <a:cubicBezTo>
                  <a:pt x="1812" y="4842"/>
                  <a:pt x="1856" y="4857"/>
                  <a:pt x="1899" y="4871"/>
                </a:cubicBezTo>
                <a:cubicBezTo>
                  <a:pt x="1957" y="4900"/>
                  <a:pt x="2015" y="4929"/>
                  <a:pt x="2073" y="4944"/>
                </a:cubicBezTo>
                <a:cubicBezTo>
                  <a:pt x="2131" y="4973"/>
                  <a:pt x="2189" y="5016"/>
                  <a:pt x="2218" y="5060"/>
                </a:cubicBezTo>
                <a:cubicBezTo>
                  <a:pt x="2233" y="5074"/>
                  <a:pt x="2247" y="5103"/>
                  <a:pt x="2262" y="5117"/>
                </a:cubicBezTo>
                <a:cubicBezTo>
                  <a:pt x="2276" y="5175"/>
                  <a:pt x="2276" y="5233"/>
                  <a:pt x="2276" y="5277"/>
                </a:cubicBezTo>
                <a:cubicBezTo>
                  <a:pt x="2247" y="5451"/>
                  <a:pt x="2349" y="5596"/>
                  <a:pt x="2508" y="5639"/>
                </a:cubicBezTo>
                <a:lnTo>
                  <a:pt x="2552" y="5639"/>
                </a:lnTo>
                <a:cubicBezTo>
                  <a:pt x="2653" y="5654"/>
                  <a:pt x="2755" y="5654"/>
                  <a:pt x="2856" y="5654"/>
                </a:cubicBezTo>
                <a:cubicBezTo>
                  <a:pt x="2958" y="5654"/>
                  <a:pt x="3059" y="5654"/>
                  <a:pt x="3160" y="5639"/>
                </a:cubicBezTo>
                <a:cubicBezTo>
                  <a:pt x="3233" y="5625"/>
                  <a:pt x="3291" y="5596"/>
                  <a:pt x="3334" y="5538"/>
                </a:cubicBezTo>
                <a:cubicBezTo>
                  <a:pt x="3363" y="5509"/>
                  <a:pt x="3392" y="5480"/>
                  <a:pt x="3407" y="5436"/>
                </a:cubicBezTo>
                <a:cubicBezTo>
                  <a:pt x="3421" y="5378"/>
                  <a:pt x="3436" y="5335"/>
                  <a:pt x="3421" y="5277"/>
                </a:cubicBezTo>
                <a:cubicBezTo>
                  <a:pt x="3421" y="5262"/>
                  <a:pt x="3421" y="5248"/>
                  <a:pt x="3421" y="5233"/>
                </a:cubicBezTo>
                <a:cubicBezTo>
                  <a:pt x="3421" y="5103"/>
                  <a:pt x="3508" y="4987"/>
                  <a:pt x="3624" y="4944"/>
                </a:cubicBezTo>
                <a:cubicBezTo>
                  <a:pt x="3682" y="4915"/>
                  <a:pt x="3755" y="4886"/>
                  <a:pt x="3813" y="4857"/>
                </a:cubicBezTo>
                <a:cubicBezTo>
                  <a:pt x="3856" y="4842"/>
                  <a:pt x="3903" y="4835"/>
                  <a:pt x="3949" y="4835"/>
                </a:cubicBezTo>
                <a:cubicBezTo>
                  <a:pt x="3994" y="4835"/>
                  <a:pt x="4037" y="4842"/>
                  <a:pt x="4074" y="4857"/>
                </a:cubicBezTo>
                <a:cubicBezTo>
                  <a:pt x="4103" y="4871"/>
                  <a:pt x="4117" y="4886"/>
                  <a:pt x="4132" y="4900"/>
                </a:cubicBezTo>
                <a:cubicBezTo>
                  <a:pt x="4146" y="4915"/>
                  <a:pt x="4161" y="4915"/>
                  <a:pt x="4161" y="4929"/>
                </a:cubicBezTo>
                <a:cubicBezTo>
                  <a:pt x="4175" y="4944"/>
                  <a:pt x="4190" y="4944"/>
                  <a:pt x="4190" y="4958"/>
                </a:cubicBezTo>
                <a:cubicBezTo>
                  <a:pt x="4252" y="5038"/>
                  <a:pt x="4342" y="5080"/>
                  <a:pt x="4436" y="5080"/>
                </a:cubicBezTo>
                <a:cubicBezTo>
                  <a:pt x="4494" y="5080"/>
                  <a:pt x="4554" y="5064"/>
                  <a:pt x="4610" y="5031"/>
                </a:cubicBezTo>
                <a:cubicBezTo>
                  <a:pt x="4625" y="5031"/>
                  <a:pt x="4625" y="5031"/>
                  <a:pt x="4639" y="5016"/>
                </a:cubicBezTo>
                <a:cubicBezTo>
                  <a:pt x="4711" y="4958"/>
                  <a:pt x="4798" y="4886"/>
                  <a:pt x="4871" y="4813"/>
                </a:cubicBezTo>
                <a:cubicBezTo>
                  <a:pt x="4943" y="4741"/>
                  <a:pt x="5001" y="4654"/>
                  <a:pt x="5074" y="4581"/>
                </a:cubicBezTo>
                <a:cubicBezTo>
                  <a:pt x="5132" y="4509"/>
                  <a:pt x="5161" y="4393"/>
                  <a:pt x="5117" y="4291"/>
                </a:cubicBezTo>
                <a:cubicBezTo>
                  <a:pt x="5117" y="4277"/>
                  <a:pt x="5117" y="4277"/>
                  <a:pt x="5103" y="4262"/>
                </a:cubicBezTo>
                <a:cubicBezTo>
                  <a:pt x="5103" y="4248"/>
                  <a:pt x="5088" y="4233"/>
                  <a:pt x="5088" y="4219"/>
                </a:cubicBezTo>
                <a:cubicBezTo>
                  <a:pt x="5074" y="4190"/>
                  <a:pt x="5059" y="4175"/>
                  <a:pt x="5045" y="4161"/>
                </a:cubicBezTo>
                <a:lnTo>
                  <a:pt x="5016" y="4132"/>
                </a:lnTo>
                <a:lnTo>
                  <a:pt x="4987" y="4117"/>
                </a:lnTo>
                <a:cubicBezTo>
                  <a:pt x="4885" y="4016"/>
                  <a:pt x="4856" y="3871"/>
                  <a:pt x="4914" y="3755"/>
                </a:cubicBezTo>
                <a:cubicBezTo>
                  <a:pt x="4943" y="3682"/>
                  <a:pt x="4972" y="3624"/>
                  <a:pt x="4987" y="3566"/>
                </a:cubicBezTo>
                <a:cubicBezTo>
                  <a:pt x="5037" y="3453"/>
                  <a:pt x="5154" y="3372"/>
                  <a:pt x="5278" y="3372"/>
                </a:cubicBezTo>
                <a:cubicBezTo>
                  <a:pt x="5297" y="3372"/>
                  <a:pt x="5316" y="3374"/>
                  <a:pt x="5335" y="3378"/>
                </a:cubicBezTo>
                <a:cubicBezTo>
                  <a:pt x="5407" y="3378"/>
                  <a:pt x="5480" y="3364"/>
                  <a:pt x="5538" y="3335"/>
                </a:cubicBezTo>
                <a:cubicBezTo>
                  <a:pt x="5552" y="3320"/>
                  <a:pt x="5567" y="3306"/>
                  <a:pt x="5581" y="3291"/>
                </a:cubicBezTo>
                <a:lnTo>
                  <a:pt x="5610" y="3277"/>
                </a:lnTo>
                <a:lnTo>
                  <a:pt x="5625" y="3262"/>
                </a:lnTo>
                <a:cubicBezTo>
                  <a:pt x="5654" y="3219"/>
                  <a:pt x="5683" y="3161"/>
                  <a:pt x="5683" y="3103"/>
                </a:cubicBezTo>
                <a:cubicBezTo>
                  <a:pt x="5712" y="2900"/>
                  <a:pt x="5712" y="2697"/>
                  <a:pt x="5683" y="2479"/>
                </a:cubicBezTo>
                <a:lnTo>
                  <a:pt x="5683" y="2479"/>
                </a:lnTo>
                <a:lnTo>
                  <a:pt x="5712" y="2523"/>
                </a:lnTo>
                <a:cubicBezTo>
                  <a:pt x="5712" y="2494"/>
                  <a:pt x="5697" y="2465"/>
                  <a:pt x="5683" y="2436"/>
                </a:cubicBezTo>
                <a:cubicBezTo>
                  <a:pt x="5683" y="2421"/>
                  <a:pt x="5668" y="2407"/>
                  <a:pt x="5668" y="2392"/>
                </a:cubicBezTo>
                <a:cubicBezTo>
                  <a:pt x="5654" y="2378"/>
                  <a:pt x="5639" y="2363"/>
                  <a:pt x="5625" y="2349"/>
                </a:cubicBezTo>
                <a:lnTo>
                  <a:pt x="5610" y="2334"/>
                </a:lnTo>
                <a:lnTo>
                  <a:pt x="5581" y="2305"/>
                </a:lnTo>
                <a:lnTo>
                  <a:pt x="5552" y="2291"/>
                </a:lnTo>
                <a:cubicBezTo>
                  <a:pt x="5538" y="2276"/>
                  <a:pt x="5509" y="2262"/>
                  <a:pt x="5480" y="2262"/>
                </a:cubicBezTo>
                <a:lnTo>
                  <a:pt x="5451" y="2262"/>
                </a:lnTo>
                <a:cubicBezTo>
                  <a:pt x="5436" y="2255"/>
                  <a:pt x="5422" y="2251"/>
                  <a:pt x="5405" y="2251"/>
                </a:cubicBezTo>
                <a:cubicBezTo>
                  <a:pt x="5389" y="2251"/>
                  <a:pt x="5371" y="2255"/>
                  <a:pt x="5349" y="2262"/>
                </a:cubicBezTo>
                <a:lnTo>
                  <a:pt x="5277" y="2262"/>
                </a:lnTo>
                <a:cubicBezTo>
                  <a:pt x="5219" y="2262"/>
                  <a:pt x="5161" y="2233"/>
                  <a:pt x="5117" y="2204"/>
                </a:cubicBezTo>
                <a:lnTo>
                  <a:pt x="5103" y="2189"/>
                </a:lnTo>
                <a:lnTo>
                  <a:pt x="5074" y="2160"/>
                </a:lnTo>
                <a:lnTo>
                  <a:pt x="5045" y="2117"/>
                </a:lnTo>
                <a:lnTo>
                  <a:pt x="5016" y="2088"/>
                </a:lnTo>
                <a:cubicBezTo>
                  <a:pt x="5016" y="2073"/>
                  <a:pt x="5016" y="2073"/>
                  <a:pt x="5016" y="2059"/>
                </a:cubicBezTo>
                <a:lnTo>
                  <a:pt x="5016" y="2044"/>
                </a:lnTo>
                <a:cubicBezTo>
                  <a:pt x="4987" y="1986"/>
                  <a:pt x="4972" y="1928"/>
                  <a:pt x="4943" y="1870"/>
                </a:cubicBezTo>
                <a:lnTo>
                  <a:pt x="4929" y="1841"/>
                </a:lnTo>
                <a:cubicBezTo>
                  <a:pt x="4914" y="1798"/>
                  <a:pt x="4914" y="1754"/>
                  <a:pt x="4914" y="1711"/>
                </a:cubicBezTo>
                <a:cubicBezTo>
                  <a:pt x="4929" y="1682"/>
                  <a:pt x="4929" y="1639"/>
                  <a:pt x="4943" y="1610"/>
                </a:cubicBezTo>
                <a:cubicBezTo>
                  <a:pt x="4958" y="1581"/>
                  <a:pt x="4987" y="1552"/>
                  <a:pt x="5016" y="1523"/>
                </a:cubicBezTo>
                <a:lnTo>
                  <a:pt x="5045" y="1494"/>
                </a:lnTo>
                <a:lnTo>
                  <a:pt x="5059" y="1479"/>
                </a:lnTo>
                <a:cubicBezTo>
                  <a:pt x="5088" y="1450"/>
                  <a:pt x="5103" y="1436"/>
                  <a:pt x="5117" y="1392"/>
                </a:cubicBezTo>
                <a:cubicBezTo>
                  <a:pt x="5132" y="1392"/>
                  <a:pt x="5132" y="1378"/>
                  <a:pt x="5146" y="1363"/>
                </a:cubicBezTo>
                <a:cubicBezTo>
                  <a:pt x="5146" y="1349"/>
                  <a:pt x="5161" y="1334"/>
                  <a:pt x="5161" y="1320"/>
                </a:cubicBezTo>
                <a:cubicBezTo>
                  <a:pt x="5175" y="1218"/>
                  <a:pt x="5161" y="1131"/>
                  <a:pt x="5103" y="1059"/>
                </a:cubicBezTo>
                <a:cubicBezTo>
                  <a:pt x="5030" y="972"/>
                  <a:pt x="4958" y="899"/>
                  <a:pt x="4900" y="827"/>
                </a:cubicBezTo>
                <a:cubicBezTo>
                  <a:pt x="4813" y="754"/>
                  <a:pt x="4740" y="682"/>
                  <a:pt x="4653" y="624"/>
                </a:cubicBezTo>
                <a:cubicBezTo>
                  <a:pt x="4600" y="581"/>
                  <a:pt x="4540" y="554"/>
                  <a:pt x="4471" y="554"/>
                </a:cubicBezTo>
                <a:cubicBezTo>
                  <a:pt x="4446" y="554"/>
                  <a:pt x="4420" y="558"/>
                  <a:pt x="4393" y="566"/>
                </a:cubicBezTo>
                <a:lnTo>
                  <a:pt x="4364" y="566"/>
                </a:lnTo>
                <a:cubicBezTo>
                  <a:pt x="4320" y="595"/>
                  <a:pt x="4277" y="609"/>
                  <a:pt x="4248" y="653"/>
                </a:cubicBezTo>
                <a:lnTo>
                  <a:pt x="4219" y="682"/>
                </a:lnTo>
                <a:cubicBezTo>
                  <a:pt x="4190" y="725"/>
                  <a:pt x="4132" y="769"/>
                  <a:pt x="4074" y="783"/>
                </a:cubicBezTo>
                <a:cubicBezTo>
                  <a:pt x="4059" y="798"/>
                  <a:pt x="4030" y="798"/>
                  <a:pt x="4016" y="798"/>
                </a:cubicBezTo>
                <a:lnTo>
                  <a:pt x="3929" y="798"/>
                </a:lnTo>
                <a:lnTo>
                  <a:pt x="3871" y="783"/>
                </a:lnTo>
                <a:lnTo>
                  <a:pt x="3842" y="783"/>
                </a:lnTo>
                <a:lnTo>
                  <a:pt x="3813" y="754"/>
                </a:lnTo>
                <a:lnTo>
                  <a:pt x="3755" y="740"/>
                </a:lnTo>
                <a:lnTo>
                  <a:pt x="3653" y="696"/>
                </a:lnTo>
                <a:cubicBezTo>
                  <a:pt x="3523" y="653"/>
                  <a:pt x="3450" y="522"/>
                  <a:pt x="3450" y="392"/>
                </a:cubicBezTo>
                <a:lnTo>
                  <a:pt x="3450" y="363"/>
                </a:lnTo>
                <a:cubicBezTo>
                  <a:pt x="3479" y="203"/>
                  <a:pt x="3378" y="58"/>
                  <a:pt x="3218" y="15"/>
                </a:cubicBezTo>
                <a:lnTo>
                  <a:pt x="3189" y="15"/>
                </a:lnTo>
                <a:cubicBezTo>
                  <a:pt x="3088" y="1"/>
                  <a:pt x="2986" y="1"/>
                  <a:pt x="2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/>
          <p:cNvSpPr txBox="1">
            <a:spLocks noGrp="1"/>
          </p:cNvSpPr>
          <p:nvPr>
            <p:ph type="subTitle" idx="1"/>
          </p:nvPr>
        </p:nvSpPr>
        <p:spPr>
          <a:xfrm>
            <a:off x="714300" y="1206800"/>
            <a:ext cx="7715400" cy="33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Dataset Description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Features :</a:t>
            </a:r>
            <a:r>
              <a:rPr lang="zh-TW" altLang="en-US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Contains multiple features related to demographic, clinical, or behavioral data (e.g., age, cholesterol, blood pressure).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Target Variable : cardio: Binary label indicating the presence (1) or absence (0) of cardiovascular disease.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Imbalanced Data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Total sample size : 70,000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Final sample size : 38523 (after sampling)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Class 0 (Negative) : 35021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Class 1 (Positive) : 3502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Cost Asymmetry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The cost of a False Negative (FN) is ten times higher than that of a False Positive (FP).</a:t>
            </a:r>
          </a:p>
        </p:txBody>
      </p:sp>
      <p:sp>
        <p:nvSpPr>
          <p:cNvPr id="673" name="Google Shape;673;p59"/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Dataset</a:t>
            </a:r>
            <a:endParaRPr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3ED345A-448D-AF4E-F281-CD27D8830BE6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1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B04E231-C3CE-56D9-1646-821BE58A2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>
            <a:extLst>
              <a:ext uri="{FF2B5EF4-FFF2-40B4-BE49-F238E27FC236}">
                <a16:creationId xmlns:a16="http://schemas.microsoft.com/office/drawing/2014/main" id="{A4D18AAD-C28D-7ABC-0081-1628C1F23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Two-Stage Classification Process</a:t>
            </a:r>
            <a:endParaRPr dirty="0"/>
          </a:p>
        </p:txBody>
      </p:sp>
      <p:sp>
        <p:nvSpPr>
          <p:cNvPr id="23" name="Google Shape;1492;p75">
            <a:extLst>
              <a:ext uri="{FF2B5EF4-FFF2-40B4-BE49-F238E27FC236}">
                <a16:creationId xmlns:a16="http://schemas.microsoft.com/office/drawing/2014/main" id="{6DCE8B4D-60A6-A180-F899-ADA102090BD4}"/>
              </a:ext>
            </a:extLst>
          </p:cNvPr>
          <p:cNvSpPr/>
          <p:nvPr/>
        </p:nvSpPr>
        <p:spPr>
          <a:xfrm>
            <a:off x="2505166" y="2615611"/>
            <a:ext cx="2111752" cy="468000"/>
          </a:xfrm>
          <a:prstGeom prst="chevron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494;p75">
            <a:extLst>
              <a:ext uri="{FF2B5EF4-FFF2-40B4-BE49-F238E27FC236}">
                <a16:creationId xmlns:a16="http://schemas.microsoft.com/office/drawing/2014/main" id="{82AC759F-ACAA-BA9E-6D13-8AFEE6B1E578}"/>
              </a:ext>
            </a:extLst>
          </p:cNvPr>
          <p:cNvGrpSpPr/>
          <p:nvPr/>
        </p:nvGrpSpPr>
        <p:grpSpPr>
          <a:xfrm>
            <a:off x="6177989" y="1530632"/>
            <a:ext cx="2111752" cy="1552518"/>
            <a:chOff x="5228030" y="1363407"/>
            <a:chExt cx="1623900" cy="1552518"/>
          </a:xfrm>
        </p:grpSpPr>
        <p:sp>
          <p:nvSpPr>
            <p:cNvPr id="26" name="Google Shape;1495;p75">
              <a:extLst>
                <a:ext uri="{FF2B5EF4-FFF2-40B4-BE49-F238E27FC236}">
                  <a16:creationId xmlns:a16="http://schemas.microsoft.com/office/drawing/2014/main" id="{1D9CFA69-08B5-4A25-2A33-8E045D0C0D71}"/>
                </a:ext>
              </a:extLst>
            </p:cNvPr>
            <p:cNvSpPr/>
            <p:nvPr/>
          </p:nvSpPr>
          <p:spPr>
            <a:xfrm>
              <a:off x="5228030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" name="Google Shape;1496;p75">
              <a:extLst>
                <a:ext uri="{FF2B5EF4-FFF2-40B4-BE49-F238E27FC236}">
                  <a16:creationId xmlns:a16="http://schemas.microsoft.com/office/drawing/2014/main" id="{A951B10F-E3B9-2F26-C4C9-499322B8D9E1}"/>
                </a:ext>
              </a:extLst>
            </p:cNvPr>
            <p:cNvCxnSpPr/>
            <p:nvPr/>
          </p:nvCxnSpPr>
          <p:spPr>
            <a:xfrm>
              <a:off x="5237303" y="1363407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Google Shape;1498;p75">
            <a:extLst>
              <a:ext uri="{FF2B5EF4-FFF2-40B4-BE49-F238E27FC236}">
                <a16:creationId xmlns:a16="http://schemas.microsoft.com/office/drawing/2014/main" id="{D822B64C-7438-ADF1-8AA2-C6C0726DE2B2}"/>
              </a:ext>
            </a:extLst>
          </p:cNvPr>
          <p:cNvSpPr/>
          <p:nvPr/>
        </p:nvSpPr>
        <p:spPr>
          <a:xfrm>
            <a:off x="714300" y="2615150"/>
            <a:ext cx="2111752" cy="4680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1500;p75">
            <a:extLst>
              <a:ext uri="{FF2B5EF4-FFF2-40B4-BE49-F238E27FC236}">
                <a16:creationId xmlns:a16="http://schemas.microsoft.com/office/drawing/2014/main" id="{14DD77E8-B917-F91D-C2AE-B9831BE2FDAE}"/>
              </a:ext>
            </a:extLst>
          </p:cNvPr>
          <p:cNvGrpSpPr/>
          <p:nvPr/>
        </p:nvGrpSpPr>
        <p:grpSpPr>
          <a:xfrm>
            <a:off x="4304923" y="2615611"/>
            <a:ext cx="2111752" cy="1554007"/>
            <a:chOff x="3755228" y="2447925"/>
            <a:chExt cx="1623900" cy="1554007"/>
          </a:xfrm>
        </p:grpSpPr>
        <p:sp>
          <p:nvSpPr>
            <p:cNvPr id="32" name="Google Shape;1501;p75">
              <a:extLst>
                <a:ext uri="{FF2B5EF4-FFF2-40B4-BE49-F238E27FC236}">
                  <a16:creationId xmlns:a16="http://schemas.microsoft.com/office/drawing/2014/main" id="{71407BA6-F665-BA01-1583-27ED15805A13}"/>
                </a:ext>
              </a:extLst>
            </p:cNvPr>
            <p:cNvSpPr/>
            <p:nvPr/>
          </p:nvSpPr>
          <p:spPr>
            <a:xfrm>
              <a:off x="3755228" y="2447925"/>
              <a:ext cx="1623900" cy="468000"/>
            </a:xfrm>
            <a:prstGeom prst="chevron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" name="Google Shape;1502;p75">
              <a:extLst>
                <a:ext uri="{FF2B5EF4-FFF2-40B4-BE49-F238E27FC236}">
                  <a16:creationId xmlns:a16="http://schemas.microsoft.com/office/drawing/2014/main" id="{50FC8F65-A006-6643-2125-4F1AE3D3C666}"/>
                </a:ext>
              </a:extLst>
            </p:cNvPr>
            <p:cNvCxnSpPr/>
            <p:nvPr/>
          </p:nvCxnSpPr>
          <p:spPr>
            <a:xfrm>
              <a:off x="3769108" y="2915932"/>
              <a:ext cx="0" cy="10860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" name="Google Shape;1507;p75">
            <a:extLst>
              <a:ext uri="{FF2B5EF4-FFF2-40B4-BE49-F238E27FC236}">
                <a16:creationId xmlns:a16="http://schemas.microsoft.com/office/drawing/2014/main" id="{2CE2D0DB-E6A4-5C0C-1522-0D87598AC998}"/>
              </a:ext>
            </a:extLst>
          </p:cNvPr>
          <p:cNvSpPr txBox="1"/>
          <p:nvPr/>
        </p:nvSpPr>
        <p:spPr>
          <a:xfrm>
            <a:off x="1310720" y="2661621"/>
            <a:ext cx="178092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data</a:t>
            </a:r>
            <a:endParaRPr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8" name="Google Shape;1508;p75">
            <a:extLst>
              <a:ext uri="{FF2B5EF4-FFF2-40B4-BE49-F238E27FC236}">
                <a16:creationId xmlns:a16="http://schemas.microsoft.com/office/drawing/2014/main" id="{3160487B-BA2C-CD73-96BF-0F5DEF89AA5F}"/>
              </a:ext>
            </a:extLst>
          </p:cNvPr>
          <p:cNvSpPr txBox="1"/>
          <p:nvPr/>
        </p:nvSpPr>
        <p:spPr>
          <a:xfrm>
            <a:off x="2789591" y="2652778"/>
            <a:ext cx="178092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L</a:t>
            </a:r>
            <a:r>
              <a:rPr lang="en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ogistic regression</a:t>
            </a:r>
            <a:endParaRPr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39" name="Google Shape;1509;p75">
            <a:extLst>
              <a:ext uri="{FF2B5EF4-FFF2-40B4-BE49-F238E27FC236}">
                <a16:creationId xmlns:a16="http://schemas.microsoft.com/office/drawing/2014/main" id="{45BC173A-2EF3-F6E9-CB93-D0C0FBB69893}"/>
              </a:ext>
            </a:extLst>
          </p:cNvPr>
          <p:cNvSpPr txBox="1"/>
          <p:nvPr/>
        </p:nvSpPr>
        <p:spPr>
          <a:xfrm>
            <a:off x="4797161" y="2662082"/>
            <a:ext cx="178092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Alata"/>
                <a:ea typeface="Alata"/>
                <a:cs typeface="Alata"/>
                <a:sym typeface="Alata"/>
              </a:rPr>
              <a:t>XG Boost</a:t>
            </a:r>
            <a:endParaRPr dirty="0">
              <a:solidFill>
                <a:schemeClr val="lt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0" name="Google Shape;1510;p75">
            <a:extLst>
              <a:ext uri="{FF2B5EF4-FFF2-40B4-BE49-F238E27FC236}">
                <a16:creationId xmlns:a16="http://schemas.microsoft.com/office/drawing/2014/main" id="{28877561-E707-279A-7FA4-94AFDE4469C5}"/>
              </a:ext>
            </a:extLst>
          </p:cNvPr>
          <p:cNvSpPr txBox="1"/>
          <p:nvPr/>
        </p:nvSpPr>
        <p:spPr>
          <a:xfrm>
            <a:off x="6472559" y="2661621"/>
            <a:ext cx="1780925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rPr>
              <a:t>Final predict</a:t>
            </a:r>
            <a:endParaRPr dirty="0">
              <a:solidFill>
                <a:schemeClr val="dk1"/>
              </a:solidFill>
              <a:latin typeface="Alata"/>
              <a:ea typeface="Alata"/>
              <a:cs typeface="Alata"/>
              <a:sym typeface="Alata"/>
            </a:endParaRPr>
          </a:p>
        </p:txBody>
      </p:sp>
      <p:sp>
        <p:nvSpPr>
          <p:cNvPr id="45" name="Google Shape;1515;p75">
            <a:extLst>
              <a:ext uri="{FF2B5EF4-FFF2-40B4-BE49-F238E27FC236}">
                <a16:creationId xmlns:a16="http://schemas.microsoft.com/office/drawing/2014/main" id="{41E7B7A1-86BE-AD68-CB5F-41C3DE86E522}"/>
              </a:ext>
            </a:extLst>
          </p:cNvPr>
          <p:cNvSpPr txBox="1"/>
          <p:nvPr/>
        </p:nvSpPr>
        <p:spPr>
          <a:xfrm>
            <a:off x="6153883" y="1684957"/>
            <a:ext cx="2470278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Combine the prediction of two 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1519;p75">
            <a:extLst>
              <a:ext uri="{FF2B5EF4-FFF2-40B4-BE49-F238E27FC236}">
                <a16:creationId xmlns:a16="http://schemas.microsoft.com/office/drawing/2014/main" id="{B50F7DDD-A6DC-F530-5F41-3694B8994361}"/>
              </a:ext>
            </a:extLst>
          </p:cNvPr>
          <p:cNvSpPr txBox="1"/>
          <p:nvPr/>
        </p:nvSpPr>
        <p:spPr>
          <a:xfrm>
            <a:off x="4304923" y="3430100"/>
            <a:ext cx="4007556" cy="5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b="1" dirty="0">
                <a:latin typeface="Montserrat" panose="02000505000000020004" pitchFamily="2" charset="0"/>
              </a:rPr>
              <a:t>p≤0.2</a:t>
            </a:r>
            <a:r>
              <a:rPr lang="zh-TW" altLang="en-US" b="1" dirty="0">
                <a:latin typeface="Montserrat" panose="02000505000000020004" pitchFamily="2" charset="0"/>
              </a:rPr>
              <a:t>：</a:t>
            </a:r>
            <a:r>
              <a:rPr lang="en-US" altLang="zh-TW" dirty="0">
                <a:latin typeface="Montserrat" panose="02000505000000020004" pitchFamily="2" charset="0"/>
              </a:rPr>
              <a:t>Directly classified as 0 (Low Risk).</a:t>
            </a:r>
          </a:p>
          <a:p>
            <a:pPr lvl="0"/>
            <a:r>
              <a:rPr lang="en-US" altLang="zh-TW" b="1" dirty="0">
                <a:latin typeface="Montserrat" panose="02000505000000020004" pitchFamily="2" charset="0"/>
              </a:rPr>
              <a:t>p&gt;0.2</a:t>
            </a:r>
            <a:r>
              <a:rPr lang="en-US" altLang="zh-TW" dirty="0">
                <a:latin typeface="Montserrat" panose="02000505000000020004" pitchFamily="2" charset="0"/>
              </a:rPr>
              <a:t>: Passed to </a:t>
            </a:r>
            <a:r>
              <a:rPr lang="en-US" altLang="zh-TW" dirty="0" err="1">
                <a:latin typeface="Montserrat" panose="02000505000000020004" pitchFamily="2" charset="0"/>
              </a:rPr>
              <a:t>XGBoost</a:t>
            </a:r>
            <a:r>
              <a:rPr lang="en-US" altLang="zh-TW" dirty="0">
                <a:latin typeface="Montserrat" panose="02000505000000020004" pitchFamily="2" charset="0"/>
              </a:rPr>
              <a:t> for further refinement.</a:t>
            </a:r>
            <a:endParaRPr dirty="0">
              <a:latin typeface="Montserrat" panose="02000505000000020004" pitchFamily="2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EDFB7AE-AB6F-E10D-B8FC-BEC00057421D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2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7367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>
          <a:extLst>
            <a:ext uri="{FF2B5EF4-FFF2-40B4-BE49-F238E27FC236}">
              <a16:creationId xmlns:a16="http://schemas.microsoft.com/office/drawing/2014/main" id="{642AE3C3-87BC-46FC-651B-5978431E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6">
            <a:extLst>
              <a:ext uri="{FF2B5EF4-FFF2-40B4-BE49-F238E27FC236}">
                <a16:creationId xmlns:a16="http://schemas.microsoft.com/office/drawing/2014/main" id="{7FABF84E-4DFF-6EC4-6237-C2629A9DEF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Results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24B56A3-AD38-0E6A-2999-1DCE54FE6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33720"/>
              </p:ext>
            </p:extLst>
          </p:nvPr>
        </p:nvGraphicFramePr>
        <p:xfrm>
          <a:off x="1006036" y="2109533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4439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533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92DE7C7-178B-0B56-5BBA-11A589F9C2EB}"/>
              </a:ext>
            </a:extLst>
          </p:cNvPr>
          <p:cNvSpPr txBox="1"/>
          <p:nvPr/>
        </p:nvSpPr>
        <p:spPr>
          <a:xfrm>
            <a:off x="800172" y="1732014"/>
            <a:ext cx="25748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Stage1 (logistic regression)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20DBDA0-12D4-EDEA-11FA-259167EF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712654"/>
              </p:ext>
            </p:extLst>
          </p:nvPr>
        </p:nvGraphicFramePr>
        <p:xfrm>
          <a:off x="3599294" y="2109533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3324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355BB3FB-ADE8-57D0-A746-81D05C9A9F5F}"/>
              </a:ext>
            </a:extLst>
          </p:cNvPr>
          <p:cNvSpPr txBox="1"/>
          <p:nvPr/>
        </p:nvSpPr>
        <p:spPr>
          <a:xfrm>
            <a:off x="3325342" y="1727960"/>
            <a:ext cx="2710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Stage2 (weighted </a:t>
            </a:r>
            <a:r>
              <a:rPr lang="en-US" altLang="zh-TW" dirty="0" err="1">
                <a:latin typeface="Montserrat" panose="02000505000000020004" pitchFamily="2" charset="0"/>
              </a:rPr>
              <a:t>XGBoost</a:t>
            </a:r>
            <a:r>
              <a:rPr lang="en-US" altLang="zh-TW" dirty="0">
                <a:latin typeface="Montserrat" panose="02000505000000020004" pitchFamily="2" charset="0"/>
              </a:rPr>
              <a:t>)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8E38526-90CC-35C4-C05B-D0476948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875977"/>
              </p:ext>
            </p:extLst>
          </p:nvPr>
        </p:nvGraphicFramePr>
        <p:xfrm>
          <a:off x="6192552" y="2109533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4742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1115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838D6AB-87F0-8D15-5C75-6B32ABE564C7}"/>
              </a:ext>
            </a:extLst>
          </p:cNvPr>
          <p:cNvSpPr txBox="1"/>
          <p:nvPr/>
        </p:nvSpPr>
        <p:spPr>
          <a:xfrm>
            <a:off x="6465224" y="1732012"/>
            <a:ext cx="1617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Final prediction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4DBF812-9119-1771-5FBC-F14D876AB27B}"/>
              </a:ext>
            </a:extLst>
          </p:cNvPr>
          <p:cNvSpPr txBox="1"/>
          <p:nvPr/>
        </p:nvSpPr>
        <p:spPr>
          <a:xfrm>
            <a:off x="897194" y="4440011"/>
            <a:ext cx="238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ontserrat" panose="02000505000000020004" pitchFamily="2" charset="0"/>
              </a:rPr>
              <a:t>Threshold=0.5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A95CB7-C1BF-25F2-2D65-DFE2EBF8D90D}"/>
              </a:ext>
            </a:extLst>
          </p:cNvPr>
          <p:cNvSpPr txBox="1"/>
          <p:nvPr/>
        </p:nvSpPr>
        <p:spPr>
          <a:xfrm>
            <a:off x="897194" y="3317484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0.11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0.95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41BF26-6E46-B1CF-D3B7-02DE4572F53A}"/>
              </a:ext>
            </a:extLst>
          </p:cNvPr>
          <p:cNvSpPr txBox="1"/>
          <p:nvPr/>
        </p:nvSpPr>
        <p:spPr>
          <a:xfrm>
            <a:off x="3472017" y="3317484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0.24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0.67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2FA2A58-AC28-4424-BD52-61EBA2B0BA96}"/>
              </a:ext>
            </a:extLst>
          </p:cNvPr>
          <p:cNvSpPr txBox="1"/>
          <p:nvPr/>
        </p:nvSpPr>
        <p:spPr>
          <a:xfrm>
            <a:off x="6083710" y="3317484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0.24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0.63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0D9E683-9DE1-7B98-F9D4-775C254EF79B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3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51731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>
          <a:extLst>
            <a:ext uri="{FF2B5EF4-FFF2-40B4-BE49-F238E27FC236}">
              <a16:creationId xmlns:a16="http://schemas.microsoft.com/office/drawing/2014/main" id="{594520B0-C451-3280-1FE3-7E9F78866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6">
            <a:extLst>
              <a:ext uri="{FF2B5EF4-FFF2-40B4-BE49-F238E27FC236}">
                <a16:creationId xmlns:a16="http://schemas.microsoft.com/office/drawing/2014/main" id="{5A6ECEB8-10A2-44EC-1E44-E4BB50040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Comparison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D422F31-CAF6-50AF-CA97-691ACF1B3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277657"/>
              </p:ext>
            </p:extLst>
          </p:nvPr>
        </p:nvGraphicFramePr>
        <p:xfrm>
          <a:off x="6405444" y="2026290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5094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261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A5183D7A-2399-82D0-3E07-202D866AD23F}"/>
              </a:ext>
            </a:extLst>
          </p:cNvPr>
          <p:cNvSpPr txBox="1"/>
          <p:nvPr/>
        </p:nvSpPr>
        <p:spPr>
          <a:xfrm>
            <a:off x="6581135" y="1634022"/>
            <a:ext cx="181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Two-Stage Model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E83BE57-6ED0-2DB2-8052-87E0849BC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81860"/>
              </p:ext>
            </p:extLst>
          </p:nvPr>
        </p:nvGraphicFramePr>
        <p:xfrm>
          <a:off x="823142" y="2026290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5762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1E9C58D-FAC8-5698-EDFF-E1991785BCAB}"/>
              </a:ext>
            </a:extLst>
          </p:cNvPr>
          <p:cNvSpPr txBox="1"/>
          <p:nvPr/>
        </p:nvSpPr>
        <p:spPr>
          <a:xfrm>
            <a:off x="1056544" y="1634022"/>
            <a:ext cx="1696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Normal </a:t>
            </a:r>
            <a:r>
              <a:rPr lang="en-US" altLang="zh-TW" dirty="0" err="1">
                <a:latin typeface="Montserrat" panose="02000505000000020004" pitchFamily="2" charset="0"/>
              </a:rPr>
              <a:t>XGBoost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C18B613-07DB-CB52-D3BA-44AF061D4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40832"/>
              </p:ext>
            </p:extLst>
          </p:nvPr>
        </p:nvGraphicFramePr>
        <p:xfrm>
          <a:off x="3556584" y="2026290"/>
          <a:ext cx="2163096" cy="1112520"/>
        </p:xfrm>
        <a:graphic>
          <a:graphicData uri="http://schemas.openxmlformats.org/drawingml/2006/table">
            <a:tbl>
              <a:tblPr firstRow="1" bandRow="1">
                <a:tableStyleId>{E5EB32D9-7D9C-45C5-9D73-0B10AA30B2EF}</a:tableStyleId>
              </a:tblPr>
              <a:tblGrid>
                <a:gridCol w="721032">
                  <a:extLst>
                    <a:ext uri="{9D8B030D-6E8A-4147-A177-3AD203B41FA5}">
                      <a16:colId xmlns:a16="http://schemas.microsoft.com/office/drawing/2014/main" val="250075631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966669756"/>
                    </a:ext>
                  </a:extLst>
                </a:gridCol>
                <a:gridCol w="721032">
                  <a:extLst>
                    <a:ext uri="{9D8B030D-6E8A-4147-A177-3AD203B41FA5}">
                      <a16:colId xmlns:a16="http://schemas.microsoft.com/office/drawing/2014/main" val="2833799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032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957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980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258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97241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41C9D95-3802-BD46-FA6A-E04524AE9E84}"/>
              </a:ext>
            </a:extLst>
          </p:cNvPr>
          <p:cNvSpPr txBox="1"/>
          <p:nvPr/>
        </p:nvSpPr>
        <p:spPr>
          <a:xfrm>
            <a:off x="3681782" y="1634022"/>
            <a:ext cx="1912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latin typeface="Montserrat" panose="02000505000000020004" pitchFamily="2" charset="0"/>
              </a:rPr>
              <a:t>Weighted </a:t>
            </a:r>
            <a:r>
              <a:rPr lang="en-US" altLang="zh-TW" dirty="0" err="1">
                <a:latin typeface="Montserrat" panose="02000505000000020004" pitchFamily="2" charset="0"/>
              </a:rPr>
              <a:t>XGBoost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9128700-346B-185E-2290-4A1293873143}"/>
              </a:ext>
            </a:extLst>
          </p:cNvPr>
          <p:cNvSpPr txBox="1"/>
          <p:nvPr/>
        </p:nvSpPr>
        <p:spPr>
          <a:xfrm>
            <a:off x="714300" y="3224669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0.35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0.09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87C4A5-BFEE-6145-445A-62122AC7A42A}"/>
              </a:ext>
            </a:extLst>
          </p:cNvPr>
          <p:cNvSpPr txBox="1"/>
          <p:nvPr/>
        </p:nvSpPr>
        <p:spPr>
          <a:xfrm>
            <a:off x="3447742" y="3215782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0.24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0.54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5A9236A-9A69-2E6E-0783-ED877F015439}"/>
              </a:ext>
            </a:extLst>
          </p:cNvPr>
          <p:cNvSpPr txBox="1"/>
          <p:nvPr/>
        </p:nvSpPr>
        <p:spPr>
          <a:xfrm>
            <a:off x="6296602" y="3208964"/>
            <a:ext cx="2380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Precision </a:t>
            </a:r>
            <a:r>
              <a:rPr lang="en-US" altLang="zh-TW" dirty="0">
                <a:solidFill>
                  <a:srgbClr val="3B3B3B"/>
                </a:solidFill>
                <a:latin typeface="Montserrat" panose="02000505000000020004" pitchFamily="2" charset="0"/>
              </a:rPr>
              <a:t>: </a:t>
            </a:r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0.28</a:t>
            </a:r>
          </a:p>
          <a:p>
            <a:r>
              <a:rPr lang="en-US" altLang="zh-TW" b="0" i="0" dirty="0">
                <a:solidFill>
                  <a:srgbClr val="3B3B3B"/>
                </a:solidFill>
                <a:effectLst/>
                <a:latin typeface="Montserrat" panose="02000505000000020004" pitchFamily="2" charset="0"/>
              </a:rPr>
              <a:t>Recall : 0.54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996DE1-9E46-0563-732C-352AE4FFDB88}"/>
              </a:ext>
            </a:extLst>
          </p:cNvPr>
          <p:cNvSpPr txBox="1"/>
          <p:nvPr/>
        </p:nvSpPr>
        <p:spPr>
          <a:xfrm>
            <a:off x="6296602" y="3902075"/>
            <a:ext cx="2380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Montserrat" panose="02000505000000020004" pitchFamily="2" charset="0"/>
              </a:rPr>
              <a:t>Threshold=0.6</a:t>
            </a:r>
            <a:endParaRPr lang="zh-TW" altLang="en-US" dirty="0">
              <a:latin typeface="Montserrat" panose="02000505000000020004" pitchFamily="2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89E7E53-E4E9-1514-84D9-9A7C83074A7B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4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7121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5">
          <a:extLst>
            <a:ext uri="{FF2B5EF4-FFF2-40B4-BE49-F238E27FC236}">
              <a16:creationId xmlns:a16="http://schemas.microsoft.com/office/drawing/2014/main" id="{BA5F4D07-BB2F-A4CA-7CD3-A8A93E7C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76">
            <a:extLst>
              <a:ext uri="{FF2B5EF4-FFF2-40B4-BE49-F238E27FC236}">
                <a16:creationId xmlns:a16="http://schemas.microsoft.com/office/drawing/2014/main" id="{2C398454-A0AA-6E97-D047-7D6668843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ROC curve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EF5CC29-AB9C-40C7-B527-08CEEB72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25" y="1154431"/>
            <a:ext cx="4494149" cy="343946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085929-0C1D-F0FB-0C03-4CE68D117438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5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4847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8CC3B2C-D390-7104-3614-4F448541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9">
            <a:extLst>
              <a:ext uri="{FF2B5EF4-FFF2-40B4-BE49-F238E27FC236}">
                <a16:creationId xmlns:a16="http://schemas.microsoft.com/office/drawing/2014/main" id="{B469D0F2-05ED-EC66-D09C-BA4299393B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300" y="1465222"/>
            <a:ext cx="7715400" cy="22130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Key Achievements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Proposed a Two-Stage Classification Model combining Logistic Regression and Weighted </a:t>
            </a:r>
            <a:r>
              <a:rPr lang="en-US" altLang="zh-TW" sz="1600" dirty="0" err="1">
                <a:solidFill>
                  <a:schemeClr val="bg2">
                    <a:lumMod val="50000"/>
                  </a:schemeClr>
                </a:solidFill>
              </a:rPr>
              <a:t>XGBoost</a:t>
            </a: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Improved recall for minority class (Class 1) to 0.54, while balancing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Future Directions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2">
                    <a:lumMod val="50000"/>
                  </a:schemeClr>
                </a:solidFill>
              </a:rPr>
              <a:t>Further optimization of loss weights to improve precision.</a:t>
            </a:r>
          </a:p>
        </p:txBody>
      </p:sp>
      <p:sp>
        <p:nvSpPr>
          <p:cNvPr id="673" name="Google Shape;673;p59">
            <a:extLst>
              <a:ext uri="{FF2B5EF4-FFF2-40B4-BE49-F238E27FC236}">
                <a16:creationId xmlns:a16="http://schemas.microsoft.com/office/drawing/2014/main" id="{EA877182-C0C3-461F-E793-40488D1D2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300" y="540850"/>
            <a:ext cx="7715400" cy="4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SUMMARY</a:t>
            </a:r>
            <a:endParaRPr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103A92-085E-8853-9621-2B2DE080383F}"/>
              </a:ext>
            </a:extLst>
          </p:cNvPr>
          <p:cNvSpPr txBox="1"/>
          <p:nvPr/>
        </p:nvSpPr>
        <p:spPr>
          <a:xfrm>
            <a:off x="8750220" y="472599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6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163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2">
          <a:extLst>
            <a:ext uri="{FF2B5EF4-FFF2-40B4-BE49-F238E27FC236}">
              <a16:creationId xmlns:a16="http://schemas.microsoft.com/office/drawing/2014/main" id="{6BAB82A5-634F-44D6-63CF-CE37093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p117">
            <a:extLst>
              <a:ext uri="{FF2B5EF4-FFF2-40B4-BE49-F238E27FC236}">
                <a16:creationId xmlns:a16="http://schemas.microsoft.com/office/drawing/2014/main" id="{55D04D37-E6C1-3634-9D92-4EE6A576B1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40664" y="2052900"/>
            <a:ext cx="7982711" cy="103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zh-TW" sz="4400" dirty="0"/>
              <a:t>Thanks for your attention.</a:t>
            </a:r>
            <a:endParaRPr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281E0B-E355-3BAE-672B-1775A6915D72}"/>
              </a:ext>
            </a:extLst>
          </p:cNvPr>
          <p:cNvSpPr/>
          <p:nvPr/>
        </p:nvSpPr>
        <p:spPr>
          <a:xfrm>
            <a:off x="630936" y="3630168"/>
            <a:ext cx="4014216" cy="1037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805337"/>
      </p:ext>
    </p:extLst>
  </p:cSld>
  <p:clrMapOvr>
    <a:masterClrMapping/>
  </p:clrMapOvr>
</p:sld>
</file>

<file path=ppt/theme/theme1.xml><?xml version="1.0" encoding="utf-8"?>
<a:theme xmlns:a="http://schemas.openxmlformats.org/drawingml/2006/main" name="Healthcare Center Website by Slidesgo">
  <a:themeElements>
    <a:clrScheme name="Simple Light">
      <a:dk1>
        <a:srgbClr val="2F4A8A"/>
      </a:dk1>
      <a:lt1>
        <a:srgbClr val="FFFFFF"/>
      </a:lt1>
      <a:dk2>
        <a:srgbClr val="666666"/>
      </a:dk2>
      <a:lt2>
        <a:srgbClr val="4869B1"/>
      </a:lt2>
      <a:accent1>
        <a:srgbClr val="7EACEC"/>
      </a:accent1>
      <a:accent2>
        <a:srgbClr val="C3D9FB"/>
      </a:accent2>
      <a:accent3>
        <a:srgbClr val="90D1CB"/>
      </a:accent3>
      <a:accent4>
        <a:srgbClr val="AFDCDD"/>
      </a:accent4>
      <a:accent5>
        <a:srgbClr val="F8DBC4"/>
      </a:accent5>
      <a:accent6>
        <a:srgbClr val="FFB172"/>
      </a:accent6>
      <a:hlink>
        <a:srgbClr val="2F4A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828</Words>
  <Application>Microsoft Office PowerPoint</Application>
  <PresentationFormat>如螢幕大小 (16:9)</PresentationFormat>
  <Paragraphs>125</Paragraphs>
  <Slides>8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Alata</vt:lpstr>
      <vt:lpstr>王漢宗綜藝體繁</vt:lpstr>
      <vt:lpstr>Anaheim</vt:lpstr>
      <vt:lpstr>Roboto Condensed Light</vt:lpstr>
      <vt:lpstr>Montserrat</vt:lpstr>
      <vt:lpstr>Arial</vt:lpstr>
      <vt:lpstr>Healthcare Center Website by Slidesgo</vt:lpstr>
      <vt:lpstr>Two-Stage Classification Model for Imbalanced Data</vt:lpstr>
      <vt:lpstr>Dataset</vt:lpstr>
      <vt:lpstr>Two-Stage Classification Process</vt:lpstr>
      <vt:lpstr>Results</vt:lpstr>
      <vt:lpstr>Comparison</vt:lpstr>
      <vt:lpstr>ROC curve</vt:lpstr>
      <vt:lpstr>SUMMARY</vt:lpstr>
      <vt:lpstr>Thanks for your attention.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吳思蒨 WU,SIH-CIAN</cp:lastModifiedBy>
  <cp:revision>23</cp:revision>
  <dcterms:modified xsi:type="dcterms:W3CDTF">2025-01-08T07:07:59Z</dcterms:modified>
</cp:coreProperties>
</file>