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yaa\Downloads\naan%20mudhalvan\employee_data%20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nm.xlsx]employee_data nm!PivotTable1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a:t>
            </a:r>
            <a:r>
              <a:rPr lang="en-IN" baseline="0"/>
              <a:t>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nm'!$B$3:$B$4</c:f>
              <c:strCache>
                <c:ptCount val="1"/>
                <c:pt idx="0">
                  <c:v>HIGH</c:v>
                </c:pt>
              </c:strCache>
            </c:strRef>
          </c:tx>
          <c:spPr>
            <a:solidFill>
              <a:schemeClr val="accent1"/>
            </a:solidFill>
            <a:ln>
              <a:noFill/>
            </a:ln>
            <a:effectLst/>
          </c:spPr>
          <c:invertIfNegative val="0"/>
          <c:cat>
            <c:strRef>
              <c:f>'employee_data nm'!$A$5:$A$15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nm'!$B$5:$B$15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DA-4F12-887A-30AD8D059823}"/>
            </c:ext>
          </c:extLst>
        </c:ser>
        <c:ser>
          <c:idx val="1"/>
          <c:order val="1"/>
          <c:tx>
            <c:strRef>
              <c:f>'employee_data nm'!$C$3:$C$4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nm'!$A$5:$A$15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nm'!$C$5:$C$15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7DA-4F12-887A-30AD8D059823}"/>
            </c:ext>
          </c:extLst>
        </c:ser>
        <c:ser>
          <c:idx val="2"/>
          <c:order val="2"/>
          <c:tx>
            <c:strRef>
              <c:f>'employee_data nm'!$D$3:$D$4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 nm'!$A$5:$A$15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nm'!$D$5:$D$15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7DA-4F12-887A-30AD8D059823}"/>
            </c:ext>
          </c:extLst>
        </c:ser>
        <c:ser>
          <c:idx val="3"/>
          <c:order val="3"/>
          <c:tx>
            <c:strRef>
              <c:f>'employee_data nm'!$E$3:$E$4</c:f>
              <c:strCache>
                <c:ptCount val="1"/>
                <c:pt idx="0">
                  <c:v>VERY HIGH</c:v>
                </c:pt>
              </c:strCache>
            </c:strRef>
          </c:tx>
          <c:spPr>
            <a:solidFill>
              <a:schemeClr val="accent4"/>
            </a:solidFill>
            <a:ln>
              <a:noFill/>
            </a:ln>
            <a:effectLst/>
          </c:spPr>
          <c:invertIfNegative val="0"/>
          <c:cat>
            <c:strRef>
              <c:f>'employee_data nm'!$A$5:$A$15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nm'!$E$5:$E$15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7DA-4F12-887A-30AD8D059823}"/>
            </c:ext>
          </c:extLst>
        </c:ser>
        <c:dLbls>
          <c:showLegendKey val="0"/>
          <c:showVal val="0"/>
          <c:showCatName val="0"/>
          <c:showSerName val="0"/>
          <c:showPercent val="0"/>
          <c:showBubbleSize val="0"/>
        </c:dLbls>
        <c:gapWidth val="219"/>
        <c:overlap val="-27"/>
        <c:axId val="976184400"/>
        <c:axId val="976184880"/>
      </c:barChart>
      <c:catAx>
        <c:axId val="97618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184880"/>
        <c:crosses val="autoZero"/>
        <c:auto val="1"/>
        <c:lblAlgn val="ctr"/>
        <c:lblOffset val="100"/>
        <c:noMultiLvlLbl val="0"/>
      </c:catAx>
      <c:valAx>
        <c:axId val="97618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184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biz.libretexts.org/Bookshelves/Business/Book:_Introduction_to_Business_(OpenStax)/07:_Designing_Organizational_Structures/7.02:_Building_Organizational_Structures"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svgsilh.com/image/42919.html" TargetMode="Externa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N.S.LAYAA</a:t>
            </a:r>
          </a:p>
          <a:p>
            <a:r>
              <a:rPr lang="en-US" sz="2400" dirty="0"/>
              <a:t>REGISTER NO: 322200039</a:t>
            </a:r>
          </a:p>
          <a:p>
            <a:r>
              <a:rPr lang="en-US" sz="2400" dirty="0"/>
              <a:t>DEPARTMENT: B.COM HONOURS (shift 2)</a:t>
            </a:r>
          </a:p>
          <a:p>
            <a:r>
              <a:rPr lang="en-US" sz="2400" dirty="0"/>
              <a:t>COLLEGE: ANNA ADARSH COLLEGE FOR WOMEN,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B8E31D7-7413-6E02-E775-1F8BAE3395C1}"/>
              </a:ext>
            </a:extLst>
          </p:cNvPr>
          <p:cNvSpPr txBox="1"/>
          <p:nvPr/>
        </p:nvSpPr>
        <p:spPr>
          <a:xfrm>
            <a:off x="686182" y="1049337"/>
            <a:ext cx="9067418" cy="6186309"/>
          </a:xfrm>
          <a:prstGeom prst="rect">
            <a:avLst/>
          </a:prstGeom>
          <a:noFill/>
        </p:spPr>
        <p:txBody>
          <a:bodyPr wrap="square" rtlCol="0">
            <a:spAutoFit/>
          </a:bodyPr>
          <a:lstStyle/>
          <a:p>
            <a:r>
              <a:rPr lang="en-US" dirty="0"/>
              <a:t>DATA COLLECTION:</a:t>
            </a:r>
          </a:p>
          <a:p>
            <a:pPr marL="285750" indent="-285750">
              <a:buFont typeface="Arial" panose="020B0604020202020204" pitchFamily="34" charset="0"/>
              <a:buChar char="•"/>
            </a:pPr>
            <a:r>
              <a:rPr lang="en-US" dirty="0"/>
              <a:t>DATA SET WAS DOWNLOADED FROM KAGGLE.COM </a:t>
            </a:r>
          </a:p>
          <a:p>
            <a:pPr marL="285750" indent="-285750">
              <a:buFont typeface="Arial" panose="020B0604020202020204" pitchFamily="34" charset="0"/>
              <a:buChar char="•"/>
            </a:pPr>
            <a:endParaRPr lang="en-US" dirty="0"/>
          </a:p>
          <a:p>
            <a:r>
              <a:rPr lang="en-US" dirty="0"/>
              <a:t>FEATURE SELECTION</a:t>
            </a:r>
          </a:p>
          <a:p>
            <a:pPr marL="285750" indent="-285750">
              <a:buFont typeface="Arial" panose="020B0604020202020204" pitchFamily="34" charset="0"/>
              <a:buChar char="•"/>
            </a:pPr>
            <a:r>
              <a:rPr lang="en-US" dirty="0"/>
              <a:t>THE MAIN THEME OF THE PROJECT IS EMPLOYEE PERFORMANCE. SO, FEATURES LIKE EMPLOYEE NAME, PERFORMANCE CODE, EMPLOYEE RATINGS, GENDER, START AND END DATE WERE SELECTED TO ANALYSE THE DATA</a:t>
            </a:r>
          </a:p>
          <a:p>
            <a:endParaRPr lang="en-US" dirty="0"/>
          </a:p>
          <a:p>
            <a:r>
              <a:rPr lang="en-US" dirty="0"/>
              <a:t>DATA CLEANING:</a:t>
            </a:r>
          </a:p>
          <a:p>
            <a:pPr marL="285750" indent="-285750">
              <a:buFont typeface="Arial" panose="020B0604020202020204" pitchFamily="34" charset="0"/>
              <a:buChar char="•"/>
            </a:pPr>
            <a:r>
              <a:rPr lang="en-US" dirty="0"/>
              <a:t>IDENTIFICATION OF MISSING VALUES: THE MISSING DATA WAS HIGHLIGHTED IN EXCEL USING THE CONDITIONAL FORMATTING TECHNIQUE. THE BLANK SPACES WERE HIGHLIGHTED USING THIS METHOD.</a:t>
            </a:r>
          </a:p>
          <a:p>
            <a:pPr marL="285750" indent="-285750">
              <a:buFont typeface="Arial" panose="020B0604020202020204" pitchFamily="34" charset="0"/>
              <a:buChar char="•"/>
            </a:pPr>
            <a:r>
              <a:rPr lang="en-US" dirty="0"/>
              <a:t>FILTERING THE MISSING VALUES: THE MISSING VALUES WERE FILTERED USING THE FILTER OPTION IN EXCEL SO AS TO HAVE ONLY EXISTING VALUES</a:t>
            </a:r>
          </a:p>
          <a:p>
            <a:endParaRPr lang="en-US" dirty="0"/>
          </a:p>
          <a:p>
            <a:r>
              <a:rPr lang="en-US" dirty="0"/>
              <a:t>CALCULATION OF PERFORMANCE LEVEL :</a:t>
            </a:r>
          </a:p>
          <a:p>
            <a:pPr marL="285750" indent="-285750">
              <a:buFont typeface="Arial" panose="020B0604020202020204" pitchFamily="34" charset="0"/>
              <a:buChar char="•"/>
            </a:pPr>
            <a:r>
              <a:rPr lang="en-US" dirty="0"/>
              <a:t>PERFORMANCE LEVEL OF EACH EMPLOYEE WAS CALCULATED USING THE FORMULA:</a:t>
            </a:r>
          </a:p>
          <a:p>
            <a:r>
              <a:rPr lang="en-US" sz="1800" dirty="0"/>
              <a:t>=IFS(Z8&gt;=5,"VERY HIGH",Z8&gt;=4,"HIGH",Z8&gt;=3,"MED",TRUE,"LOW") TO CATEGORIZE EACH EMPLOYEE AS VERY HIGH, HIGH , MEDIUM OR LOW LEVEL PERFORMING EMPLOYEE</a:t>
            </a:r>
            <a:endParaRPr lang="en-IN" sz="1800"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F1FB6-85D6-3602-F588-69A75AC77CE7}"/>
              </a:ext>
            </a:extLst>
          </p:cNvPr>
          <p:cNvSpPr txBox="1"/>
          <p:nvPr/>
        </p:nvSpPr>
        <p:spPr>
          <a:xfrm>
            <a:off x="1066800" y="1219200"/>
            <a:ext cx="7620000" cy="2862322"/>
          </a:xfrm>
          <a:prstGeom prst="rect">
            <a:avLst/>
          </a:prstGeom>
          <a:noFill/>
        </p:spPr>
        <p:txBody>
          <a:bodyPr wrap="square" rtlCol="0">
            <a:spAutoFit/>
          </a:bodyPr>
          <a:lstStyle/>
          <a:p>
            <a:r>
              <a:rPr lang="en-US" dirty="0"/>
              <a:t>SUMMARY: </a:t>
            </a:r>
          </a:p>
          <a:p>
            <a:pPr marL="285750" indent="-285750">
              <a:buFont typeface="Arial" panose="020B0604020202020204" pitchFamily="34" charset="0"/>
              <a:buChar char="•"/>
            </a:pPr>
            <a:r>
              <a:rPr lang="en-US" dirty="0"/>
              <a:t>THE PERFORMANCE LEVEL OF EMPLOYEES WERE SUMMARIZED USING THE PIVOT TABLE FUNCTION IN EXCEL</a:t>
            </a:r>
          </a:p>
          <a:p>
            <a:endParaRPr lang="en-US" dirty="0"/>
          </a:p>
          <a:p>
            <a:r>
              <a:rPr lang="en-US" dirty="0"/>
              <a:t>VISUALIZATION:</a:t>
            </a:r>
          </a:p>
          <a:p>
            <a:pPr marL="285750" indent="-285750">
              <a:buFont typeface="Arial" panose="020B0604020202020204" pitchFamily="34" charset="0"/>
              <a:buChar char="•"/>
            </a:pPr>
            <a:r>
              <a:rPr lang="en-US" dirty="0"/>
              <a:t>THE EMPLOYEES’ PERFORMANCE IS VISUALLY PRESENTED WITH THE HELP OF GRAPHS IN THE FORM OF CLUSTERED COLUMNS</a:t>
            </a:r>
          </a:p>
          <a:p>
            <a:pPr marL="285750" indent="-285750">
              <a:buFont typeface="Arial" panose="020B0604020202020204" pitchFamily="34" charset="0"/>
              <a:buChar char="•"/>
            </a:pPr>
            <a:r>
              <a:rPr lang="en-US" dirty="0"/>
              <a:t>EMPLOYEES ARE CLASSIFIED INTO LOW, MEDIUM, HIGH AND VERY HIGH LEVEL PERFORMING EMPLOYEES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4823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51445C1-2449-1BE6-F3DF-06ED20129988}"/>
              </a:ext>
            </a:extLst>
          </p:cNvPr>
          <p:cNvGraphicFramePr>
            <a:graphicFrameLocks/>
          </p:cNvGraphicFramePr>
          <p:nvPr>
            <p:extLst>
              <p:ext uri="{D42A27DB-BD31-4B8C-83A1-F6EECF244321}">
                <p14:modId xmlns:p14="http://schemas.microsoft.com/office/powerpoint/2010/main" val="4001429996"/>
              </p:ext>
            </p:extLst>
          </p:nvPr>
        </p:nvGraphicFramePr>
        <p:xfrm>
          <a:off x="906462" y="1295400"/>
          <a:ext cx="6865938"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15E3E5-1BA8-F1F3-3F42-0F4DD6A4F259}"/>
              </a:ext>
            </a:extLst>
          </p:cNvPr>
          <p:cNvSpPr txBox="1"/>
          <p:nvPr/>
        </p:nvSpPr>
        <p:spPr>
          <a:xfrm>
            <a:off x="838200" y="1447800"/>
            <a:ext cx="777240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t>FROM THE GIVEN TABLES AND GRAPHS, WE CAN OBSERVE THAT THERE ARE A MAXIMUM OF MEDIUM PERFORMING EMPLOYEES AND A MINIMUM OF VERY HIGH PERFORMING EMPLOYEES.</a:t>
            </a:r>
          </a:p>
          <a:p>
            <a:pPr marL="285750" indent="-285750">
              <a:buFont typeface="Arial" panose="020B0604020202020204" pitchFamily="34" charset="0"/>
              <a:buChar char="•"/>
            </a:pPr>
            <a:r>
              <a:rPr lang="en-IN" sz="2000" dirty="0"/>
              <a:t>THESE MEDIUM OR AVERAGE PERFORMING EMPLOYEES CAN BE TRAINED BY PROVIDING TASKS WHICH PUSHES THEM TO THEIR MAXIMUM CAPACITY. THEIR NEEDS SHOULD BE SATISFIED BY PROVIDING MONETARY AND NON MONETARY INCENTIVES.</a:t>
            </a:r>
          </a:p>
          <a:p>
            <a:pPr marL="285750" indent="-285750">
              <a:buFont typeface="Arial" panose="020B0604020202020204" pitchFamily="34" charset="0"/>
              <a:buChar char="•"/>
            </a:pPr>
            <a:r>
              <a:rPr lang="en-IN" sz="2000" dirty="0"/>
              <a:t>THE HIGH AND VERY HIGH LEVEL PERFORMING EMPLOYEES COULD BE PROMOTED TO HIGHER LEVELS AND BE PROVIDED WITH MORE CHALLENGING TASKS</a:t>
            </a:r>
          </a:p>
          <a:p>
            <a:pPr marL="285750" indent="-285750">
              <a:buFont typeface="Arial" panose="020B0604020202020204" pitchFamily="34" charset="0"/>
              <a:buChar char="•"/>
            </a:pPr>
            <a:r>
              <a:rPr lang="en-IN" sz="2000" dirty="0"/>
              <a:t>PROPER TRAINING SHOULD BE GIVEN TO LOW PERFORMING EMPLOYEES SO AS TO IMPROVE THEIR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A61E856-021D-DF2A-9CA2-A94930A862E1}"/>
              </a:ext>
            </a:extLst>
          </p:cNvPr>
          <p:cNvSpPr txBox="1"/>
          <p:nvPr/>
        </p:nvSpPr>
        <p:spPr>
          <a:xfrm>
            <a:off x="990600" y="2019300"/>
            <a:ext cx="60198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track the performance of the employee so as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his/her growth in the organization.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how to incentivize the employees based on their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864224"/>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main aim of this project is to evaluate employee performance with MS Excel.</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 employee performance is evaluated through various factors such as Employee name, Performance level, Employee rating, Gender and other relevant factors.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Using this analysis, employees are categorized into Very High, High, </a:t>
            </a:r>
            <a:r>
              <a:rPr lang="en-US" sz="2400" dirty="0">
                <a:solidFill>
                  <a:srgbClr val="0D0D0D"/>
                </a:solidFill>
                <a:latin typeface="Times New Roman" panose="02020603050405020304" pitchFamily="18" charset="0"/>
                <a:cs typeface="Times New Roman" panose="02020603050405020304" pitchFamily="18" charset="0"/>
              </a:rPr>
              <a:t>Medium and Low performing employees</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It also provides the trend of the employees performing in the </a:t>
            </a:r>
            <a:r>
              <a:rPr lang="en-US" sz="2400" dirty="0" err="1">
                <a:solidFill>
                  <a:srgbClr val="0D0D0D"/>
                </a:solidFill>
                <a:latin typeface="Times New Roman" panose="02020603050405020304" pitchFamily="18" charset="0"/>
                <a:cs typeface="Times New Roman" panose="02020603050405020304" pitchFamily="18" charset="0"/>
              </a:rPr>
              <a:t>organisation</a:t>
            </a: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will enable the employe</a:t>
            </a:r>
            <a:r>
              <a:rPr lang="en-US" sz="2400" dirty="0">
                <a:solidFill>
                  <a:srgbClr val="0D0D0D"/>
                </a:solidFill>
                <a:latin typeface="Times New Roman" panose="02020603050405020304" pitchFamily="18" charset="0"/>
                <a:cs typeface="Times New Roman" panose="02020603050405020304" pitchFamily="18" charset="0"/>
              </a:rPr>
              <a:t>r to know the areas in which more attention should be paid.</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Graphic 8">
            <a:extLst>
              <a:ext uri="{FF2B5EF4-FFF2-40B4-BE49-F238E27FC236}">
                <a16:creationId xmlns:a16="http://schemas.microsoft.com/office/drawing/2014/main" id="{745E00B6-F1C2-9CA1-925F-EED667416216}"/>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478811" y="1409952"/>
            <a:ext cx="3408951" cy="1703477"/>
          </a:xfrm>
          <a:prstGeom prst="rect">
            <a:avLst/>
          </a:prstGeom>
        </p:spPr>
      </p:pic>
      <p:pic>
        <p:nvPicPr>
          <p:cNvPr id="11" name="Picture 10">
            <a:extLst>
              <a:ext uri="{FF2B5EF4-FFF2-40B4-BE49-F238E27FC236}">
                <a16:creationId xmlns:a16="http://schemas.microsoft.com/office/drawing/2014/main" id="{8526C636-5DA2-D1A6-C01D-87140C2193D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396979" y="3334997"/>
            <a:ext cx="4394079" cy="2325711"/>
          </a:xfrm>
          <a:prstGeom prst="rect">
            <a:avLst/>
          </a:prstGeom>
        </p:spPr>
      </p:pic>
      <p:sp>
        <p:nvSpPr>
          <p:cNvPr id="13" name="TextBox 12">
            <a:extLst>
              <a:ext uri="{FF2B5EF4-FFF2-40B4-BE49-F238E27FC236}">
                <a16:creationId xmlns:a16="http://schemas.microsoft.com/office/drawing/2014/main" id="{128D750E-FFFA-47DD-7208-21029B2A3CE0}"/>
              </a:ext>
            </a:extLst>
          </p:cNvPr>
          <p:cNvSpPr txBox="1"/>
          <p:nvPr/>
        </p:nvSpPr>
        <p:spPr>
          <a:xfrm>
            <a:off x="838200" y="1905000"/>
            <a:ext cx="5105400" cy="3416320"/>
          </a:xfrm>
          <a:prstGeom prst="rect">
            <a:avLst/>
          </a:prstGeom>
          <a:noFill/>
        </p:spPr>
        <p:txBody>
          <a:bodyPr wrap="square" rtlCol="0">
            <a:spAutoFit/>
          </a:bodyPr>
          <a:lstStyle/>
          <a:p>
            <a:pPr marL="342900" indent="-342900">
              <a:buAutoNum type="arabicParenR"/>
            </a:pPr>
            <a:r>
              <a:rPr lang="en-US" dirty="0"/>
              <a:t>EMPLOYEES OF THE ORGANISATION:</a:t>
            </a:r>
          </a:p>
          <a:p>
            <a:r>
              <a:rPr lang="en-US" dirty="0"/>
              <a:t> THE PERFORMANCE REVIEW OF EMPLOYEES ENABLE THEM TO IMPROVE THEIR PERFORMANCE BY KNOWING HOW THEY ARE CURRENTLY PERFORMING.</a:t>
            </a:r>
          </a:p>
          <a:p>
            <a:endParaRPr lang="en-US" dirty="0"/>
          </a:p>
          <a:p>
            <a:r>
              <a:rPr lang="en-US" dirty="0"/>
              <a:t>2) MANAGEMENT OF THE ORGANISATION:</a:t>
            </a:r>
          </a:p>
          <a:p>
            <a:r>
              <a:rPr lang="en-US" dirty="0"/>
              <a:t>THE MANAGEMENT OF THE ORGANISATION CAN ASSESS THE PERFORMANCE OF THE EMPLOYEES AND FURTHER PROVIDE ANY REWARDS OR PENALTIES BASED ON THEIR PERFORMANCE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CE69F00-D058-FC91-5219-4FBE32839360}"/>
              </a:ext>
            </a:extLst>
          </p:cNvPr>
          <p:cNvSpPr txBox="1"/>
          <p:nvPr/>
        </p:nvSpPr>
        <p:spPr>
          <a:xfrm>
            <a:off x="3200400" y="2019300"/>
            <a:ext cx="502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CONDITIONAL FORMATTING: TO HIGHLIGHT MISSING VALUES</a:t>
            </a:r>
          </a:p>
          <a:p>
            <a:pPr marL="285750" indent="-285750">
              <a:buFont typeface="Arial" panose="020B0604020202020204" pitchFamily="34" charset="0"/>
              <a:buChar char="•"/>
            </a:pPr>
            <a:r>
              <a:rPr lang="en-US" dirty="0"/>
              <a:t>FILTER: TO REMOVE MISSING VALUES FROM THE GIVEN DATA</a:t>
            </a:r>
          </a:p>
          <a:p>
            <a:pPr marL="285750" indent="-285750">
              <a:buFont typeface="Arial" panose="020B0604020202020204" pitchFamily="34" charset="0"/>
              <a:buChar char="•"/>
            </a:pPr>
            <a:r>
              <a:rPr lang="en-US" dirty="0"/>
              <a:t>FORMULA: TO CALCULATE THE PERFORMANCE OF EVERY EMPLOYEE</a:t>
            </a:r>
          </a:p>
          <a:p>
            <a:pPr marL="285750" indent="-285750">
              <a:buFont typeface="Arial" panose="020B0604020202020204" pitchFamily="34" charset="0"/>
              <a:buChar char="•"/>
            </a:pPr>
            <a:r>
              <a:rPr lang="en-US" dirty="0"/>
              <a:t>PIVOT TABLE: TO SUMMARIZE THE EMPLOYEE DATA</a:t>
            </a:r>
          </a:p>
          <a:p>
            <a:pPr marL="285750" indent="-285750">
              <a:buFont typeface="Arial" panose="020B0604020202020204" pitchFamily="34" charset="0"/>
              <a:buChar char="•"/>
            </a:pPr>
            <a:r>
              <a:rPr lang="en-US" dirty="0"/>
              <a:t>GRAPHS: TO VISUALIZE THE PERFORMANCE OF EMPLOYEES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29D64A5-39D3-E877-84F2-26A50BED2EB0}"/>
              </a:ext>
            </a:extLst>
          </p:cNvPr>
          <p:cNvSpPr txBox="1"/>
          <p:nvPr/>
        </p:nvSpPr>
        <p:spPr>
          <a:xfrm>
            <a:off x="755332" y="1371600"/>
            <a:ext cx="7169468" cy="4524315"/>
          </a:xfrm>
          <a:prstGeom prst="rect">
            <a:avLst/>
          </a:prstGeom>
          <a:noFill/>
        </p:spPr>
        <p:txBody>
          <a:bodyPr wrap="square" rtlCol="0">
            <a:spAutoFit/>
          </a:bodyPr>
          <a:lstStyle/>
          <a:p>
            <a:r>
              <a:rPr lang="en-US" dirty="0"/>
              <a:t>EMPLOYEE DATASET – FROM KAGGLE</a:t>
            </a:r>
          </a:p>
          <a:p>
            <a:endParaRPr lang="en-US" dirty="0"/>
          </a:p>
          <a:p>
            <a:r>
              <a:rPr lang="en-US" dirty="0"/>
              <a:t>TOTAL : 26 FEATURES</a:t>
            </a:r>
          </a:p>
          <a:p>
            <a:endParaRPr lang="en-US" dirty="0"/>
          </a:p>
          <a:p>
            <a:r>
              <a:rPr lang="en-US" dirty="0"/>
              <a:t>USED 9 FEATURES:</a:t>
            </a:r>
          </a:p>
          <a:p>
            <a:pPr marL="285750" indent="-285750">
              <a:buFont typeface="Arial" panose="020B0604020202020204" pitchFamily="34" charset="0"/>
              <a:buChar char="•"/>
            </a:pPr>
            <a:r>
              <a:rPr lang="en-US" dirty="0"/>
              <a:t>EMPLOYEE ID: NUMERICAL</a:t>
            </a:r>
          </a:p>
          <a:p>
            <a:pPr marL="285750" indent="-285750">
              <a:buFont typeface="Arial" panose="020B0604020202020204" pitchFamily="34" charset="0"/>
              <a:buChar char="•"/>
            </a:pPr>
            <a:r>
              <a:rPr lang="en-US" dirty="0"/>
              <a:t>EMPLOYEE FIRST NAME: TEXT</a:t>
            </a:r>
          </a:p>
          <a:p>
            <a:pPr marL="285750" indent="-285750">
              <a:buFont typeface="Arial" panose="020B0604020202020204" pitchFamily="34" charset="0"/>
              <a:buChar char="•"/>
            </a:pPr>
            <a:r>
              <a:rPr lang="en-US" dirty="0"/>
              <a:t>EMPLOYEE LAST NAME: TEXT</a:t>
            </a:r>
          </a:p>
          <a:p>
            <a:pPr marL="285750" indent="-285750">
              <a:buFont typeface="Arial" panose="020B0604020202020204" pitchFamily="34" charset="0"/>
              <a:buChar char="•"/>
            </a:pPr>
            <a:r>
              <a:rPr lang="en-US" dirty="0"/>
              <a:t>PERFORMANCE LEVEL</a:t>
            </a:r>
          </a:p>
          <a:p>
            <a:pPr marL="285750" indent="-285750">
              <a:buFont typeface="Arial" panose="020B0604020202020204" pitchFamily="34" charset="0"/>
              <a:buChar char="•"/>
            </a:pPr>
            <a:r>
              <a:rPr lang="en-US" dirty="0"/>
              <a:t>GENDER : MALE/ FEMALE</a:t>
            </a:r>
          </a:p>
          <a:p>
            <a:pPr marL="285750" indent="-285750">
              <a:buFont typeface="Arial" panose="020B0604020202020204" pitchFamily="34" charset="0"/>
              <a:buChar char="•"/>
            </a:pPr>
            <a:r>
              <a:rPr lang="en-US" dirty="0"/>
              <a:t>EMPLOYEE RATING: NUMERICAL</a:t>
            </a:r>
          </a:p>
          <a:p>
            <a:pPr marL="285750" indent="-285750">
              <a:buFont typeface="Arial" panose="020B0604020202020204" pitchFamily="34" charset="0"/>
              <a:buChar char="•"/>
            </a:pPr>
            <a:r>
              <a:rPr lang="en-US" dirty="0"/>
              <a:t>BUSINESS UNIT: TEXT</a:t>
            </a:r>
          </a:p>
          <a:p>
            <a:pPr marL="285750" indent="-285750">
              <a:buFont typeface="Arial" panose="020B0604020202020204" pitchFamily="34" charset="0"/>
              <a:buChar char="•"/>
            </a:pPr>
            <a:r>
              <a:rPr lang="en-US" dirty="0"/>
              <a:t>EMPLOYEE STATUS: TEXT</a:t>
            </a:r>
          </a:p>
          <a:p>
            <a:pPr marL="285750" indent="-285750">
              <a:buFont typeface="Arial" panose="020B0604020202020204" pitchFamily="34" charset="0"/>
              <a:buChar char="•"/>
            </a:pPr>
            <a:r>
              <a:rPr lang="en-US" dirty="0"/>
              <a:t>EMPLOYEE TYPE: TEXT</a:t>
            </a:r>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91D4D34-4947-C3A8-791D-25BE8965A71F}"/>
              </a:ext>
            </a:extLst>
          </p:cNvPr>
          <p:cNvSpPr txBox="1"/>
          <p:nvPr/>
        </p:nvSpPr>
        <p:spPr>
          <a:xfrm>
            <a:off x="2528085" y="1974408"/>
            <a:ext cx="7377915" cy="1938992"/>
          </a:xfrm>
          <a:prstGeom prst="rect">
            <a:avLst/>
          </a:prstGeom>
          <a:noFill/>
        </p:spPr>
        <p:txBody>
          <a:bodyPr wrap="square" rtlCol="0">
            <a:spAutoFit/>
          </a:bodyPr>
          <a:lstStyle/>
          <a:p>
            <a:r>
              <a:rPr lang="en-US" sz="2000" dirty="0"/>
              <a:t>THE PERFORMANCE LEVEL OF THE EMPLOYEES WERE CATEGORIZED INTO LOW, MEDIUM, HIGH AND VERY HIGH.</a:t>
            </a:r>
          </a:p>
          <a:p>
            <a:endParaRPr lang="en-US" sz="2000" dirty="0"/>
          </a:p>
          <a:p>
            <a:endParaRPr lang="en-US" sz="2000" dirty="0"/>
          </a:p>
          <a:p>
            <a:r>
              <a:rPr lang="en-US" sz="2000" dirty="0"/>
              <a:t>PERFORMANCE LEVEL WAS CALCULATED USING:</a:t>
            </a:r>
          </a:p>
          <a:p>
            <a:r>
              <a:rPr lang="en-US" sz="2000" dirty="0"/>
              <a:t>=IFS(Z8&gt;=5,"VERY HIGH",Z8&gt;=4,"HIGH",Z8&gt;=3,"MED",TRUE,"LOW")</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736</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Layaa Nageshwaran</cp:lastModifiedBy>
  <cp:revision>16</cp:revision>
  <dcterms:created xsi:type="dcterms:W3CDTF">2024-03-29T15:07:22Z</dcterms:created>
  <dcterms:modified xsi:type="dcterms:W3CDTF">2024-08-26T14:07:05Z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