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4" r:id="rId16"/>
    <p:sldId id="275" r:id="rId17"/>
    <p:sldId id="276" r:id="rId18"/>
    <p:sldId id="270" r:id="rId19"/>
    <p:sldId id="272" r:id="rId20"/>
    <p:sldId id="271" r:id="rId21"/>
    <p:sldId id="280" r:id="rId22"/>
    <p:sldId id="277" r:id="rId23"/>
    <p:sldId id="278" r:id="rId24"/>
    <p:sldId id="279" r:id="rId25"/>
    <p:sldId id="281" r:id="rId26"/>
    <p:sldId id="282" r:id="rId27"/>
    <p:sldId id="283" r:id="rId28"/>
    <p:sldId id="287" r:id="rId29"/>
    <p:sldId id="288" r:id="rId30"/>
    <p:sldId id="284" r:id="rId31"/>
    <p:sldId id="285" r:id="rId32"/>
    <p:sldId id="286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B874-ABAD-4985-B7F8-DCD4662C8AE9}" type="datetimeFigureOut">
              <a:rPr lang="fr-FR" smtClean="0"/>
              <a:pPr/>
              <a:t>18.09.2020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5002-1F4C-4A65-A34A-C0C7D3D9D53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uble-ended_que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depen.io/laysamy/pen/bGpxQL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Autofit/>
          </a:bodyPr>
          <a:lstStyle/>
          <a:p>
            <a:r>
              <a:rPr lang="ar-DZ" sz="6600" b="1" i="1" dirty="0" smtClean="0">
                <a:solidFill>
                  <a:srgbClr val="FF0000"/>
                </a:solidFill>
              </a:rPr>
              <a:t>كتاب جافا </a:t>
            </a:r>
            <a:r>
              <a:rPr lang="ar-DZ" sz="6600" b="1" i="1" dirty="0" err="1" smtClean="0">
                <a:solidFill>
                  <a:srgbClr val="FF0000"/>
                </a:solidFill>
              </a:rPr>
              <a:t>سكريبت</a:t>
            </a:r>
            <a:r>
              <a:rPr lang="ar-DZ" sz="6600" b="1" i="1" dirty="0" smtClean="0">
                <a:solidFill>
                  <a:srgbClr val="FF0000"/>
                </a:solidFill>
              </a:rPr>
              <a:t/>
            </a:r>
            <a:br>
              <a:rPr lang="ar-DZ" sz="6600" b="1" i="1" dirty="0" smtClean="0">
                <a:solidFill>
                  <a:srgbClr val="FF0000"/>
                </a:solidFill>
              </a:rPr>
            </a:br>
            <a:r>
              <a:rPr lang="ar-DZ" sz="6600" b="1" i="1" dirty="0" smtClean="0">
                <a:solidFill>
                  <a:srgbClr val="FF0000"/>
                </a:solidFill>
              </a:rPr>
              <a:t> في تطبيقات </a:t>
            </a:r>
            <a:r>
              <a:rPr lang="ar-DZ" sz="6600" b="1" i="1" dirty="0" err="1" smtClean="0">
                <a:solidFill>
                  <a:srgbClr val="FF0000"/>
                </a:solidFill>
              </a:rPr>
              <a:t>النت</a:t>
            </a:r>
            <a:endParaRPr lang="fr-FR" sz="6600" b="1" i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2000240"/>
            <a:ext cx="8229600" cy="4525963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ar-DZ" sz="6000" b="1" dirty="0" smtClean="0"/>
              <a:t>باب</a:t>
            </a:r>
            <a:r>
              <a:rPr lang="ar-DZ" sz="6000" dirty="0" smtClean="0"/>
              <a:t>: </a:t>
            </a:r>
            <a:r>
              <a:rPr lang="ar-DZ" sz="6000" dirty="0" smtClean="0"/>
              <a:t>الجداول وما احتوت عليه من </a:t>
            </a:r>
            <a:r>
              <a:rPr lang="ar-DZ" sz="6000" dirty="0" smtClean="0"/>
              <a:t>المسائل</a:t>
            </a:r>
            <a:r>
              <a:rPr lang="ar-DZ" sz="6000" dirty="0" smtClean="0"/>
              <a:t>.</a:t>
            </a:r>
          </a:p>
          <a:p>
            <a:pPr algn="r" rtl="1">
              <a:buNone/>
            </a:pPr>
            <a:r>
              <a:rPr lang="ar-DZ" sz="6000" dirty="0" smtClean="0"/>
              <a:t>حدثنا شيخنا عبد المالك </a:t>
            </a:r>
            <a:r>
              <a:rPr lang="ar-DZ" sz="6000" dirty="0" err="1" smtClean="0"/>
              <a:t>إبن</a:t>
            </a:r>
            <a:r>
              <a:rPr lang="ar-DZ" sz="6000" dirty="0" smtClean="0"/>
              <a:t> زمام عن شيخه فاتح </a:t>
            </a:r>
            <a:r>
              <a:rPr lang="ar-DZ" sz="6000" dirty="0" err="1" smtClean="0"/>
              <a:t>آروش</a:t>
            </a:r>
            <a:r>
              <a:rPr lang="ar-DZ" sz="6000" dirty="0" smtClean="0"/>
              <a:t> قال:</a:t>
            </a:r>
            <a:endParaRPr lang="fr-F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0" y="285728"/>
            <a:ext cx="892971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4000" b="1" noProof="0" dirty="0" smtClean="0">
                <a:solidFill>
                  <a:srgbClr val="FF0000"/>
                </a:solidFill>
              </a:rPr>
              <a:t>Solution: </a:t>
            </a:r>
            <a:r>
              <a:rPr lang="fr-FR" sz="4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LIFO program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Lif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071546"/>
            <a:ext cx="8377737" cy="468052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14282" y="5857892"/>
            <a:ext cx="8929718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https://codepen.io/laysamy/pen/NWNLEeN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60648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4" y="188640"/>
            <a:ext cx="7848872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fr-FR" sz="3200" dirty="0" err="1"/>
              <a:t>Methods</a:t>
            </a:r>
            <a:r>
              <a:rPr lang="fr-FR" sz="3200" dirty="0"/>
              <a:t> push and </a:t>
            </a:r>
            <a:r>
              <a:rPr lang="fr-FR" sz="3200" dirty="0" err="1"/>
              <a:t>unshift</a:t>
            </a:r>
            <a:r>
              <a:rPr lang="fr-FR" sz="3200" dirty="0"/>
              <a:t>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add</a:t>
            </a:r>
            <a:r>
              <a:rPr lang="fr-FR" sz="3200" dirty="0"/>
              <a:t> multiple </a:t>
            </a:r>
            <a:r>
              <a:rPr lang="fr-FR" sz="3200" dirty="0" err="1"/>
              <a:t>elements</a:t>
            </a:r>
            <a:r>
              <a:rPr lang="fr-FR" sz="3200" dirty="0"/>
              <a:t> </a:t>
            </a:r>
            <a:r>
              <a:rPr lang="fr-FR" sz="3200" dirty="0" err="1"/>
              <a:t>at</a:t>
            </a:r>
            <a:r>
              <a:rPr lang="fr-FR" sz="3200" dirty="0"/>
              <a:t> once.</a:t>
            </a:r>
          </a:p>
          <a:p>
            <a:pPr>
              <a:spcBef>
                <a:spcPct val="20000"/>
              </a:spcBef>
            </a:pP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fr-FR" sz="3200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 = []; </a:t>
            </a:r>
          </a:p>
          <a:p>
            <a:pPr>
              <a:spcBef>
                <a:spcPct val="20000"/>
              </a:spcBef>
            </a:pPr>
            <a:r>
              <a:rPr lang="fr-FR" sz="3200" b="1" dirty="0" err="1" smtClean="0">
                <a:solidFill>
                  <a:schemeClr val="tx2">
                    <a:lumMod val="75000"/>
                  </a:schemeClr>
                </a:solidFill>
              </a:rPr>
              <a:t>myArray.push</a:t>
            </a:r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</a:rPr>
              <a:t>(1,2,3);</a:t>
            </a:r>
          </a:p>
          <a:p>
            <a:pPr>
              <a:spcBef>
                <a:spcPct val="20000"/>
              </a:spcBef>
            </a:pPr>
            <a:r>
              <a:rPr lang="fr-FR" sz="3200" b="1" dirty="0" err="1" smtClean="0">
                <a:solidFill>
                  <a:schemeClr val="tx2">
                    <a:lumMod val="75000"/>
                  </a:schemeClr>
                </a:solidFill>
              </a:rPr>
              <a:t>myArray.unshift</a:t>
            </a:r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</a:rPr>
              <a:t> (4,5,6);</a:t>
            </a: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1520" y="3429000"/>
            <a:ext cx="8892480" cy="2924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dirty="0" smtClean="0"/>
              <a:t>- Arrays </a:t>
            </a:r>
            <a:r>
              <a:rPr lang="en-US" sz="3200" dirty="0"/>
              <a:t>in JavaScript can work both as a queue and as a stack. They allow you to add/remove elements both to/from the beginning or the end</a:t>
            </a:r>
            <a:r>
              <a:rPr lang="en-US" sz="3200" dirty="0" smtClean="0"/>
              <a:t>. This kind of </a:t>
            </a:r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structure that allows this, is called </a:t>
            </a:r>
            <a:r>
              <a:rPr lang="en-US" sz="3200" u="sng" dirty="0" err="1" smtClean="0">
                <a:hlinkClick r:id="rId2"/>
              </a:rPr>
              <a:t>deque</a:t>
            </a:r>
            <a:r>
              <a:rPr lang="en-US" sz="3200" u="sng" dirty="0" smtClean="0"/>
              <a:t> (</a:t>
            </a:r>
            <a:r>
              <a:rPr lang="fr-FR" sz="3200" b="1" dirty="0"/>
              <a:t>double-</a:t>
            </a:r>
            <a:r>
              <a:rPr lang="fr-FR" sz="3200" b="1" dirty="0" err="1"/>
              <a:t>ended</a:t>
            </a:r>
            <a:r>
              <a:rPr lang="fr-FR" sz="3200" b="1" dirty="0"/>
              <a:t> queue</a:t>
            </a:r>
            <a:r>
              <a:rPr lang="fr-FR" sz="3200" dirty="0"/>
              <a:t> </a:t>
            </a:r>
            <a:r>
              <a:rPr lang="en-US" sz="3200" u="sng" dirty="0" smtClean="0"/>
              <a:t>)</a:t>
            </a:r>
            <a:r>
              <a:rPr lang="en-US" sz="3200" dirty="0" smtClean="0"/>
              <a:t>.</a:t>
            </a: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n-US" sz="32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467544" y="0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4000" b="1" noProof="0" dirty="0" err="1" smtClean="0">
                <a:solidFill>
                  <a:srgbClr val="FF0000"/>
                </a:solidFill>
              </a:rPr>
              <a:t>Multidimensional</a:t>
            </a:r>
            <a:r>
              <a:rPr lang="fr-FR" sz="4000" b="1" noProof="0" dirty="0" smtClean="0">
                <a:solidFill>
                  <a:srgbClr val="FF0000"/>
                </a:solidFill>
              </a:rPr>
              <a:t> </a:t>
            </a:r>
            <a:r>
              <a:rPr lang="fr-FR" sz="4000" b="1" noProof="0" dirty="0" err="1" smtClean="0">
                <a:solidFill>
                  <a:srgbClr val="FF0000"/>
                </a:solidFill>
              </a:rPr>
              <a:t>arrays</a:t>
            </a:r>
            <a:r>
              <a:rPr lang="fr-FR" sz="4000" b="1" noProof="0" dirty="0" smtClean="0">
                <a:solidFill>
                  <a:srgbClr val="FF0000"/>
                </a:solidFill>
              </a:rPr>
              <a:t>: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0" y="908720"/>
            <a:ext cx="91440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fr-FR" sz="3200" dirty="0" smtClean="0"/>
              <a:t>var </a:t>
            </a:r>
            <a:r>
              <a:rPr lang="fr-FR" sz="3200" dirty="0" err="1"/>
              <a:t>matrix</a:t>
            </a:r>
            <a:r>
              <a:rPr lang="fr-FR" sz="3200" dirty="0"/>
              <a:t> = </a:t>
            </a:r>
            <a:r>
              <a:rPr lang="fr-FR" sz="3200" dirty="0" smtClean="0"/>
              <a:t>[</a:t>
            </a:r>
          </a:p>
          <a:p>
            <a:pPr>
              <a:spcBef>
                <a:spcPct val="20000"/>
              </a:spcBef>
            </a:pPr>
            <a:r>
              <a:rPr lang="fr-FR" sz="3200" dirty="0"/>
              <a:t> </a:t>
            </a:r>
            <a:r>
              <a:rPr lang="fr-FR" sz="3200" dirty="0" smtClean="0"/>
              <a:t>                        </a:t>
            </a:r>
            <a:r>
              <a:rPr lang="fr-FR" sz="3200" dirty="0"/>
              <a:t>[1, 2, 3], </a:t>
            </a:r>
            <a:endParaRPr lang="fr-FR" sz="3200" dirty="0" smtClean="0"/>
          </a:p>
          <a:p>
            <a:pPr>
              <a:spcBef>
                <a:spcPct val="20000"/>
              </a:spcBef>
            </a:pPr>
            <a:r>
              <a:rPr lang="fr-FR" sz="3200" dirty="0"/>
              <a:t> </a:t>
            </a:r>
            <a:r>
              <a:rPr lang="fr-FR" sz="3200" dirty="0" smtClean="0"/>
              <a:t>                        [</a:t>
            </a:r>
            <a:r>
              <a:rPr lang="fr-FR" sz="3200" dirty="0"/>
              <a:t>4, 5, 6], </a:t>
            </a:r>
            <a:endParaRPr lang="fr-FR" sz="3200" dirty="0" smtClean="0"/>
          </a:p>
          <a:p>
            <a:pPr>
              <a:spcBef>
                <a:spcPct val="20000"/>
              </a:spcBef>
            </a:pPr>
            <a:r>
              <a:rPr lang="fr-FR" sz="3200" dirty="0"/>
              <a:t> </a:t>
            </a:r>
            <a:r>
              <a:rPr lang="fr-FR" sz="3200" dirty="0" smtClean="0"/>
              <a:t>                        [</a:t>
            </a:r>
            <a:r>
              <a:rPr lang="fr-FR" sz="3200" dirty="0"/>
              <a:t>7, 8, 9</a:t>
            </a:r>
            <a:r>
              <a:rPr lang="fr-FR" sz="3200" dirty="0" smtClean="0"/>
              <a:t>]</a:t>
            </a:r>
          </a:p>
          <a:p>
            <a:pPr>
              <a:spcBef>
                <a:spcPct val="20000"/>
              </a:spcBef>
            </a:pPr>
            <a:r>
              <a:rPr lang="fr-FR" sz="3200" dirty="0"/>
              <a:t> </a:t>
            </a:r>
            <a:r>
              <a:rPr lang="fr-FR" sz="3200" dirty="0" smtClean="0"/>
              <a:t>                    </a:t>
            </a:r>
            <a:r>
              <a:rPr lang="fr-FR" sz="3200" dirty="0"/>
              <a:t>]; </a:t>
            </a:r>
            <a:endParaRPr lang="fr-FR" sz="3200" dirty="0" smtClean="0"/>
          </a:p>
          <a:p>
            <a:pPr>
              <a:spcBef>
                <a:spcPct val="20000"/>
              </a:spcBef>
            </a:pPr>
            <a:r>
              <a:rPr lang="fr-FR" sz="3200" dirty="0"/>
              <a:t> </a:t>
            </a:r>
            <a:r>
              <a:rPr lang="fr-FR" sz="3200" dirty="0" smtClean="0"/>
              <a:t>console.log( </a:t>
            </a:r>
            <a:r>
              <a:rPr lang="fr-FR" sz="3200" dirty="0" err="1"/>
              <a:t>matrix</a:t>
            </a:r>
            <a:r>
              <a:rPr lang="fr-FR" sz="3200" dirty="0"/>
              <a:t>[1][1] ); </a:t>
            </a:r>
            <a:r>
              <a:rPr lang="fr-FR" sz="3200" dirty="0">
                <a:solidFill>
                  <a:schemeClr val="accent3">
                    <a:lumMod val="75000"/>
                  </a:schemeClr>
                </a:solidFill>
              </a:rPr>
              <a:t>// 5, the central </a:t>
            </a:r>
            <a:r>
              <a:rPr lang="fr-FR" sz="3200" dirty="0" err="1">
                <a:solidFill>
                  <a:schemeClr val="accent3">
                    <a:lumMod val="75000"/>
                  </a:schemeClr>
                </a:solidFill>
              </a:rPr>
              <a:t>element</a:t>
            </a:r>
            <a:endParaRPr lang="fr-FR" sz="3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fr-F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n-US" sz="32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67544" y="0"/>
            <a:ext cx="80648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Loop </a:t>
            </a:r>
            <a:r>
              <a:rPr lang="en-US" sz="4000" b="1" dirty="0">
                <a:solidFill>
                  <a:srgbClr val="FF0000"/>
                </a:solidFill>
              </a:rPr>
              <a:t>over the elements of </a:t>
            </a:r>
            <a:r>
              <a:rPr lang="en-US" sz="4000" b="1" dirty="0" smtClean="0">
                <a:solidFill>
                  <a:srgbClr val="FF0000"/>
                </a:solidFill>
              </a:rPr>
              <a:t>array </a:t>
            </a:r>
            <a:r>
              <a:rPr lang="fr-FR" sz="4000" b="1" noProof="0" dirty="0" smtClean="0">
                <a:solidFill>
                  <a:srgbClr val="FF0000"/>
                </a:solidFill>
              </a:rPr>
              <a:t>: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0" y="908720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ct val="20000"/>
              </a:spcBef>
            </a:pPr>
            <a:r>
              <a:rPr lang="nn-NO" sz="3200" dirty="0" smtClean="0"/>
              <a:t>for (var </a:t>
            </a:r>
            <a:r>
              <a:rPr lang="nn-NO" sz="3200" dirty="0"/>
              <a:t>i=0; i&lt;arr.length; i</a:t>
            </a:r>
            <a:r>
              <a:rPr lang="nn-NO" sz="3200" dirty="0" smtClean="0"/>
              <a:t>++){</a:t>
            </a:r>
          </a:p>
          <a:p>
            <a:pPr>
              <a:spcBef>
                <a:spcPct val="20000"/>
              </a:spcBef>
            </a:pPr>
            <a:r>
              <a:rPr lang="nn-NO" sz="3200" dirty="0" smtClean="0"/>
              <a:t>        console.log(arr[i])}; </a:t>
            </a:r>
          </a:p>
          <a:p>
            <a:pPr>
              <a:spcBef>
                <a:spcPct val="20000"/>
              </a:spcBef>
            </a:pPr>
            <a:r>
              <a:rPr lang="fr-FR" sz="320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fr-FR" sz="3200" dirty="0" err="1">
                <a:solidFill>
                  <a:schemeClr val="accent3">
                    <a:lumMod val="75000"/>
                  </a:schemeClr>
                </a:solidFill>
              </a:rPr>
              <a:t>works</a:t>
            </a:r>
            <a:r>
              <a:rPr lang="fr-FR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accent3">
                    <a:lumMod val="75000"/>
                  </a:schemeClr>
                </a:solidFill>
              </a:rPr>
              <a:t>fastest</a:t>
            </a:r>
            <a:r>
              <a:rPr lang="fr-FR" sz="32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fr-FR" sz="3200" dirty="0" err="1" smtClean="0">
                <a:solidFill>
                  <a:schemeClr val="accent3">
                    <a:lumMod val="75000"/>
                  </a:schemeClr>
                </a:solidFill>
              </a:rPr>
              <a:t>old</a:t>
            </a:r>
            <a:r>
              <a:rPr lang="fr-FR" sz="3200" dirty="0" smtClean="0">
                <a:solidFill>
                  <a:schemeClr val="accent3">
                    <a:lumMod val="75000"/>
                  </a:schemeClr>
                </a:solidFill>
              </a:rPr>
              <a:t>-browser-compatible.</a:t>
            </a:r>
          </a:p>
          <a:p>
            <a:pPr>
              <a:spcBef>
                <a:spcPct val="20000"/>
              </a:spcBef>
            </a:pPr>
            <a:endParaRPr lang="fr-FR" sz="3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dirty="0"/>
              <a:t>for </a:t>
            </a:r>
            <a:r>
              <a:rPr lang="en-US" sz="3200" dirty="0" smtClean="0"/>
              <a:t>(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item of </a:t>
            </a:r>
            <a:r>
              <a:rPr lang="en-US" sz="3200" dirty="0" err="1"/>
              <a:t>arr</a:t>
            </a:r>
            <a:r>
              <a:rPr lang="en-US" sz="3200" dirty="0" smtClean="0"/>
              <a:t>);{</a:t>
            </a:r>
          </a:p>
          <a:p>
            <a:pPr>
              <a:spcBef>
                <a:spcPct val="20000"/>
              </a:spcBef>
            </a:pPr>
            <a:r>
              <a:rPr lang="nn-NO" sz="3200" dirty="0" smtClean="0"/>
              <a:t> console.log(</a:t>
            </a:r>
            <a:r>
              <a:rPr lang="en-US" sz="3200" dirty="0" smtClean="0"/>
              <a:t>item</a:t>
            </a:r>
            <a:r>
              <a:rPr lang="nn-NO" sz="3200" dirty="0" smtClean="0"/>
              <a:t>)};</a:t>
            </a:r>
            <a:r>
              <a:rPr lang="en-US" sz="3200" dirty="0" smtClean="0"/>
              <a:t>}</a:t>
            </a:r>
          </a:p>
          <a:p>
            <a:pPr>
              <a:spcBef>
                <a:spcPct val="20000"/>
              </a:spcBef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//Modern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syntax for items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only: doesn’t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give access to the number of the current element, just its value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dirty="0"/>
              <a:t>for </a:t>
            </a:r>
            <a:r>
              <a:rPr lang="en-US" sz="3200" dirty="0" smtClean="0"/>
              <a:t>(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/>
              <a:t>i</a:t>
            </a:r>
            <a:r>
              <a:rPr lang="en-US" sz="3200" dirty="0"/>
              <a:t> in </a:t>
            </a:r>
            <a:r>
              <a:rPr lang="en-US" sz="3200" dirty="0" err="1"/>
              <a:t>arr</a:t>
            </a:r>
            <a:r>
              <a:rPr lang="en-US" sz="3200" dirty="0"/>
              <a:t>) 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never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use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fr-FR" sz="3200" dirty="0"/>
              <a:t> </a:t>
            </a:r>
            <a:r>
              <a:rPr lang="fr-FR" sz="3200" dirty="0" err="1">
                <a:solidFill>
                  <a:schemeClr val="accent3">
                    <a:lumMod val="75000"/>
                  </a:schemeClr>
                </a:solidFill>
              </a:rPr>
              <a:t>iterates</a:t>
            </a:r>
            <a:r>
              <a:rPr lang="fr-FR" sz="3200" dirty="0">
                <a:solidFill>
                  <a:schemeClr val="accent3">
                    <a:lumMod val="75000"/>
                  </a:schemeClr>
                </a:solidFill>
              </a:rPr>
              <a:t> over all </a:t>
            </a:r>
            <a:r>
              <a:rPr lang="fr-FR" sz="3200" dirty="0" err="1">
                <a:solidFill>
                  <a:schemeClr val="accent3">
                    <a:lumMod val="75000"/>
                  </a:schemeClr>
                </a:solidFill>
              </a:rPr>
              <a:t>properties</a:t>
            </a:r>
            <a:r>
              <a:rPr lang="fr-FR" sz="32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not only the numeric ones</a:t>
            </a:r>
          </a:p>
          <a:p>
            <a:pPr>
              <a:spcBef>
                <a:spcPct val="20000"/>
              </a:spcBef>
            </a:pPr>
            <a:endParaRPr lang="en-US" sz="32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67544" y="0"/>
            <a:ext cx="80648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Some array methods</a:t>
            </a:r>
            <a:r>
              <a:rPr lang="fr-FR" sz="4000" b="1" noProof="0" dirty="0" smtClean="0">
                <a:solidFill>
                  <a:srgbClr val="FF0000"/>
                </a:solidFill>
              </a:rPr>
              <a:t>: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23528" y="908720"/>
            <a:ext cx="824440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 methods require advanced knowledge of the functions and </a:t>
            </a:r>
            <a:r>
              <a:rPr lang="en-US" sz="32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CallBacks</a:t>
            </a:r>
            <a:endParaRPr lang="en-US" sz="3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0"/>
            <a:ext cx="80648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836712"/>
            <a:ext cx="828092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fr-FR" sz="4000" b="1" u="sng" dirty="0" err="1" smtClean="0">
                <a:solidFill>
                  <a:srgbClr val="FF0000"/>
                </a:solidFill>
              </a:rPr>
              <a:t>array.forEach</a:t>
            </a:r>
            <a:r>
              <a:rPr lang="fr-FR" sz="4000" b="1" u="sng" dirty="0" smtClean="0">
                <a:solidFill>
                  <a:srgbClr val="FF0000"/>
                </a:solidFill>
              </a:rPr>
              <a:t>()</a:t>
            </a:r>
            <a:r>
              <a:rPr lang="fr-FR" sz="4000" b="1" u="sng" noProof="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fr-FR" sz="4000" b="1" noProof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The </a:t>
            </a:r>
            <a:r>
              <a:rPr lang="en-US" sz="4000" dirty="0" err="1" smtClean="0"/>
              <a:t>forEach</a:t>
            </a:r>
            <a:r>
              <a:rPr lang="en-US" sz="4000" dirty="0" smtClean="0"/>
              <a:t>() method calls a function once for each element in an array, in order. Return value is undefined.</a:t>
            </a:r>
          </a:p>
          <a:p>
            <a:pPr algn="just">
              <a:spcBef>
                <a:spcPct val="0"/>
              </a:spcBef>
            </a:pPr>
            <a:endParaRPr lang="en-US" sz="4000" dirty="0" smtClean="0"/>
          </a:p>
          <a:p>
            <a:pPr algn="just">
              <a:spcBef>
                <a:spcPct val="0"/>
              </a:spcBef>
            </a:pPr>
            <a:r>
              <a:rPr lang="en-US" sz="4000" b="1" dirty="0" smtClean="0"/>
              <a:t>Note:</a:t>
            </a:r>
            <a:r>
              <a:rPr lang="en-US" sz="4000" dirty="0" smtClean="0"/>
              <a:t> the function is not executed for array elements without values.</a:t>
            </a:r>
            <a:endParaRPr lang="en-US" sz="4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03920" y="152400"/>
            <a:ext cx="80648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Some array methods</a:t>
            </a:r>
            <a:r>
              <a:rPr lang="fr-FR" sz="4000" b="1" noProof="0" dirty="0" smtClean="0">
                <a:solidFill>
                  <a:srgbClr val="FF0000"/>
                </a:solidFill>
              </a:rPr>
              <a:t>: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4868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b="1" dirty="0" err="1" smtClean="0">
                <a:solidFill>
                  <a:srgbClr val="FF0000"/>
                </a:solidFill>
              </a:rPr>
              <a:t>forEach</a:t>
            </a:r>
            <a:r>
              <a:rPr lang="en-US" sz="3200" b="1" dirty="0" smtClean="0">
                <a:solidFill>
                  <a:srgbClr val="FF0000"/>
                </a:solidFill>
              </a:rPr>
              <a:t>() Syntax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>
              <a:spcBef>
                <a:spcPct val="0"/>
              </a:spcBef>
            </a:pP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array</a:t>
            </a:r>
            <a:r>
              <a:rPr lang="fr-FR" sz="3200" dirty="0" err="1" smtClean="0">
                <a:solidFill>
                  <a:schemeClr val="accent1">
                    <a:lumMod val="50000"/>
                  </a:schemeClr>
                </a:solidFill>
              </a:rPr>
              <a:t>.forEach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curVal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, index,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thisValue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fr-FR" sz="3200" b="1" i="1" dirty="0" err="1" smtClean="0"/>
              <a:t>curVal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 :</a:t>
            </a:r>
            <a:r>
              <a:rPr lang="en-US" sz="3200" dirty="0" smtClean="0"/>
              <a:t> The value of the current element</a:t>
            </a:r>
            <a:endParaRPr lang="fr-FR" sz="3200" b="1" i="1" dirty="0" smtClean="0"/>
          </a:p>
          <a:p>
            <a:pPr>
              <a:spcBef>
                <a:spcPct val="0"/>
              </a:spcBef>
            </a:pPr>
            <a:r>
              <a:rPr lang="fr-FR" sz="3200" b="1" i="1" dirty="0" smtClean="0"/>
              <a:t>index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array index of the current element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i="1" dirty="0" err="1" smtClean="0"/>
              <a:t>arr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array object the current element belongs to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dirty="0" err="1" smtClean="0"/>
              <a:t>thisArg</a:t>
            </a:r>
            <a:r>
              <a:rPr lang="fr-FR" sz="3200" b="1" dirty="0" smtClean="0"/>
              <a:t>: </a:t>
            </a:r>
            <a:r>
              <a:rPr lang="en-US" sz="3200" dirty="0" smtClean="0"/>
              <a:t>A value to be passed to the function to be used as its "this" value.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 when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thisArg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is empty </a:t>
            </a:r>
            <a:r>
              <a:rPr lang="en-US" sz="3200" dirty="0" smtClean="0"/>
              <a:t>"undefined" will be passed as its "this"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  <a:endParaRPr lang="fr-F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forEa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268760"/>
            <a:ext cx="7560840" cy="4104456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214282" y="5857892"/>
            <a:ext cx="8929718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https://codepen.io/laysamy/pen/GRZXwVR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51520" y="836712"/>
            <a:ext cx="828092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fr-FR" sz="4000" b="1" u="sng" dirty="0" smtClean="0">
                <a:solidFill>
                  <a:srgbClr val="FF0000"/>
                </a:solidFill>
              </a:rPr>
              <a:t>array.map()</a:t>
            </a:r>
            <a:r>
              <a:rPr lang="fr-FR" sz="4000" b="1" u="sng" noProof="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fr-FR" sz="4000" b="1" noProof="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The map () method return (</a:t>
            </a:r>
            <a:r>
              <a:rPr lang="en-US" sz="4000" u="sng" dirty="0" smtClean="0">
                <a:solidFill>
                  <a:schemeClr val="tx2">
                    <a:lumMod val="50000"/>
                  </a:schemeClr>
                </a:solidFill>
              </a:rPr>
              <a:t>creates) a new array 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with the results of calling a function provided on each element of the calling array.</a:t>
            </a:r>
          </a:p>
          <a:p>
            <a:pPr algn="just">
              <a:spcBef>
                <a:spcPct val="0"/>
              </a:spcBef>
            </a:pP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Return Value is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4868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map() Syntax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>
              <a:spcBef>
                <a:spcPct val="0"/>
              </a:spcBef>
            </a:pP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var 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newArr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 = arr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</a:rPr>
              <a:t>.map(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callback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</a:rPr>
              <a:t> [,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thisArg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</a:rPr>
              <a:t>])</a:t>
            </a:r>
          </a:p>
          <a:p>
            <a:pPr>
              <a:spcBef>
                <a:spcPct val="0"/>
              </a:spcBef>
            </a:pP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1-Callback: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function that is used to create an element of the new array. It uses three arguments:</a:t>
            </a:r>
          </a:p>
          <a:p>
            <a:pPr>
              <a:spcBef>
                <a:spcPct val="0"/>
              </a:spcBef>
            </a:pPr>
            <a:r>
              <a:rPr lang="fr-FR" sz="3200" dirty="0" smtClean="0"/>
              <a:t>    A-</a:t>
            </a:r>
            <a:r>
              <a:rPr lang="fr-FR" sz="3200" u="sng" dirty="0" err="1" smtClean="0"/>
              <a:t>curenValue</a:t>
            </a:r>
            <a:r>
              <a:rPr lang="fr-FR" sz="3200" dirty="0" smtClean="0"/>
              <a:t>: </a:t>
            </a:r>
            <a:r>
              <a:rPr lang="en-US" sz="3200" dirty="0" smtClean="0"/>
              <a:t>The value of the array element to    </a:t>
            </a:r>
          </a:p>
          <a:p>
            <a:pPr>
              <a:spcBef>
                <a:spcPct val="0"/>
              </a:spcBef>
            </a:pPr>
            <a:r>
              <a:rPr lang="en-US" sz="3200" dirty="0" smtClean="0"/>
              <a:t>                                process.</a:t>
            </a:r>
          </a:p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3200" u="sng" dirty="0" smtClean="0">
                <a:solidFill>
                  <a:schemeClr val="tx2">
                    <a:lumMod val="50000"/>
                  </a:schemeClr>
                </a:solidFill>
              </a:rPr>
              <a:t>B-index (Optional):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index of the element that is                </a:t>
            </a:r>
          </a:p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processed by the function.</a:t>
            </a:r>
          </a:p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3200" u="sng" dirty="0" smtClean="0">
                <a:solidFill>
                  <a:schemeClr val="tx2">
                    <a:lumMod val="50000"/>
                  </a:schemeClr>
                </a:solidFill>
              </a:rPr>
              <a:t>C-Array(Optional): </a:t>
            </a:r>
            <a:r>
              <a:rPr lang="en-US" sz="3200" dirty="0" smtClean="0"/>
              <a:t>The array on which the map </a:t>
            </a:r>
          </a:p>
          <a:p>
            <a:pPr>
              <a:spcBef>
                <a:spcPct val="0"/>
              </a:spcBef>
            </a:pPr>
            <a:r>
              <a:rPr lang="en-US" sz="3200" dirty="0" smtClean="0"/>
              <a:t>                                   method was called.</a:t>
            </a:r>
          </a:p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2- </a:t>
            </a:r>
            <a:r>
              <a:rPr lang="fr-FR" sz="3200" b="1" dirty="0" err="1" smtClean="0"/>
              <a:t>thisArg</a:t>
            </a:r>
            <a:r>
              <a:rPr lang="fr-FR" sz="3200" b="1" dirty="0" smtClean="0"/>
              <a:t>: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value to use for this when executing callback (default value is Window browser).</a:t>
            </a:r>
            <a:endParaRPr lang="fr-F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188641"/>
            <a:ext cx="7772400" cy="93610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fr-FR" b="1" dirty="0" err="1" smtClean="0"/>
              <a:t>Arrays</a:t>
            </a:r>
            <a:r>
              <a:rPr lang="fr-FR" b="1" dirty="0" smtClean="0"/>
              <a:t> </a:t>
            </a:r>
            <a:r>
              <a:rPr lang="fr-FR" b="1" dirty="0" err="1" smtClean="0"/>
              <a:t>with</a:t>
            </a:r>
            <a:r>
              <a:rPr lang="fr-FR" b="1" dirty="0" smtClean="0"/>
              <a:t> </a:t>
            </a:r>
            <a:r>
              <a:rPr lang="fr-FR" b="1" dirty="0" err="1" smtClean="0"/>
              <a:t>javascript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280920" cy="3528392"/>
          </a:xfrm>
        </p:spPr>
        <p:txBody>
          <a:bodyPr>
            <a:noAutofit/>
          </a:bodyPr>
          <a:lstStyle/>
          <a:p>
            <a:pPr algn="just"/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JavaScript can hold an array of variables in an </a:t>
            </a:r>
            <a:r>
              <a:rPr lang="en-US" sz="4400" b="1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 object</a:t>
            </a: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endParaRPr lang="en-US" sz="4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define an array, either use the brackets notation or the Array object notation</a:t>
            </a:r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algn="just"/>
            <a:r>
              <a:rPr lang="fr-FR" sz="4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var </a:t>
            </a:r>
            <a:r>
              <a:rPr lang="fr-FR" sz="44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myArray</a:t>
            </a:r>
            <a:r>
              <a:rPr lang="fr-FR" sz="44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= [1, 2, 3];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1520" y="119675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3873"/>
            <a:ext cx="8280920" cy="5971210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214282" y="6273550"/>
            <a:ext cx="892971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https://codepen.io/laysamy/pen/RwaYEGN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FR" b="1" dirty="0" err="1" smtClean="0">
                <a:solidFill>
                  <a:srgbClr val="FF0000"/>
                </a:solidFill>
              </a:rPr>
              <a:t>foreach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vs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map</a:t>
            </a:r>
            <a:r>
              <a:rPr lang="fr-FR" b="1" dirty="0" smtClean="0">
                <a:solidFill>
                  <a:srgbClr val="FF0000"/>
                </a:solidFill>
              </a:rPr>
              <a:t> discussion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51520" y="836712"/>
            <a:ext cx="828092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</a:pPr>
            <a:r>
              <a:rPr lang="fr-FR" sz="3600" b="1" u="sng" dirty="0" err="1" smtClean="0">
                <a:solidFill>
                  <a:srgbClr val="FF0000"/>
                </a:solidFill>
              </a:rPr>
              <a:t>array.find</a:t>
            </a:r>
            <a:r>
              <a:rPr lang="fr-FR" sz="3600" b="1" u="sng" dirty="0" smtClean="0">
                <a:solidFill>
                  <a:srgbClr val="FF0000"/>
                </a:solidFill>
              </a:rPr>
              <a:t>()</a:t>
            </a:r>
            <a:r>
              <a:rPr lang="fr-FR" sz="3600" b="1" u="sng" noProof="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600" dirty="0" smtClean="0"/>
              <a:t> The find() method returns the value of the first element in an array that pass a test (provided as a function). If it finds an array element  find() returns the value of that array element (and does not check the remaining values) </a:t>
            </a:r>
            <a:r>
              <a:rPr lang="fr-FR" sz="3600" dirty="0" err="1" smtClean="0"/>
              <a:t>Otherwise</a:t>
            </a:r>
            <a:r>
              <a:rPr lang="fr-FR" sz="3600" dirty="0" smtClean="0"/>
              <a:t> </a:t>
            </a:r>
            <a:r>
              <a:rPr lang="fr-FR" sz="3600" dirty="0" err="1" smtClean="0"/>
              <a:t>it</a:t>
            </a:r>
            <a:r>
              <a:rPr lang="fr-FR" sz="3600" dirty="0" smtClean="0"/>
              <a:t> </a:t>
            </a:r>
            <a:r>
              <a:rPr lang="fr-FR" sz="3600" dirty="0" err="1" smtClean="0"/>
              <a:t>returns</a:t>
            </a:r>
            <a:r>
              <a:rPr lang="fr-FR" sz="3600" dirty="0" smtClean="0"/>
              <a:t> </a:t>
            </a:r>
            <a:r>
              <a:rPr lang="fr-FR" sz="3600" dirty="0" err="1" smtClean="0"/>
              <a:t>undefined</a:t>
            </a:r>
            <a:endParaRPr lang="fr-FR" sz="3600" dirty="0" smtClean="0"/>
          </a:p>
          <a:p>
            <a:pPr algn="just">
              <a:spcBef>
                <a:spcPct val="0"/>
              </a:spcBef>
            </a:pPr>
            <a:endParaRPr lang="en-US" sz="3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4868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find() Syntax:</a:t>
            </a:r>
          </a:p>
          <a:p>
            <a:pPr>
              <a:spcBef>
                <a:spcPct val="0"/>
              </a:spcBef>
            </a:pP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Array.find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currentValue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, index,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),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thisValue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fr-FR" sz="3200" b="1" i="1" dirty="0" err="1" smtClean="0"/>
              <a:t>curVal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value of the current element</a:t>
            </a:r>
            <a:endParaRPr lang="fr-FR" sz="32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i="1" dirty="0" smtClean="0"/>
              <a:t>index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array index of the current element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i="1" dirty="0" err="1" smtClean="0"/>
              <a:t>arr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array object the current element belongs to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dirty="0" err="1" smtClean="0"/>
              <a:t>thisArg</a:t>
            </a:r>
            <a:r>
              <a:rPr lang="fr-FR" sz="3200" b="1" dirty="0" smtClean="0"/>
              <a:t>: </a:t>
            </a:r>
            <a:r>
              <a:rPr lang="en-US" sz="3200" dirty="0" smtClean="0"/>
              <a:t>A value to be passed to the function to be used as its "this" value.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 when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thisArg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is empty </a:t>
            </a:r>
            <a:r>
              <a:rPr lang="en-US" sz="3200" dirty="0" smtClean="0"/>
              <a:t>"undefined" will be passed as its "this"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  <a:endParaRPr lang="fr-F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Fi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7999768" cy="367240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214282" y="6273550"/>
            <a:ext cx="892971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https://codepen.io/laysamy/pen/vYGzveO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51520" y="836712"/>
            <a:ext cx="828092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u="sng" dirty="0" err="1" smtClean="0">
                <a:solidFill>
                  <a:srgbClr val="FF0000"/>
                </a:solidFill>
              </a:rPr>
              <a:t>array.findIndex</a:t>
            </a:r>
            <a:r>
              <a:rPr lang="fr-FR" sz="3600" b="1" u="sng" dirty="0" smtClean="0">
                <a:solidFill>
                  <a:srgbClr val="FF0000"/>
                </a:solidFill>
              </a:rPr>
              <a:t>()</a:t>
            </a:r>
            <a:r>
              <a:rPr lang="fr-FR" sz="3600" b="1" u="sng" noProof="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600" dirty="0" smtClean="0"/>
              <a:t> returns the index of the first element in an array that pass a test (provided as a function). If it finds an array element  </a:t>
            </a:r>
            <a:r>
              <a:rPr lang="en-US" sz="3600" dirty="0" err="1" smtClean="0"/>
              <a:t>findIndex</a:t>
            </a:r>
            <a:r>
              <a:rPr lang="en-US" sz="3600" dirty="0" smtClean="0"/>
              <a:t>() returns the index of that array element (and does not check the remaining values) </a:t>
            </a:r>
            <a:r>
              <a:rPr lang="fr-FR" sz="3600" dirty="0" err="1" smtClean="0"/>
              <a:t>Otherwise</a:t>
            </a:r>
            <a:r>
              <a:rPr lang="fr-FR" sz="3600" dirty="0" smtClean="0"/>
              <a:t> </a:t>
            </a:r>
            <a:r>
              <a:rPr lang="fr-FR" sz="3600" dirty="0" err="1" smtClean="0"/>
              <a:t>it</a:t>
            </a:r>
            <a:r>
              <a:rPr lang="fr-FR" sz="3600" dirty="0" smtClean="0"/>
              <a:t> </a:t>
            </a:r>
            <a:r>
              <a:rPr lang="fr-FR" sz="3600" dirty="0" err="1" smtClean="0"/>
              <a:t>returns</a:t>
            </a:r>
            <a:r>
              <a:rPr lang="fr-FR" sz="3600" dirty="0" smtClean="0"/>
              <a:t>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4868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b="1" dirty="0" err="1" smtClean="0">
                <a:solidFill>
                  <a:srgbClr val="FF0000"/>
                </a:solidFill>
              </a:rPr>
              <a:t>findIdex</a:t>
            </a:r>
            <a:r>
              <a:rPr lang="en-US" sz="3200" b="1" dirty="0" smtClean="0">
                <a:solidFill>
                  <a:srgbClr val="FF0000"/>
                </a:solidFill>
              </a:rPr>
              <a:t>() Syntax:</a:t>
            </a:r>
          </a:p>
          <a:p>
            <a:pPr>
              <a:spcBef>
                <a:spcPct val="0"/>
              </a:spcBef>
            </a:pP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Array.findIndex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curVal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, index,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thisValue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fr-FR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curVal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value of the current element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i="1" dirty="0" smtClean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array index of the current element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200" b="1" dirty="0" smtClean="0"/>
              <a:t>: </a:t>
            </a:r>
            <a:r>
              <a:rPr lang="en-US" sz="3200" dirty="0" smtClean="0"/>
              <a:t>The array object the current element belongs to.</a:t>
            </a:r>
          </a:p>
          <a:p>
            <a:pPr>
              <a:spcBef>
                <a:spcPct val="0"/>
              </a:spcBef>
            </a:pPr>
            <a:r>
              <a:rPr lang="fr-FR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thisValue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3200" dirty="0" smtClean="0"/>
              <a:t> A value to be passed to the function to be used as its "this" value.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 when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thisArg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is empty </a:t>
            </a:r>
            <a:r>
              <a:rPr lang="en-US" sz="3200" dirty="0" smtClean="0"/>
              <a:t>"undefined" will be passed as its "this"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>
              <a:spcBef>
                <a:spcPct val="0"/>
              </a:spcBef>
            </a:pP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fr-F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find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7991457" cy="3312368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214282" y="6273550"/>
            <a:ext cx="892971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https://codepen.io/laysamy/pen/GRZXPyq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51520" y="836712"/>
            <a:ext cx="828092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u="sng" dirty="0" err="1" smtClean="0">
                <a:solidFill>
                  <a:srgbClr val="FF0000"/>
                </a:solidFill>
              </a:rPr>
              <a:t>array</a:t>
            </a:r>
            <a:r>
              <a:rPr lang="fr-FR" sz="3600" b="1" u="sng" dirty="0" smtClean="0">
                <a:solidFill>
                  <a:srgbClr val="FF0000"/>
                </a:solidFill>
              </a:rPr>
              <a:t>.</a:t>
            </a:r>
            <a:r>
              <a:rPr lang="fr-FR" sz="3600" b="1" dirty="0" smtClean="0"/>
              <a:t> </a:t>
            </a:r>
            <a:r>
              <a:rPr lang="fr-FR" sz="3600" b="1" u="sng" dirty="0" err="1" smtClean="0">
                <a:solidFill>
                  <a:srgbClr val="FF0000"/>
                </a:solidFill>
              </a:rPr>
              <a:t>includes</a:t>
            </a:r>
            <a:r>
              <a:rPr lang="fr-FR" sz="3600" b="1" u="sng" dirty="0" smtClean="0">
                <a:solidFill>
                  <a:srgbClr val="FF0000"/>
                </a:solidFill>
              </a:rPr>
              <a:t> ()</a:t>
            </a:r>
            <a:r>
              <a:rPr lang="fr-FR" sz="3600" b="1" u="sng" noProof="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600" dirty="0" smtClean="0"/>
              <a:t> The includes() method determines whether an array contains a specified element.</a:t>
            </a:r>
          </a:p>
          <a:p>
            <a:r>
              <a:rPr lang="en-US" sz="3600" dirty="0" smtClean="0"/>
              <a:t>This method returns </a:t>
            </a:r>
            <a:r>
              <a:rPr lang="en-US" sz="3600" i="1" dirty="0" smtClean="0"/>
              <a:t>true</a:t>
            </a:r>
            <a:r>
              <a:rPr lang="en-US" sz="3600" dirty="0" smtClean="0"/>
              <a:t> if the array contains the element, and </a:t>
            </a:r>
            <a:r>
              <a:rPr lang="en-US" sz="3600" i="1" dirty="0" smtClean="0"/>
              <a:t>false</a:t>
            </a:r>
            <a:r>
              <a:rPr lang="en-US" sz="3600" dirty="0" smtClean="0"/>
              <a:t> if not.</a:t>
            </a:r>
          </a:p>
          <a:p>
            <a:r>
              <a:rPr lang="en-US" sz="3600" b="1" dirty="0" smtClean="0"/>
              <a:t>Note:</a:t>
            </a:r>
            <a:r>
              <a:rPr lang="en-US" sz="3600" dirty="0" smtClean="0"/>
              <a:t> The </a:t>
            </a:r>
            <a:r>
              <a:rPr lang="en-US" sz="3600" i="1" dirty="0" smtClean="0"/>
              <a:t>includes()</a:t>
            </a:r>
            <a:r>
              <a:rPr lang="en-US" sz="3600" dirty="0" smtClean="0"/>
              <a:t> method is case sensitive.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486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fr-FR" sz="3200" b="1" u="sng" dirty="0" err="1" smtClean="0">
                <a:solidFill>
                  <a:srgbClr val="FF0000"/>
                </a:solidFill>
              </a:rPr>
              <a:t>includes</a:t>
            </a:r>
            <a:r>
              <a:rPr lang="fr-FR" sz="3200" b="1" u="sng" dirty="0" smtClean="0">
                <a:solidFill>
                  <a:srgbClr val="FF0000"/>
                </a:solidFill>
              </a:rPr>
              <a:t> () </a:t>
            </a:r>
            <a:r>
              <a:rPr lang="en-US" sz="3200" b="1" dirty="0" smtClean="0">
                <a:solidFill>
                  <a:srgbClr val="FF0000"/>
                </a:solidFill>
              </a:rPr>
              <a:t>Syntax:</a:t>
            </a:r>
          </a:p>
          <a:p>
            <a:pPr>
              <a:spcBef>
                <a:spcPct val="0"/>
              </a:spcBef>
            </a:pP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array.includes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element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, 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start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element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element to search for.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start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 Default 0. At which position in the array to start the search</a:t>
            </a:r>
            <a:endParaRPr lang="fr-FR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Image 2" descr="includ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56992"/>
            <a:ext cx="8450700" cy="2232248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14282" y="6273550"/>
            <a:ext cx="892971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https://codepen.io/laysamy/pen/MWyqZQB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96753"/>
            <a:ext cx="8229600" cy="4032448"/>
          </a:xfrm>
        </p:spPr>
        <p:txBody>
          <a:bodyPr>
            <a:normAutofit/>
          </a:bodyPr>
          <a:lstStyle/>
          <a:p>
            <a:r>
              <a:rPr lang="en-US" dirty="0"/>
              <a:t>We can use the brackets [] operator to address a specific cell in </a:t>
            </a:r>
            <a:r>
              <a:rPr lang="en-US" dirty="0" smtClean="0"/>
              <a:t>array.</a:t>
            </a:r>
          </a:p>
          <a:p>
            <a:r>
              <a:rPr lang="fr-FR" dirty="0" err="1"/>
              <a:t>Addressing</a:t>
            </a:r>
            <a:r>
              <a:rPr lang="fr-FR" dirty="0"/>
              <a:t> uses </a:t>
            </a:r>
            <a:r>
              <a:rPr lang="fr-FR" dirty="0" err="1"/>
              <a:t>zero</a:t>
            </a:r>
            <a:r>
              <a:rPr lang="fr-FR" dirty="0"/>
              <a:t>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smtClean="0"/>
              <a:t>indices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the first adresse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r>
              <a:rPr lang="fr-FR" dirty="0" smtClean="0"/>
              <a:t> (0).</a:t>
            </a:r>
          </a:p>
          <a:p>
            <a:pPr>
              <a:buNone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Var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myArray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= [1, 2, 3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];</a:t>
            </a:r>
          </a:p>
          <a:p>
            <a:pPr>
              <a:buNone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console.log(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[0]); 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prints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 out 1</a:t>
            </a:r>
          </a:p>
          <a:p>
            <a:pPr>
              <a:buNone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console.log(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myArray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[1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]);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prints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out 2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260648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Adressing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51520" y="836712"/>
            <a:ext cx="828092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u="sng" dirty="0" err="1" smtClean="0">
                <a:solidFill>
                  <a:srgbClr val="FF0000"/>
                </a:solidFill>
              </a:rPr>
              <a:t>array.filter</a:t>
            </a:r>
            <a:r>
              <a:rPr lang="fr-FR" sz="3600" b="1" u="sng" dirty="0" smtClean="0">
                <a:solidFill>
                  <a:srgbClr val="FF0000"/>
                </a:solidFill>
              </a:rPr>
              <a:t>()</a:t>
            </a:r>
            <a:r>
              <a:rPr lang="fr-FR" sz="3600" b="1" u="sng" noProof="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600" dirty="0" smtClean="0"/>
              <a:t> creates an array filled with all array elements that pass a test (provided as a function). Returns An Array containing all the array elements that pass the test. If no elements pass the test it returns an empty array.</a:t>
            </a:r>
            <a:endParaRPr lang="fr-F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4868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filter() Syntax:</a:t>
            </a:r>
          </a:p>
          <a:p>
            <a:pPr>
              <a:spcBef>
                <a:spcPct val="0"/>
              </a:spcBef>
            </a:pP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array.filter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curVal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 , index,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thisValue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pPr>
              <a:spcBef>
                <a:spcPct val="0"/>
              </a:spcBef>
            </a:pPr>
            <a:r>
              <a:rPr lang="fr-FR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curVal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value of the current element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i="1" dirty="0" smtClean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fr-FR" sz="3200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array index of the current element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200" b="1" dirty="0" smtClean="0"/>
              <a:t>: </a:t>
            </a:r>
            <a:r>
              <a:rPr lang="en-US" sz="3200" dirty="0" smtClean="0"/>
              <a:t>The array object the current element belongs to.</a:t>
            </a:r>
          </a:p>
          <a:p>
            <a:pPr>
              <a:spcBef>
                <a:spcPct val="0"/>
              </a:spcBef>
            </a:pPr>
            <a:r>
              <a:rPr lang="fr-FR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thisValue</a:t>
            </a:r>
            <a:r>
              <a:rPr lang="fr-FR" sz="3200" i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3200" dirty="0" smtClean="0"/>
              <a:t> A value to be passed to the function to be used as its "this" value.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( when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thisArg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is empty </a:t>
            </a:r>
            <a:r>
              <a:rPr lang="en-US" sz="3200" dirty="0" smtClean="0"/>
              <a:t>"undefined" will be passed as its "this"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>
              <a:spcBef>
                <a:spcPct val="0"/>
              </a:spcBef>
            </a:pP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fr-F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14282" y="6273550"/>
            <a:ext cx="892971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https://codepen.io/laysamy/pen/wvGERXe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 4" descr="fil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85925"/>
            <a:ext cx="8286808" cy="2988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251520" y="836712"/>
            <a:ext cx="828092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u="sng" dirty="0" err="1" smtClean="0">
                <a:solidFill>
                  <a:srgbClr val="FF0000"/>
                </a:solidFill>
              </a:rPr>
              <a:t>Array</a:t>
            </a:r>
            <a:r>
              <a:rPr lang="fr-FR" sz="3600" b="1" u="sng" dirty="0" smtClean="0">
                <a:solidFill>
                  <a:srgbClr val="FF0000"/>
                </a:solidFill>
              </a:rPr>
              <a:t>.</a:t>
            </a:r>
            <a:r>
              <a:rPr lang="fr-FR" sz="3600" b="1" dirty="0" smtClean="0"/>
              <a:t> </a:t>
            </a:r>
            <a:r>
              <a:rPr lang="fr-FR" sz="3600" b="1" u="sng" dirty="0" err="1" smtClean="0">
                <a:solidFill>
                  <a:srgbClr val="FF0000"/>
                </a:solidFill>
              </a:rPr>
              <a:t>reduce</a:t>
            </a:r>
            <a:r>
              <a:rPr lang="fr-FR" sz="3600" b="1" u="sng" dirty="0" smtClean="0">
                <a:solidFill>
                  <a:srgbClr val="FF0000"/>
                </a:solidFill>
              </a:rPr>
              <a:t> ()</a:t>
            </a:r>
            <a:r>
              <a:rPr lang="fr-FR" sz="3600" b="1" u="sng" noProof="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3600" dirty="0" smtClean="0"/>
              <a:t>  Reduces the array to a single value.  It executes a provided function for each value of the array (from left-to-right). The return value of the function is stored in an accumulator (result/total).</a:t>
            </a:r>
            <a:endParaRPr lang="fr-F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4868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fr-FR" sz="3200" b="1" u="sng" dirty="0" err="1" smtClean="0">
                <a:solidFill>
                  <a:srgbClr val="FF0000"/>
                </a:solidFill>
              </a:rPr>
              <a:t>Reduce</a:t>
            </a:r>
            <a:r>
              <a:rPr lang="fr-FR" sz="3200" b="1" u="sng" dirty="0" smtClean="0">
                <a:solidFill>
                  <a:srgbClr val="FF0000"/>
                </a:solidFill>
              </a:rPr>
              <a:t>() </a:t>
            </a:r>
            <a:r>
              <a:rPr lang="en-US" sz="3200" b="1" dirty="0" smtClean="0">
                <a:solidFill>
                  <a:srgbClr val="FF0000"/>
                </a:solidFill>
              </a:rPr>
              <a:t>Syntax:</a:t>
            </a:r>
          </a:p>
          <a:p>
            <a:pPr>
              <a:spcBef>
                <a:spcPct val="0"/>
              </a:spcBef>
            </a:pPr>
            <a:r>
              <a:rPr lang="en-US" sz="3200" i="1" dirty="0" err="1" smtClean="0">
                <a:solidFill>
                  <a:schemeClr val="accent1">
                    <a:lumMod val="50000"/>
                  </a:schemeClr>
                </a:solidFill>
              </a:rPr>
              <a:t>array.reduce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(function(total, </a:t>
            </a:r>
            <a:r>
              <a:rPr lang="fr-FR" sz="3200" i="1" dirty="0" err="1" smtClean="0">
                <a:solidFill>
                  <a:schemeClr val="accent1">
                    <a:lumMod val="50000"/>
                  </a:schemeClr>
                </a:solidFill>
              </a:rPr>
              <a:t>curVal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3200" i="1" dirty="0" err="1" smtClean="0">
                <a:solidFill>
                  <a:schemeClr val="accent1">
                    <a:lumMod val="50000"/>
                  </a:schemeClr>
                </a:solidFill>
              </a:rPr>
              <a:t>curInd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3200" i="1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en-US" sz="3200" i="1" dirty="0" err="1" smtClean="0">
                <a:solidFill>
                  <a:schemeClr val="accent1">
                    <a:lumMod val="50000"/>
                  </a:schemeClr>
                </a:solidFill>
              </a:rPr>
              <a:t>initVal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Total: </a:t>
            </a:r>
            <a:r>
              <a:rPr lang="en-US" sz="3200" dirty="0" smtClean="0"/>
              <a:t>The </a:t>
            </a:r>
            <a:r>
              <a:rPr lang="en-US" sz="3200" i="1" dirty="0" err="1" smtClean="0"/>
              <a:t>initialValue</a:t>
            </a:r>
            <a:r>
              <a:rPr lang="en-US" sz="3200" dirty="0" smtClean="0"/>
              <a:t>, or the previously returned value of the function</a:t>
            </a:r>
            <a:endParaRPr lang="en-US" sz="32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curVal</a:t>
            </a:r>
            <a:r>
              <a:rPr lang="fr-FR" sz="3200" b="1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value of the current element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en-US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curInd</a:t>
            </a:r>
            <a:r>
              <a:rPr lang="fr-FR" sz="3200" b="1" i="1" dirty="0" smtClean="0"/>
              <a:t> </a:t>
            </a: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The array index of the current element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fr-FR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fr-FR" sz="32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200" b="1" dirty="0" smtClean="0"/>
              <a:t>: </a:t>
            </a:r>
            <a:r>
              <a:rPr lang="en-US" sz="3200" dirty="0" smtClean="0"/>
              <a:t>The array object the current element belongs to</a:t>
            </a:r>
            <a:endParaRPr lang="en-US" sz="3200" b="1" dirty="0" smtClean="0"/>
          </a:p>
          <a:p>
            <a:pPr>
              <a:spcBef>
                <a:spcPct val="0"/>
              </a:spcBef>
            </a:pPr>
            <a:r>
              <a:rPr lang="en-US" sz="3200" b="1" i="1" dirty="0" err="1" smtClean="0">
                <a:solidFill>
                  <a:schemeClr val="accent1">
                    <a:lumMod val="50000"/>
                  </a:schemeClr>
                </a:solidFill>
              </a:rPr>
              <a:t>initVal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200" b="1" i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3200" dirty="0" smtClean="0"/>
              <a:t>A value to be passed to the function as the initial value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fr-F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redu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628800"/>
            <a:ext cx="8259685" cy="2808312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214282" y="6273550"/>
            <a:ext cx="892971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2800" b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https://codepen.io/laysamy/pen/OJNorom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608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Arrays in JavaScript are </a:t>
            </a:r>
            <a:r>
              <a:rPr lang="en-US" b="1" dirty="0">
                <a:solidFill>
                  <a:srgbClr val="FF0000"/>
                </a:solidFill>
              </a:rPr>
              <a:t>sparse</a:t>
            </a:r>
            <a:r>
              <a:rPr lang="en-US" dirty="0"/>
              <a:t>, meaning that we can also assign variables to random locations even though previous cells were undefined. </a:t>
            </a:r>
            <a:endParaRPr lang="en-US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= [];</a:t>
            </a:r>
          </a:p>
          <a:p>
            <a:pPr marL="0" indent="0">
              <a:buNone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[3] = "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hello " 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console.log(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dirty="0"/>
              <a:t>What’s the result of previous Program </a:t>
            </a:r>
            <a:r>
              <a:rPr lang="en-US" dirty="0" smtClean="0"/>
              <a:t>?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7544" y="4941168"/>
            <a:ext cx="813690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Answer:</a:t>
            </a:r>
          </a:p>
          <a:p>
            <a:r>
              <a:rPr lang="fr-FR" sz="3200" dirty="0" smtClean="0"/>
              <a:t>[</a:t>
            </a:r>
            <a:r>
              <a:rPr lang="fr-FR" sz="3200" dirty="0" err="1" smtClean="0"/>
              <a:t>undefined</a:t>
            </a:r>
            <a:r>
              <a:rPr lang="fr-FR" sz="3200" dirty="0" smtClean="0"/>
              <a:t>, </a:t>
            </a:r>
            <a:r>
              <a:rPr lang="fr-FR" sz="3200" dirty="0" err="1" smtClean="0"/>
              <a:t>undefined</a:t>
            </a:r>
            <a:r>
              <a:rPr lang="fr-FR" sz="3200" dirty="0" smtClean="0"/>
              <a:t>, </a:t>
            </a:r>
            <a:r>
              <a:rPr lang="fr-FR" sz="3200" dirty="0" err="1" smtClean="0"/>
              <a:t>undefined</a:t>
            </a:r>
            <a:r>
              <a:rPr lang="fr-FR" sz="3200" dirty="0" smtClean="0"/>
              <a:t>, </a:t>
            </a:r>
            <a:r>
              <a:rPr lang="fr-FR" sz="3200" dirty="0" smtClean="0">
                <a:solidFill>
                  <a:schemeClr val="accent3">
                    <a:lumMod val="50000"/>
                  </a:schemeClr>
                </a:solidFill>
              </a:rPr>
              <a:t>"hello"]</a:t>
            </a:r>
            <a:endParaRPr lang="fr-FR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JavaScript Arrays are just special kinds of objects, you can have elements of different types </a:t>
            </a:r>
            <a:r>
              <a:rPr lang="en-US" dirty="0" smtClean="0"/>
              <a:t>stored </a:t>
            </a:r>
            <a:r>
              <a:rPr lang="en-US" dirty="0"/>
              <a:t>together in the same array. </a:t>
            </a:r>
            <a:endParaRPr lang="en-US" dirty="0" smtClean="0"/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var 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myArray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 = ["string", 10, {}];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for (var i = 0; i &lt; 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myArray.length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; i++) { 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       console.log(" 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Element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 " +i+"  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 " ,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myArray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[i])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79512" y="260648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4000" b="1" dirty="0" err="1">
                <a:solidFill>
                  <a:srgbClr val="FF0000"/>
                </a:solidFill>
              </a:rPr>
              <a:t>Array</a:t>
            </a:r>
            <a:r>
              <a:rPr lang="fr-FR" sz="4000" b="1" dirty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Elements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251520" y="908720"/>
            <a:ext cx="813690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fr-FR" sz="3200" dirty="0" smtClean="0">
                <a:solidFill>
                  <a:srgbClr val="FF0000"/>
                </a:solidFill>
              </a:rPr>
              <a:t>Replace </a:t>
            </a:r>
            <a:r>
              <a:rPr lang="fr-FR" sz="3200" dirty="0">
                <a:solidFill>
                  <a:srgbClr val="FF0000"/>
                </a:solidFill>
              </a:rPr>
              <a:t>an </a:t>
            </a:r>
            <a:r>
              <a:rPr lang="fr-FR" sz="3200" dirty="0" err="1">
                <a:solidFill>
                  <a:srgbClr val="FF0000"/>
                </a:solidFill>
              </a:rPr>
              <a:t>element</a:t>
            </a:r>
            <a:r>
              <a:rPr lang="fr-FR" sz="3200" dirty="0"/>
              <a:t>: </a:t>
            </a:r>
            <a:r>
              <a:rPr lang="fr-FR" sz="3200" dirty="0" smtClean="0"/>
              <a:t>                </a:t>
            </a:r>
          </a:p>
          <a:p>
            <a:pPr>
              <a:spcBef>
                <a:spcPct val="20000"/>
              </a:spcBef>
            </a:pPr>
            <a:r>
              <a:rPr lang="fr-FR" sz="3200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[2] = 3;</a:t>
            </a:r>
          </a:p>
          <a:p>
            <a:pPr>
              <a:spcBef>
                <a:spcPct val="20000"/>
              </a:spcBef>
            </a:pP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Console.log(</a:t>
            </a:r>
            <a:r>
              <a:rPr lang="fr-FR" sz="3200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spcBef>
                <a:spcPct val="20000"/>
              </a:spcBef>
            </a:pP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1520" y="332656"/>
            <a:ext cx="813690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fr-FR" sz="3200" dirty="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fr-FR" sz="3200" dirty="0" err="1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sz="3200" dirty="0">
                <a:solidFill>
                  <a:schemeClr val="tx2">
                    <a:lumMod val="75000"/>
                  </a:schemeClr>
                </a:solidFill>
              </a:rPr>
              <a:t> = [1, 2, 3];</a:t>
            </a:r>
          </a:p>
          <a:p>
            <a:pPr>
              <a:spcBef>
                <a:spcPct val="20000"/>
              </a:spcBef>
            </a:pP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2780928"/>
            <a:ext cx="8136904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fr-FR" sz="3200" dirty="0" err="1">
                <a:solidFill>
                  <a:srgbClr val="FF0000"/>
                </a:solidFill>
              </a:rPr>
              <a:t>Add</a:t>
            </a:r>
            <a:r>
              <a:rPr lang="fr-FR" sz="3200" dirty="0">
                <a:solidFill>
                  <a:srgbClr val="FF0000"/>
                </a:solidFill>
              </a:rPr>
              <a:t> a new one :                 </a:t>
            </a:r>
            <a:r>
              <a:rPr lang="fr-FR" sz="3200" dirty="0" smtClean="0">
                <a:solidFill>
                  <a:srgbClr val="FF0000"/>
                </a:solidFill>
              </a:rPr>
              <a:t>        </a:t>
            </a:r>
          </a:p>
          <a:p>
            <a:pPr>
              <a:spcBef>
                <a:spcPct val="20000"/>
              </a:spcBef>
            </a:pPr>
            <a:r>
              <a:rPr lang="fr-FR" sz="3200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[3] = 10;</a:t>
            </a:r>
          </a:p>
          <a:p>
            <a:pPr>
              <a:spcBef>
                <a:spcPct val="20000"/>
              </a:spcBef>
            </a:pP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Console.log(</a:t>
            </a:r>
            <a:r>
              <a:rPr lang="fr-FR" sz="3200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4653136"/>
            <a:ext cx="8136904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fr-FR" sz="3200" dirty="0" err="1" smtClean="0">
                <a:solidFill>
                  <a:srgbClr val="FF0000"/>
                </a:solidFill>
              </a:rPr>
              <a:t>Get</a:t>
            </a:r>
            <a:r>
              <a:rPr lang="fr-FR" sz="3200" dirty="0" smtClean="0">
                <a:solidFill>
                  <a:srgbClr val="FF0000"/>
                </a:solidFill>
              </a:rPr>
              <a:t> </a:t>
            </a:r>
            <a:r>
              <a:rPr lang="fr-FR" sz="3200" dirty="0" err="1" smtClean="0">
                <a:solidFill>
                  <a:srgbClr val="FF0000"/>
                </a:solidFill>
              </a:rPr>
              <a:t>Array</a:t>
            </a:r>
            <a:r>
              <a:rPr lang="fr-FR" sz="3200" dirty="0" smtClean="0">
                <a:solidFill>
                  <a:srgbClr val="FF0000"/>
                </a:solidFill>
              </a:rPr>
              <a:t> </a:t>
            </a:r>
            <a:r>
              <a:rPr lang="fr-FR" sz="3200" dirty="0" err="1" smtClean="0">
                <a:solidFill>
                  <a:srgbClr val="FF0000"/>
                </a:solidFill>
              </a:rPr>
              <a:t>length</a:t>
            </a:r>
            <a:r>
              <a:rPr lang="fr-FR" sz="3200" dirty="0" smtClean="0">
                <a:solidFill>
                  <a:srgbClr val="FF0000"/>
                </a:solidFill>
              </a:rPr>
              <a:t>:                         </a:t>
            </a:r>
          </a:p>
          <a:p>
            <a:pPr>
              <a:spcBef>
                <a:spcPct val="20000"/>
              </a:spcBef>
            </a:pP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fr-FR" sz="3200" dirty="0" err="1" smtClean="0">
                <a:solidFill>
                  <a:schemeClr val="tx2">
                    <a:lumMod val="75000"/>
                  </a:schemeClr>
                </a:solidFill>
              </a:rPr>
              <a:t>myArray</a:t>
            </a: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 = [1, 2, 3];</a:t>
            </a:r>
          </a:p>
          <a:p>
            <a:pPr>
              <a:spcBef>
                <a:spcPct val="20000"/>
              </a:spcBef>
            </a:pP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Console.log(" </a:t>
            </a:r>
            <a:r>
              <a:rPr lang="fr-FR" sz="3200" dirty="0" err="1" smtClean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 = ",  </a:t>
            </a:r>
            <a:r>
              <a:rPr lang="fr-FR" sz="3200" dirty="0" err="1" smtClean="0">
                <a:solidFill>
                  <a:schemeClr val="tx2">
                    <a:lumMod val="75000"/>
                  </a:schemeClr>
                </a:solidFill>
              </a:rPr>
              <a:t>myArray.length</a:t>
            </a:r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9512" y="260648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dirty="0" smtClean="0">
                <a:solidFill>
                  <a:srgbClr val="FF0000"/>
                </a:solidFill>
              </a:rPr>
              <a:t>Append / </a:t>
            </a:r>
            <a:r>
              <a:rPr lang="fr-FR" sz="4000" b="1" dirty="0" err="1" smtClean="0">
                <a:solidFill>
                  <a:srgbClr val="FF0000"/>
                </a:solidFill>
              </a:rPr>
              <a:t>Remove</a:t>
            </a:r>
            <a:r>
              <a:rPr lang="fr-FR" sz="4000" b="1" dirty="0" smtClean="0">
                <a:solidFill>
                  <a:srgbClr val="FF0000"/>
                </a:solidFill>
              </a:rPr>
              <a:t>  </a:t>
            </a:r>
            <a:r>
              <a:rPr lang="fr-FR" sz="4000" b="1" dirty="0" err="1" smtClean="0">
                <a:solidFill>
                  <a:srgbClr val="FF0000"/>
                </a:solidFill>
              </a:rPr>
              <a:t>Met</a:t>
            </a:r>
            <a:r>
              <a:rPr lang="fr-FR" sz="4000" b="1" dirty="0" err="1" smtClean="0">
                <a:solidFill>
                  <a:srgbClr val="FF0000"/>
                </a:solidFill>
              </a:rPr>
              <a:t>h</a:t>
            </a:r>
            <a:r>
              <a:rPr lang="fr-FR" sz="4000" b="1" dirty="0" err="1" smtClean="0">
                <a:solidFill>
                  <a:srgbClr val="FF0000"/>
                </a:solidFill>
              </a:rPr>
              <a:t>ods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5" name="Image 4" descr="que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9273" y="1772816"/>
            <a:ext cx="4624935" cy="1944216"/>
          </a:xfrm>
          <a:prstGeom prst="rect">
            <a:avLst/>
          </a:prstGeom>
        </p:spPr>
      </p:pic>
      <p:grpSp>
        <p:nvGrpSpPr>
          <p:cNvPr id="31" name="Groupe 30"/>
          <p:cNvGrpSpPr/>
          <p:nvPr/>
        </p:nvGrpSpPr>
        <p:grpSpPr>
          <a:xfrm>
            <a:off x="0" y="1612074"/>
            <a:ext cx="1979712" cy="1080120"/>
            <a:chOff x="0" y="1612074"/>
            <a:chExt cx="1979712" cy="1080120"/>
          </a:xfrm>
        </p:grpSpPr>
        <p:cxnSp>
          <p:nvCxnSpPr>
            <p:cNvPr id="7" name="Connecteur droit avec flèche 6"/>
            <p:cNvCxnSpPr/>
            <p:nvPr/>
          </p:nvCxnSpPr>
          <p:spPr>
            <a:xfrm>
              <a:off x="251520" y="2548178"/>
              <a:ext cx="1152128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1612074"/>
              <a:ext cx="1979712" cy="1080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dirty="0">
                  <a:solidFill>
                    <a:schemeClr val="accent3">
                      <a:lumMod val="50000"/>
                    </a:schemeClr>
                  </a:solidFill>
                </a:rPr>
                <a:t>Push(</a:t>
              </a:r>
              <a:r>
                <a:rPr lang="fr-FR" sz="4400" b="1" dirty="0" smtClean="0">
                  <a:solidFill>
                    <a:srgbClr val="FF0000"/>
                  </a:solidFill>
                </a:rPr>
                <a:t>+</a:t>
              </a:r>
              <a:r>
                <a:rPr lang="fr-FR" sz="4000" b="1" dirty="0">
                  <a:solidFill>
                    <a:schemeClr val="accent3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588224" y="1589638"/>
            <a:ext cx="2555776" cy="1080120"/>
            <a:chOff x="6588224" y="1589638"/>
            <a:chExt cx="2555776" cy="1080120"/>
          </a:xfrm>
        </p:grpSpPr>
        <p:cxnSp>
          <p:nvCxnSpPr>
            <p:cNvPr id="11" name="Connecteur droit avec flèche 10"/>
            <p:cNvCxnSpPr/>
            <p:nvPr/>
          </p:nvCxnSpPr>
          <p:spPr>
            <a:xfrm>
              <a:off x="6588224" y="2492896"/>
              <a:ext cx="2232248" cy="2203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199784" y="1589638"/>
              <a:ext cx="1944216" cy="1080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smtClean="0">
                  <a:solidFill>
                    <a:srgbClr val="00B0F0"/>
                  </a:solidFill>
                </a:rPr>
                <a:t>Shift(</a:t>
              </a:r>
              <a:r>
                <a:rPr lang="fr-FR" sz="4400" b="1" dirty="0" smtClean="0">
                  <a:solidFill>
                    <a:srgbClr val="FF0000"/>
                  </a:solidFill>
                </a:rPr>
                <a:t>-</a:t>
              </a:r>
              <a:r>
                <a:rPr lang="fr-FR" sz="4400" b="1" dirty="0" smtClean="0">
                  <a:solidFill>
                    <a:srgbClr val="00B0F0"/>
                  </a:solidFill>
                </a:rPr>
                <a:t>)</a:t>
              </a:r>
              <a:endParaRPr lang="fr-FR" sz="4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5" name="Titre 1"/>
          <p:cNvSpPr txBox="1">
            <a:spLocks/>
          </p:cNvSpPr>
          <p:nvPr/>
        </p:nvSpPr>
        <p:spPr>
          <a:xfrm>
            <a:off x="251520" y="3717032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4000" b="1" dirty="0">
                <a:solidFill>
                  <a:srgbClr val="FF0000"/>
                </a:solidFill>
              </a:rPr>
              <a:t>p</a:t>
            </a:r>
            <a:r>
              <a:rPr lang="fr-FR" sz="4000" b="1" dirty="0" smtClean="0">
                <a:solidFill>
                  <a:srgbClr val="FF0000"/>
                </a:solidFill>
              </a:rPr>
              <a:t>ush()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lang="en-US" sz="4000" dirty="0" smtClean="0"/>
              <a:t>Appends </a:t>
            </a:r>
            <a:r>
              <a:rPr lang="en-US" sz="4000" dirty="0"/>
              <a:t>an element </a:t>
            </a:r>
            <a:r>
              <a:rPr lang="en-US" sz="4000" b="1" dirty="0"/>
              <a:t>to the end</a:t>
            </a:r>
            <a:r>
              <a:rPr lang="en-US" sz="4000" dirty="0"/>
              <a:t>.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257028" y="4226495"/>
            <a:ext cx="8496944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4000" b="1" dirty="0" smtClean="0">
                <a:solidFill>
                  <a:srgbClr val="FF0000"/>
                </a:solidFill>
              </a:rPr>
              <a:t>shift()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lang="en-US" sz="4000" dirty="0" smtClean="0"/>
              <a:t> Get </a:t>
            </a:r>
            <a:r>
              <a:rPr lang="en-US" sz="4000" dirty="0"/>
              <a:t>an element from the </a:t>
            </a:r>
            <a:r>
              <a:rPr lang="en-US" sz="4000" dirty="0" smtClean="0"/>
              <a:t>beginning (advancing </a:t>
            </a:r>
            <a:r>
              <a:rPr lang="en-US" sz="4000" dirty="0"/>
              <a:t>the </a:t>
            </a:r>
            <a:r>
              <a:rPr lang="en-US" sz="4000" dirty="0" smtClean="0"/>
              <a:t>queue).</a:t>
            </a:r>
          </a:p>
          <a:p>
            <a:pPr>
              <a:spcBef>
                <a:spcPct val="0"/>
              </a:spcBef>
            </a:pPr>
            <a:r>
              <a:rPr lang="en-US" sz="4000" b="1" u="sng" dirty="0" smtClean="0"/>
              <a:t>The </a:t>
            </a:r>
            <a:r>
              <a:rPr lang="en-US" sz="4000" b="1" u="sng" dirty="0"/>
              <a:t>2nd element becomes the 1st</a:t>
            </a:r>
            <a:r>
              <a:rPr lang="en-US" sz="4000" dirty="0"/>
              <a:t>.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251520" y="908720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4000" b="1" dirty="0" smtClean="0">
                <a:solidFill>
                  <a:schemeClr val="accent3">
                    <a:lumMod val="50000"/>
                  </a:schemeClr>
                </a:solidFill>
              </a:rPr>
              <a:t>Push/ </a:t>
            </a:r>
            <a:r>
              <a:rPr lang="fr-FR" sz="4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4000" b="1" dirty="0" smtClean="0">
                <a:solidFill>
                  <a:schemeClr val="accent3">
                    <a:lumMod val="50000"/>
                  </a:schemeClr>
                </a:solidFill>
              </a:rPr>
              <a:t>pop</a:t>
            </a:r>
            <a:r>
              <a:rPr lang="fr-FR" sz="4000" b="1" dirty="0" smtClean="0">
                <a:solidFill>
                  <a:schemeClr val="tx2">
                    <a:lumMod val="75000"/>
                  </a:schemeClr>
                </a:solidFill>
              </a:rPr>
              <a:t>,  </a:t>
            </a:r>
            <a:r>
              <a:rPr lang="fr-FR" sz="4400" b="1" dirty="0" err="1" smtClean="0">
                <a:solidFill>
                  <a:srgbClr val="00B0F0"/>
                </a:solidFill>
              </a:rPr>
              <a:t>unshift</a:t>
            </a:r>
            <a:r>
              <a:rPr lang="fr-FR" sz="4400" b="1" dirty="0" smtClean="0">
                <a:solidFill>
                  <a:srgbClr val="00B0F0"/>
                </a:solidFill>
              </a:rPr>
              <a:t> / shift</a:t>
            </a:r>
            <a:r>
              <a:rPr lang="fr-FR" sz="4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0" y="2642420"/>
            <a:ext cx="1691680" cy="1080120"/>
            <a:chOff x="0" y="2642420"/>
            <a:chExt cx="1691680" cy="1080120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 flipV="1">
              <a:off x="179512" y="3573016"/>
              <a:ext cx="1403648" cy="8384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0" y="2642420"/>
              <a:ext cx="1691680" cy="1080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dirty="0">
                  <a:solidFill>
                    <a:schemeClr val="accent3">
                      <a:lumMod val="50000"/>
                    </a:schemeClr>
                  </a:solidFill>
                </a:rPr>
                <a:t>pop(</a:t>
              </a:r>
              <a:r>
                <a:rPr lang="fr-FR" sz="4400" b="1" dirty="0" smtClean="0">
                  <a:solidFill>
                    <a:srgbClr val="FF0000"/>
                  </a:solidFill>
                </a:rPr>
                <a:t>-</a:t>
              </a:r>
              <a:r>
                <a:rPr lang="fr-FR" sz="4000" b="1" dirty="0">
                  <a:solidFill>
                    <a:schemeClr val="accent3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444208" y="2437412"/>
            <a:ext cx="2699792" cy="1155105"/>
            <a:chOff x="6444208" y="2437412"/>
            <a:chExt cx="2699792" cy="1155105"/>
          </a:xfrm>
        </p:grpSpPr>
        <p:cxnSp>
          <p:nvCxnSpPr>
            <p:cNvPr id="27" name="Connecteur droit avec flèche 26"/>
            <p:cNvCxnSpPr/>
            <p:nvPr/>
          </p:nvCxnSpPr>
          <p:spPr>
            <a:xfrm flipH="1" flipV="1">
              <a:off x="6444208" y="3573016"/>
              <a:ext cx="2338736" cy="195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588224" y="2437412"/>
              <a:ext cx="2555776" cy="1080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err="1">
                  <a:solidFill>
                    <a:srgbClr val="00B0F0"/>
                  </a:solidFill>
                </a:rPr>
                <a:t>unshift</a:t>
              </a:r>
              <a:r>
                <a:rPr lang="fr-FR" sz="4400" b="1" dirty="0">
                  <a:solidFill>
                    <a:srgbClr val="00B0F0"/>
                  </a:solidFill>
                </a:rPr>
                <a:t>(</a:t>
              </a:r>
              <a:r>
                <a:rPr lang="fr-FR" sz="4400" b="1" dirty="0" smtClean="0">
                  <a:solidFill>
                    <a:srgbClr val="FF0000"/>
                  </a:solidFill>
                </a:rPr>
                <a:t>+</a:t>
              </a:r>
              <a:r>
                <a:rPr lang="fr-FR" sz="4400" b="1" dirty="0" err="1">
                  <a:solidFill>
                    <a:srgbClr val="00B0F0"/>
                  </a:solidFill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251520" y="836712"/>
            <a:ext cx="8424936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4000" b="1" dirty="0" err="1" smtClean="0">
                <a:solidFill>
                  <a:srgbClr val="FF0000"/>
                </a:solidFill>
              </a:rPr>
              <a:t>unshift</a:t>
            </a:r>
            <a:r>
              <a:rPr lang="fr-FR" sz="4000" b="1" dirty="0" smtClean="0">
                <a:solidFill>
                  <a:srgbClr val="FF0000"/>
                </a:solidFill>
              </a:rPr>
              <a:t>():</a:t>
            </a:r>
            <a:r>
              <a:rPr lang="en-US" sz="4000" dirty="0" smtClean="0"/>
              <a:t>  Add </a:t>
            </a:r>
            <a:r>
              <a:rPr lang="en-US" sz="4000" dirty="0"/>
              <a:t>the element to the </a:t>
            </a:r>
            <a:r>
              <a:rPr lang="en-US" sz="4000" b="1" dirty="0"/>
              <a:t>beginning</a:t>
            </a:r>
            <a:r>
              <a:rPr lang="en-US" sz="4000" dirty="0"/>
              <a:t> of the </a:t>
            </a:r>
            <a:r>
              <a:rPr lang="en-US" sz="4000" dirty="0" smtClean="0"/>
              <a:t>array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251520" y="2132856"/>
            <a:ext cx="8424936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4000" b="1" dirty="0" smtClean="0">
                <a:solidFill>
                  <a:srgbClr val="FF0000"/>
                </a:solidFill>
              </a:rPr>
              <a:t>pop()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lang="en-US" sz="4000" dirty="0" smtClean="0"/>
              <a:t> </a:t>
            </a:r>
            <a:r>
              <a:rPr lang="en-US" sz="4000" dirty="0"/>
              <a:t>Extracts </a:t>
            </a:r>
            <a:r>
              <a:rPr lang="en-US" sz="4000" b="1" dirty="0"/>
              <a:t>the last </a:t>
            </a:r>
            <a:r>
              <a:rPr lang="en-US" sz="4000" dirty="0"/>
              <a:t>element of the array</a:t>
            </a:r>
            <a:r>
              <a:rPr lang="en-US" sz="4000" dirty="0" smtClean="0"/>
              <a:t>.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0" y="0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4000" b="1" dirty="0" err="1" smtClean="0">
                <a:solidFill>
                  <a:srgbClr val="FF0000"/>
                </a:solidFill>
              </a:rPr>
              <a:t>FIFo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  <a:r>
              <a:rPr lang="fr-FR" sz="4000" b="1" dirty="0" err="1" smtClean="0">
                <a:solidFill>
                  <a:srgbClr val="FF0000"/>
                </a:solidFill>
              </a:rPr>
              <a:t>Example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5072074"/>
            <a:ext cx="9144000" cy="1525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2800" b="1" dirty="0" smtClean="0">
                <a:solidFill>
                  <a:srgbClr val="0070C0"/>
                </a:solidFill>
                <a:hlinkClick r:id="rId2"/>
              </a:rPr>
              <a:t>https://codepen.io/laysamy/pen/bGpxQLN</a:t>
            </a:r>
            <a:endParaRPr lang="fr-FR" sz="2800" b="1" dirty="0" smtClean="0">
              <a:solidFill>
                <a:srgbClr val="0070C0"/>
              </a:solidFill>
            </a:endParaRPr>
          </a:p>
          <a:p>
            <a:pPr algn="ctr">
              <a:spcBef>
                <a:spcPct val="0"/>
              </a:spcBef>
            </a:pPr>
            <a:r>
              <a:rPr lang="fr-FR" sz="4000" b="1" noProof="0" dirty="0" smtClean="0">
                <a:solidFill>
                  <a:srgbClr val="FF0000"/>
                </a:solidFill>
              </a:rPr>
              <a:t>Exercice: </a:t>
            </a:r>
            <a:r>
              <a:rPr lang="fr-FR" sz="4000" b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  <a:r>
              <a:rPr lang="fr-FR" sz="4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LIFO program for 3 </a:t>
            </a:r>
            <a:r>
              <a:rPr lang="fr-FR" sz="4000" b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</a:t>
            </a:r>
            <a:r>
              <a:rPr lang="fr-FR" sz="4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b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4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</a:t>
            </a:r>
            <a:r>
              <a:rPr lang="fr-FR" sz="4000" b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empty</a:t>
            </a:r>
            <a:r>
              <a:rPr lang="fr-FR" sz="4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b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Fif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5" y="1052736"/>
            <a:ext cx="8136904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1121</Words>
  <Application>Microsoft Office PowerPoint</Application>
  <PresentationFormat>Affichage à l'écran (4:3)</PresentationFormat>
  <Paragraphs>154</Paragraphs>
  <Slides>35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 Office</vt:lpstr>
      <vt:lpstr>كتاب جافا سكريبت  في تطبيقات النت</vt:lpstr>
      <vt:lpstr>Arrays with javascript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foreach vs map discussion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with javascript</dc:title>
  <dc:creator>info</dc:creator>
  <cp:lastModifiedBy>user</cp:lastModifiedBy>
  <cp:revision>118</cp:revision>
  <dcterms:created xsi:type="dcterms:W3CDTF">2020-09-14T09:47:32Z</dcterms:created>
  <dcterms:modified xsi:type="dcterms:W3CDTF">2020-09-18T22:38:18Z</dcterms:modified>
</cp:coreProperties>
</file>