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8" r:id="rId3"/>
    <p:sldId id="259" r:id="rId4"/>
    <p:sldId id="260"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p:cViewPr varScale="1">
        <p:scale>
          <a:sx n="72" d="100"/>
          <a:sy n="72"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05ABE81-CE10-415D-8CB1-C4663175FE6E}" type="datetimeFigureOut">
              <a:rPr lang="en-IN" smtClean="0"/>
              <a:t>05-07-2018</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4368050-F708-45FA-B9F7-F4A4D62538E3}"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473673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ABE81-CE10-415D-8CB1-C4663175FE6E}" type="datetimeFigureOut">
              <a:rPr lang="en-IN" smtClean="0"/>
              <a:t>05-07-2018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68050-F708-45FA-B9F7-F4A4D62538E3}" type="slidenum">
              <a:rPr lang="en-IN" smtClean="0"/>
              <a:t>‹#›</a:t>
            </a:fld>
            <a:endParaRPr lang="en-IN"/>
          </a:p>
        </p:txBody>
      </p:sp>
    </p:spTree>
    <p:extLst>
      <p:ext uri="{BB962C8B-B14F-4D97-AF65-F5344CB8AC3E}">
        <p14:creationId xmlns:p14="http://schemas.microsoft.com/office/powerpoint/2010/main" val="119519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ABE81-CE10-415D-8CB1-C4663175FE6E}" type="datetimeFigureOut">
              <a:rPr lang="en-IN" smtClean="0"/>
              <a:t>05-07-2018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68050-F708-45FA-B9F7-F4A4D62538E3}" type="slidenum">
              <a:rPr lang="en-IN" smtClean="0"/>
              <a:t>‹#›</a:t>
            </a:fld>
            <a:endParaRPr lang="en-IN"/>
          </a:p>
        </p:txBody>
      </p:sp>
    </p:spTree>
    <p:extLst>
      <p:ext uri="{BB962C8B-B14F-4D97-AF65-F5344CB8AC3E}">
        <p14:creationId xmlns:p14="http://schemas.microsoft.com/office/powerpoint/2010/main" val="165914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ABE81-CE10-415D-8CB1-C4663175FE6E}" type="datetimeFigureOut">
              <a:rPr lang="en-IN" smtClean="0"/>
              <a:t>05-07-2018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368050-F708-45FA-B9F7-F4A4D62538E3}" type="slidenum">
              <a:rPr lang="en-IN" smtClean="0"/>
              <a:t>‹#›</a:t>
            </a:fld>
            <a:endParaRPr lang="en-IN"/>
          </a:p>
        </p:txBody>
      </p:sp>
    </p:spTree>
    <p:extLst>
      <p:ext uri="{BB962C8B-B14F-4D97-AF65-F5344CB8AC3E}">
        <p14:creationId xmlns:p14="http://schemas.microsoft.com/office/powerpoint/2010/main" val="337486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05ABE81-CE10-415D-8CB1-C4663175FE6E}" type="datetimeFigureOut">
              <a:rPr lang="en-IN" smtClean="0"/>
              <a:t>05-07-2018</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4368050-F708-45FA-B9F7-F4A4D62538E3}"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489117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5ABE81-CE10-415D-8CB1-C4663175FE6E}" type="datetimeFigureOut">
              <a:rPr lang="en-IN" smtClean="0"/>
              <a:t>05-07-2018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368050-F708-45FA-B9F7-F4A4D62538E3}" type="slidenum">
              <a:rPr lang="en-IN" smtClean="0"/>
              <a:t>‹#›</a:t>
            </a:fld>
            <a:endParaRPr lang="en-IN"/>
          </a:p>
        </p:txBody>
      </p:sp>
    </p:spTree>
    <p:extLst>
      <p:ext uri="{BB962C8B-B14F-4D97-AF65-F5344CB8AC3E}">
        <p14:creationId xmlns:p14="http://schemas.microsoft.com/office/powerpoint/2010/main" val="423346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5ABE81-CE10-415D-8CB1-C4663175FE6E}" type="datetimeFigureOut">
              <a:rPr lang="en-IN" smtClean="0"/>
              <a:t>05-07-2018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368050-F708-45FA-B9F7-F4A4D62538E3}" type="slidenum">
              <a:rPr lang="en-IN" smtClean="0"/>
              <a:t>‹#›</a:t>
            </a:fld>
            <a:endParaRPr lang="en-IN"/>
          </a:p>
        </p:txBody>
      </p:sp>
    </p:spTree>
    <p:extLst>
      <p:ext uri="{BB962C8B-B14F-4D97-AF65-F5344CB8AC3E}">
        <p14:creationId xmlns:p14="http://schemas.microsoft.com/office/powerpoint/2010/main" val="58301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5ABE81-CE10-415D-8CB1-C4663175FE6E}" type="datetimeFigureOut">
              <a:rPr lang="en-IN" smtClean="0"/>
              <a:t>05-07-2018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368050-F708-45FA-B9F7-F4A4D62538E3}" type="slidenum">
              <a:rPr lang="en-IN" smtClean="0"/>
              <a:t>‹#›</a:t>
            </a:fld>
            <a:endParaRPr lang="en-IN"/>
          </a:p>
        </p:txBody>
      </p:sp>
    </p:spTree>
    <p:extLst>
      <p:ext uri="{BB962C8B-B14F-4D97-AF65-F5344CB8AC3E}">
        <p14:creationId xmlns:p14="http://schemas.microsoft.com/office/powerpoint/2010/main" val="1629043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ABE81-CE10-415D-8CB1-C4663175FE6E}" type="datetimeFigureOut">
              <a:rPr lang="en-IN" smtClean="0"/>
              <a:t>05-07-2018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368050-F708-45FA-B9F7-F4A4D62538E3}" type="slidenum">
              <a:rPr lang="en-IN" smtClean="0"/>
              <a:t>‹#›</a:t>
            </a:fld>
            <a:endParaRPr lang="en-IN"/>
          </a:p>
        </p:txBody>
      </p:sp>
    </p:spTree>
    <p:extLst>
      <p:ext uri="{BB962C8B-B14F-4D97-AF65-F5344CB8AC3E}">
        <p14:creationId xmlns:p14="http://schemas.microsoft.com/office/powerpoint/2010/main" val="153690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5ABE81-CE10-415D-8CB1-C4663175FE6E}" type="datetimeFigureOut">
              <a:rPr lang="en-IN" smtClean="0"/>
              <a:t>05-07-2018</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4368050-F708-45FA-B9F7-F4A4D62538E3}"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005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05ABE81-CE10-415D-8CB1-C4663175FE6E}" type="datetimeFigureOut">
              <a:rPr lang="en-IN" smtClean="0"/>
              <a:t>05-07-2018</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4368050-F708-45FA-B9F7-F4A4D62538E3}"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341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05ABE81-CE10-415D-8CB1-C4663175FE6E}" type="datetimeFigureOut">
              <a:rPr lang="en-IN" smtClean="0"/>
              <a:t>05-07-2018</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4368050-F708-45FA-B9F7-F4A4D62538E3}"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039919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2DEF-4144-48EA-9EC7-2B8D0D7DB9ED}"/>
              </a:ext>
            </a:extLst>
          </p:cNvPr>
          <p:cNvSpPr>
            <a:spLocks noGrp="1"/>
          </p:cNvSpPr>
          <p:nvPr>
            <p:ph type="ctrTitle"/>
          </p:nvPr>
        </p:nvSpPr>
        <p:spPr>
          <a:xfrm>
            <a:off x="887898" y="1565033"/>
            <a:ext cx="10495721" cy="3144837"/>
          </a:xfrm>
        </p:spPr>
        <p:txBody>
          <a:bodyPr>
            <a:normAutofit fontScale="90000"/>
          </a:bodyPr>
          <a:lstStyle/>
          <a:p>
            <a:r>
              <a:rPr lang="en-IN" sz="6000" b="1" dirty="0">
                <a:latin typeface="Times New Roman" panose="02020603050405020304" pitchFamily="18" charset="0"/>
                <a:cs typeface="Times New Roman" panose="02020603050405020304" pitchFamily="18" charset="0"/>
              </a:rPr>
              <a:t>IMPLEMENTATION OF CNN BASED ROBOTIC PATH PLANNING</a:t>
            </a:r>
            <a:br>
              <a:rPr lang="en-IN" dirty="0"/>
            </a:br>
            <a:endParaRPr lang="en-IN" dirty="0"/>
          </a:p>
        </p:txBody>
      </p:sp>
      <p:sp>
        <p:nvSpPr>
          <p:cNvPr id="3" name="Subtitle 2">
            <a:extLst>
              <a:ext uri="{FF2B5EF4-FFF2-40B4-BE49-F238E27FC236}">
                <a16:creationId xmlns:a16="http://schemas.microsoft.com/office/drawing/2014/main" id="{7D6FEE39-A54E-4961-85DA-AC1D1A22BF6E}"/>
              </a:ext>
            </a:extLst>
          </p:cNvPr>
          <p:cNvSpPr>
            <a:spLocks noGrp="1"/>
          </p:cNvSpPr>
          <p:nvPr>
            <p:ph type="subTitle" idx="1"/>
          </p:nvPr>
        </p:nvSpPr>
        <p:spPr>
          <a:xfrm>
            <a:off x="7275442" y="4399722"/>
            <a:ext cx="3988906" cy="1590261"/>
          </a:xfrm>
        </p:spPr>
        <p:txBody>
          <a:bodyPr>
            <a:normAutofit/>
          </a:bodyPr>
          <a:lstStyle/>
          <a:p>
            <a:r>
              <a:rPr lang="en-IN" b="1" dirty="0">
                <a:latin typeface="Times New Roman" panose="02020603050405020304" pitchFamily="18" charset="0"/>
                <a:cs typeface="Times New Roman" panose="02020603050405020304" pitchFamily="18" charset="0"/>
              </a:rPr>
              <a:t>Laya Harwin</a:t>
            </a:r>
          </a:p>
          <a:p>
            <a:r>
              <a:rPr lang="en-IN" b="1" dirty="0">
                <a:latin typeface="Times New Roman" panose="02020603050405020304" pitchFamily="18" charset="0"/>
                <a:cs typeface="Times New Roman" panose="02020603050405020304" pitchFamily="18" charset="0"/>
              </a:rPr>
              <a:t>CB.EN.P2EBS17014</a:t>
            </a:r>
          </a:p>
          <a:p>
            <a:r>
              <a:rPr lang="en-IN" b="1" dirty="0">
                <a:latin typeface="Times New Roman" panose="02020603050405020304" pitchFamily="18" charset="0"/>
                <a:cs typeface="Times New Roman" panose="02020603050405020304" pitchFamily="18" charset="0"/>
              </a:rPr>
              <a:t>Guide: Dr Supriya P</a:t>
            </a:r>
          </a:p>
        </p:txBody>
      </p:sp>
    </p:spTree>
    <p:extLst>
      <p:ext uri="{BB962C8B-B14F-4D97-AF65-F5344CB8AC3E}">
        <p14:creationId xmlns:p14="http://schemas.microsoft.com/office/powerpoint/2010/main" val="1729752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EA83-CE19-4B10-8EDC-586E90319E3F}"/>
              </a:ext>
            </a:extLst>
          </p:cNvPr>
          <p:cNvSpPr>
            <a:spLocks noGrp="1"/>
          </p:cNvSpPr>
          <p:nvPr>
            <p:ph type="title"/>
          </p:nvPr>
        </p:nvSpPr>
        <p:spPr>
          <a:xfrm>
            <a:off x="414131" y="2366203"/>
            <a:ext cx="10515600" cy="1325563"/>
          </a:xfrm>
        </p:spPr>
        <p:txBody>
          <a:bodyPr/>
          <a:lstStyle/>
          <a:p>
            <a:pPr algn="ctr"/>
            <a:r>
              <a:rPr lang="en-IN"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72475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06F8-6FB2-4676-AC13-EA3EDF37D278}"/>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Broad area of my project work</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930DF8-9516-46D6-9CD8-C03B2E725E29}"/>
              </a:ext>
            </a:extLst>
          </p:cNvPr>
          <p:cNvSpPr>
            <a:spLocks noGrp="1"/>
          </p:cNvSpPr>
          <p:nvPr>
            <p:ph idx="1"/>
          </p:nvPr>
        </p:nvSpPr>
        <p:spPr>
          <a:xfrm>
            <a:off x="838200" y="1401555"/>
            <a:ext cx="10515600" cy="1871732"/>
          </a:xfrm>
        </p:spPr>
        <p:txBody>
          <a:bodyPr>
            <a:no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Study the mobile robot obstacle avoidance problem and path planning based on CNN in an indoor environment for static obstacles.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Simulate the problem using MATLAB.</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 the algorithm in an iRobot Create.</a:t>
            </a:r>
          </a:p>
        </p:txBody>
      </p:sp>
      <p:sp>
        <p:nvSpPr>
          <p:cNvPr id="4" name="Title 1">
            <a:extLst>
              <a:ext uri="{FF2B5EF4-FFF2-40B4-BE49-F238E27FC236}">
                <a16:creationId xmlns:a16="http://schemas.microsoft.com/office/drawing/2014/main" id="{B1CE34A0-4816-4109-84DF-142EDDD75FA0}"/>
              </a:ext>
            </a:extLst>
          </p:cNvPr>
          <p:cNvSpPr txBox="1">
            <a:spLocks/>
          </p:cNvSpPr>
          <p:nvPr/>
        </p:nvSpPr>
        <p:spPr>
          <a:xfrm>
            <a:off x="1371600" y="35847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Motivation for doing this work</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DEA7036-5AE4-4B08-869F-79377A748E54}"/>
              </a:ext>
            </a:extLst>
          </p:cNvPr>
          <p:cNvSpPr txBox="1">
            <a:spLocks/>
          </p:cNvSpPr>
          <p:nvPr/>
        </p:nvSpPr>
        <p:spPr>
          <a:xfrm>
            <a:off x="914400" y="4520579"/>
            <a:ext cx="10515600" cy="1871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 explore more about robot path planning </a:t>
            </a:r>
          </a:p>
        </p:txBody>
      </p:sp>
    </p:spTree>
    <p:extLst>
      <p:ext uri="{BB962C8B-B14F-4D97-AF65-F5344CB8AC3E}">
        <p14:creationId xmlns:p14="http://schemas.microsoft.com/office/powerpoint/2010/main" val="359946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A601-8F52-420E-A7CC-2D31F542D7C3}"/>
              </a:ext>
            </a:extLst>
          </p:cNvPr>
          <p:cNvSpPr>
            <a:spLocks noGrp="1"/>
          </p:cNvSpPr>
          <p:nvPr>
            <p:ph type="title"/>
          </p:nvPr>
        </p:nvSpPr>
        <p:spPr>
          <a:xfrm>
            <a:off x="1328531" y="504720"/>
            <a:ext cx="11433312" cy="1783867"/>
          </a:xfrm>
        </p:spPr>
        <p:txBody>
          <a:bodyPr>
            <a:normAutofit fontScale="90000"/>
          </a:bodyPr>
          <a:lstStyle/>
          <a:p>
            <a:r>
              <a:rPr lang="en-IN" b="1" dirty="0">
                <a:latin typeface="Times New Roman" panose="02020603050405020304" pitchFamily="18" charset="0"/>
                <a:cs typeface="Times New Roman" panose="02020603050405020304" pitchFamily="18" charset="0"/>
              </a:rPr>
              <a:t>Questions that I attempt to find answers by doing this project work:</a:t>
            </a:r>
            <a:br>
              <a:rPr lang="en-IN" b="1" dirty="0">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94821E3C-802F-44D3-B3C0-8EAA5C1CDD22}"/>
              </a:ext>
            </a:extLst>
          </p:cNvPr>
          <p:cNvSpPr>
            <a:spLocks noGrp="1"/>
          </p:cNvSpPr>
          <p:nvPr>
            <p:ph idx="1"/>
          </p:nvPr>
        </p:nvSpPr>
        <p:spPr>
          <a:xfrm>
            <a:off x="622852" y="1429445"/>
            <a:ext cx="10515600" cy="2530028"/>
          </a:xfrm>
        </p:spPr>
        <p:txBody>
          <a:bodyPr/>
          <a:lstStyle/>
          <a:p>
            <a:pPr marL="0" indent="0">
              <a:buNone/>
            </a:pPr>
            <a:endParaRPr lang="en-IN" dirty="0"/>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Viability of CNN in robotic path planning</a:t>
            </a:r>
            <a:r>
              <a:rPr lang="en-IN" dirty="0">
                <a:latin typeface="Times New Roman" panose="02020603050405020304" pitchFamily="18" charset="0"/>
                <a:cs typeface="Times New Roman" panose="02020603050405020304" pitchFamily="18" charset="0"/>
              </a:rPr>
              <a:t>.</a:t>
            </a:r>
            <a:r>
              <a:rPr lang="en-IN" dirty="0"/>
              <a:t> </a:t>
            </a:r>
          </a:p>
        </p:txBody>
      </p:sp>
      <p:sp>
        <p:nvSpPr>
          <p:cNvPr id="4" name="Title 1">
            <a:extLst>
              <a:ext uri="{FF2B5EF4-FFF2-40B4-BE49-F238E27FC236}">
                <a16:creationId xmlns:a16="http://schemas.microsoft.com/office/drawing/2014/main" id="{6A567F0C-91C8-4F5C-9ACD-118ECE91AF7B}"/>
              </a:ext>
            </a:extLst>
          </p:cNvPr>
          <p:cNvSpPr txBox="1">
            <a:spLocks/>
          </p:cNvSpPr>
          <p:nvPr/>
        </p:nvSpPr>
        <p:spPr>
          <a:xfrm>
            <a:off x="1328531" y="3063477"/>
            <a:ext cx="10515600" cy="13255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200" b="1" dirty="0">
                <a:latin typeface="Times New Roman" panose="02020603050405020304" pitchFamily="18" charset="0"/>
                <a:cs typeface="Times New Roman" panose="02020603050405020304" pitchFamily="18" charset="0"/>
              </a:rPr>
              <a:t>Specific intention:</a:t>
            </a:r>
          </a:p>
          <a:p>
            <a:br>
              <a:rPr lang="en-IN" dirty="0"/>
            </a:br>
            <a:endParaRPr lang="en-IN" dirty="0"/>
          </a:p>
        </p:txBody>
      </p:sp>
      <p:sp>
        <p:nvSpPr>
          <p:cNvPr id="6" name="Content Placeholder 2">
            <a:extLst>
              <a:ext uri="{FF2B5EF4-FFF2-40B4-BE49-F238E27FC236}">
                <a16:creationId xmlns:a16="http://schemas.microsoft.com/office/drawing/2014/main" id="{EE988C47-372F-4D26-8CB8-46ADE6A57C5B}"/>
              </a:ext>
            </a:extLst>
          </p:cNvPr>
          <p:cNvSpPr txBox="1">
            <a:spLocks/>
          </p:cNvSpPr>
          <p:nvPr/>
        </p:nvSpPr>
        <p:spPr>
          <a:xfrm>
            <a:off x="622852" y="3304400"/>
            <a:ext cx="10515600" cy="2530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a:p>
            <a:pPr algn="just">
              <a:buFont typeface="Wingdings" panose="05000000000000000000" pitchFamily="2" charset="2"/>
              <a:buChar char="Ø"/>
            </a:pPr>
            <a:r>
              <a:rPr lang="en-IN" dirty="0"/>
              <a:t> </a:t>
            </a:r>
            <a:r>
              <a:rPr lang="en-IN" sz="2400" dirty="0">
                <a:latin typeface="Times New Roman" panose="02020603050405020304" pitchFamily="18" charset="0"/>
                <a:cs typeface="Times New Roman" panose="02020603050405020304" pitchFamily="18" charset="0"/>
              </a:rPr>
              <a:t>To help mobile robots to find their shortest path between their source and destination even when multiple static obstacles are present in the path. </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Path planning and object avoidance is done using CNN using the collected  dataset and then training them for future predictions</a:t>
            </a:r>
            <a:r>
              <a:rPr lang="en-IN" dirty="0"/>
              <a:t>.  </a:t>
            </a:r>
          </a:p>
        </p:txBody>
      </p:sp>
    </p:spTree>
    <p:extLst>
      <p:ext uri="{BB962C8B-B14F-4D97-AF65-F5344CB8AC3E}">
        <p14:creationId xmlns:p14="http://schemas.microsoft.com/office/powerpoint/2010/main" val="335346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2E3D-9E6B-48C1-BFB6-D8740DC7ADDA}"/>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History of work done in related area</a:t>
            </a:r>
          </a:p>
        </p:txBody>
      </p:sp>
      <p:sp>
        <p:nvSpPr>
          <p:cNvPr id="3" name="Content Placeholder 2">
            <a:extLst>
              <a:ext uri="{FF2B5EF4-FFF2-40B4-BE49-F238E27FC236}">
                <a16:creationId xmlns:a16="http://schemas.microsoft.com/office/drawing/2014/main" id="{850E3309-3EB8-4C1D-B753-7F24C50BCAC6}"/>
              </a:ext>
            </a:extLst>
          </p:cNvPr>
          <p:cNvSpPr>
            <a:spLocks noGrp="1"/>
          </p:cNvSpPr>
          <p:nvPr>
            <p:ph idx="1"/>
          </p:nvPr>
        </p:nvSpPr>
        <p:spPr>
          <a:xfrm>
            <a:off x="685800" y="1428750"/>
            <a:ext cx="10515600" cy="3329471"/>
          </a:xfrm>
        </p:spPr>
        <p:txBody>
          <a:bodyPr>
            <a:normAutofit/>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Implementation of CNN for obstacle avoidance with camera as the only input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Robotic Path Planning using Ant Colony Optimization Algorithm</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Fuzzy based Robotic Path Planning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Vision based Robot Localization and Mapping using Scale Invariant Features</a:t>
            </a:r>
          </a:p>
          <a:p>
            <a:endParaRPr lang="en-IN" dirty="0"/>
          </a:p>
        </p:txBody>
      </p:sp>
      <p:sp>
        <p:nvSpPr>
          <p:cNvPr id="4" name="Title 1">
            <a:extLst>
              <a:ext uri="{FF2B5EF4-FFF2-40B4-BE49-F238E27FC236}">
                <a16:creationId xmlns:a16="http://schemas.microsoft.com/office/drawing/2014/main" id="{5EDB2022-29E7-4ED7-92E4-2031D60FE6BD}"/>
              </a:ext>
            </a:extLst>
          </p:cNvPr>
          <p:cNvSpPr txBox="1">
            <a:spLocks/>
          </p:cNvSpPr>
          <p:nvPr/>
        </p:nvSpPr>
        <p:spPr>
          <a:xfrm>
            <a:off x="990600" y="361853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65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DE5F-934C-4F96-ABC1-A2F15892181B}"/>
              </a:ext>
            </a:extLst>
          </p:cNvPr>
          <p:cNvSpPr>
            <a:spLocks noGrp="1"/>
          </p:cNvSpPr>
          <p:nvPr>
            <p:ph type="title"/>
          </p:nvPr>
        </p:nvSpPr>
        <p:spPr/>
        <p:txBody>
          <a:bodyPr>
            <a:normAutofit/>
          </a:bodyPr>
          <a:lstStyle/>
          <a:p>
            <a:r>
              <a:rPr lang="en-IN" sz="4000" b="1">
                <a:latin typeface="Times New Roman" panose="02020603050405020304" pitchFamily="18" charset="0"/>
                <a:cs typeface="Times New Roman" panose="02020603050405020304" pitchFamily="18" charset="0"/>
              </a:rPr>
              <a:t>System </a:t>
            </a:r>
            <a:r>
              <a:rPr lang="en-IN" sz="4000" b="1" dirty="0">
                <a:latin typeface="Times New Roman" panose="02020603050405020304" pitchFamily="18" charset="0"/>
                <a:cs typeface="Times New Roman" panose="02020603050405020304" pitchFamily="18" charset="0"/>
              </a:rPr>
              <a:t>Overview &amp; Methodology.</a:t>
            </a:r>
          </a:p>
        </p:txBody>
      </p:sp>
      <p:sp>
        <p:nvSpPr>
          <p:cNvPr id="3" name="Content Placeholder 2">
            <a:extLst>
              <a:ext uri="{FF2B5EF4-FFF2-40B4-BE49-F238E27FC236}">
                <a16:creationId xmlns:a16="http://schemas.microsoft.com/office/drawing/2014/main" id="{563988B3-0DF3-4A5F-93DC-8C9C5C60A5CA}"/>
              </a:ext>
            </a:extLst>
          </p:cNvPr>
          <p:cNvSpPr>
            <a:spLocks noGrp="1"/>
          </p:cNvSpPr>
          <p:nvPr>
            <p:ph idx="1"/>
          </p:nvPr>
        </p:nvSpPr>
        <p:spPr>
          <a:xfrm>
            <a:off x="722244" y="1638300"/>
            <a:ext cx="9601200" cy="3581400"/>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Obtaining the datasets exploring all the possibilities of obstacle avoidance  in a 4X4 grid.</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Training these data based on CNN to predict the possible shortest route to the destination in MATLAB</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Implement the algorithm in an iRobot Create interfaced to mbed LPC1768 controller which considering inputs from sensors placed on the robot which provides us with the distance from nearest obstacle towards left, front and right.</a:t>
            </a:r>
          </a:p>
        </p:txBody>
      </p:sp>
    </p:spTree>
    <p:extLst>
      <p:ext uri="{BB962C8B-B14F-4D97-AF65-F5344CB8AC3E}">
        <p14:creationId xmlns:p14="http://schemas.microsoft.com/office/powerpoint/2010/main" val="95019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9B6F-A024-4651-B297-0896BD9964C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Expected outcome of the project</a:t>
            </a:r>
          </a:p>
        </p:txBody>
      </p:sp>
      <p:sp>
        <p:nvSpPr>
          <p:cNvPr id="3" name="Content Placeholder 2">
            <a:extLst>
              <a:ext uri="{FF2B5EF4-FFF2-40B4-BE49-F238E27FC236}">
                <a16:creationId xmlns:a16="http://schemas.microsoft.com/office/drawing/2014/main" id="{D0EFF3BB-888D-4F7A-857E-F311DCD0BA29}"/>
              </a:ext>
            </a:extLst>
          </p:cNvPr>
          <p:cNvSpPr>
            <a:spLocks noGrp="1"/>
          </p:cNvSpPr>
          <p:nvPr>
            <p:ph idx="1"/>
          </p:nvPr>
        </p:nvSpPr>
        <p:spPr>
          <a:xfrm>
            <a:off x="659300" y="1617596"/>
            <a:ext cx="10515600" cy="1603375"/>
          </a:xfrm>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The iRobot reaching the destination avoiding all the obstacles using CNN in an efficient manner.</a:t>
            </a:r>
          </a:p>
          <a:p>
            <a:pPr marL="0" indent="0">
              <a:buNone/>
            </a:pPr>
            <a:endParaRPr lang="en-IN" dirty="0"/>
          </a:p>
        </p:txBody>
      </p:sp>
      <p:sp>
        <p:nvSpPr>
          <p:cNvPr id="4" name="Title 1">
            <a:extLst>
              <a:ext uri="{FF2B5EF4-FFF2-40B4-BE49-F238E27FC236}">
                <a16:creationId xmlns:a16="http://schemas.microsoft.com/office/drawing/2014/main" id="{76C38F28-71C4-4C1D-B8E2-4F6D6AF46406}"/>
              </a:ext>
            </a:extLst>
          </p:cNvPr>
          <p:cNvSpPr txBox="1">
            <a:spLocks/>
          </p:cNvSpPr>
          <p:nvPr/>
        </p:nvSpPr>
        <p:spPr>
          <a:xfrm>
            <a:off x="1371600" y="26643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Software and Hardware requirement. </a:t>
            </a:r>
          </a:p>
        </p:txBody>
      </p:sp>
      <p:sp>
        <p:nvSpPr>
          <p:cNvPr id="5" name="Content Placeholder 2">
            <a:extLst>
              <a:ext uri="{FF2B5EF4-FFF2-40B4-BE49-F238E27FC236}">
                <a16:creationId xmlns:a16="http://schemas.microsoft.com/office/drawing/2014/main" id="{99674FE3-CA96-4A16-8137-169E7AF7868D}"/>
              </a:ext>
            </a:extLst>
          </p:cNvPr>
          <p:cNvSpPr txBox="1">
            <a:spLocks/>
          </p:cNvSpPr>
          <p:nvPr/>
        </p:nvSpPr>
        <p:spPr>
          <a:xfrm>
            <a:off x="659300" y="3713650"/>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dirty="0"/>
              <a:t> </a:t>
            </a:r>
            <a:r>
              <a:rPr lang="en-IN" sz="2400" dirty="0">
                <a:latin typeface="Times New Roman" panose="02020603050405020304" pitchFamily="18" charset="0"/>
                <a:cs typeface="Times New Roman" panose="02020603050405020304" pitchFamily="18" charset="0"/>
              </a:rPr>
              <a:t>Software: MATLAB, Mbed online compiler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Hardware: iRobot Create , mbed LPC1768 controller, 3 ultrasonic sensors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01849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F059-041D-4E53-A364-F6BA73DBC502}"/>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Cost Estimate of the project. </a:t>
            </a:r>
          </a:p>
        </p:txBody>
      </p:sp>
      <p:sp>
        <p:nvSpPr>
          <p:cNvPr id="3" name="Content Placeholder 2">
            <a:extLst>
              <a:ext uri="{FF2B5EF4-FFF2-40B4-BE49-F238E27FC236}">
                <a16:creationId xmlns:a16="http://schemas.microsoft.com/office/drawing/2014/main" id="{66383965-E0ED-41C5-8A22-FDC22A4C27F1}"/>
              </a:ext>
            </a:extLst>
          </p:cNvPr>
          <p:cNvSpPr>
            <a:spLocks noGrp="1"/>
          </p:cNvSpPr>
          <p:nvPr>
            <p:ph idx="1"/>
          </p:nvPr>
        </p:nvSpPr>
        <p:spPr>
          <a:xfrm>
            <a:off x="692426" y="1428750"/>
            <a:ext cx="10515600" cy="1715983"/>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iRobot- Rs 18000</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Other components: Rs 5000</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Total:  Rs 23000</a:t>
            </a:r>
          </a:p>
          <a:p>
            <a:pPr>
              <a:buFont typeface="Wingdings" panose="05000000000000000000" pitchFamily="2" charset="2"/>
              <a:buChar char="Ø"/>
            </a:pPr>
            <a:endParaRPr lang="en-IN" dirty="0"/>
          </a:p>
        </p:txBody>
      </p:sp>
      <p:sp>
        <p:nvSpPr>
          <p:cNvPr id="4" name="Title 1">
            <a:extLst>
              <a:ext uri="{FF2B5EF4-FFF2-40B4-BE49-F238E27FC236}">
                <a16:creationId xmlns:a16="http://schemas.microsoft.com/office/drawing/2014/main" id="{BAE3CCC2-DBE0-478C-A8C5-30386BAB5744}"/>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6" name="Content Placeholder 2">
            <a:extLst>
              <a:ext uri="{FF2B5EF4-FFF2-40B4-BE49-F238E27FC236}">
                <a16:creationId xmlns:a16="http://schemas.microsoft.com/office/drawing/2014/main" id="{158D7747-F7C8-4CD5-B976-6DE0B9C7F2D3}"/>
              </a:ext>
            </a:extLst>
          </p:cNvPr>
          <p:cNvSpPr txBox="1">
            <a:spLocks/>
          </p:cNvSpPr>
          <p:nvPr/>
        </p:nvSpPr>
        <p:spPr>
          <a:xfrm>
            <a:off x="838200" y="4585562"/>
            <a:ext cx="10515600" cy="613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 </a:t>
            </a:r>
          </a:p>
        </p:txBody>
      </p:sp>
    </p:spTree>
    <p:extLst>
      <p:ext uri="{BB962C8B-B14F-4D97-AF65-F5344CB8AC3E}">
        <p14:creationId xmlns:p14="http://schemas.microsoft.com/office/powerpoint/2010/main" val="52933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755E8E-3322-4D8E-A8F1-1EB68DB3019A}"/>
              </a:ext>
            </a:extLst>
          </p:cNvPr>
          <p:cNvSpPr txBox="1">
            <a:spLocks noGrp="1"/>
          </p:cNvSpPr>
          <p:nvPr>
            <p:ph type="title"/>
          </p:nvPr>
        </p:nvSpPr>
        <p:spPr>
          <a:xfrm>
            <a:off x="1335156" y="360383"/>
            <a:ext cx="10406269" cy="1485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Times New Roman" panose="02020603050405020304" pitchFamily="18" charset="0"/>
                <a:cs typeface="Times New Roman" panose="02020603050405020304" pitchFamily="18" charset="0"/>
              </a:rPr>
              <a:t>Time Frame for execution of project work</a:t>
            </a:r>
          </a:p>
          <a:p>
            <a:endParaRPr lang="en-IN" dirty="0"/>
          </a:p>
        </p:txBody>
      </p:sp>
      <p:graphicFrame>
        <p:nvGraphicFramePr>
          <p:cNvPr id="11" name="Table 10">
            <a:extLst>
              <a:ext uri="{FF2B5EF4-FFF2-40B4-BE49-F238E27FC236}">
                <a16:creationId xmlns:a16="http://schemas.microsoft.com/office/drawing/2014/main" id="{30714604-162B-4F98-84DD-7F22E9843E55}"/>
              </a:ext>
            </a:extLst>
          </p:cNvPr>
          <p:cNvGraphicFramePr>
            <a:graphicFrameLocks noGrp="1"/>
          </p:cNvGraphicFramePr>
          <p:nvPr>
            <p:extLst>
              <p:ext uri="{D42A27DB-BD31-4B8C-83A1-F6EECF244321}">
                <p14:modId xmlns:p14="http://schemas.microsoft.com/office/powerpoint/2010/main" val="3070360860"/>
              </p:ext>
            </p:extLst>
          </p:nvPr>
        </p:nvGraphicFramePr>
        <p:xfrm>
          <a:off x="1335157" y="1364974"/>
          <a:ext cx="10018643" cy="5132643"/>
        </p:xfrm>
        <a:graphic>
          <a:graphicData uri="http://schemas.openxmlformats.org/drawingml/2006/table">
            <a:tbl>
              <a:tblPr firstRow="1" bandRow="1">
                <a:tableStyleId>{5C22544A-7EE6-4342-B048-85BDC9FD1C3A}</a:tableStyleId>
              </a:tblPr>
              <a:tblGrid>
                <a:gridCol w="2673453">
                  <a:extLst>
                    <a:ext uri="{9D8B030D-6E8A-4147-A177-3AD203B41FA5}">
                      <a16:colId xmlns:a16="http://schemas.microsoft.com/office/drawing/2014/main" val="4032327368"/>
                    </a:ext>
                  </a:extLst>
                </a:gridCol>
                <a:gridCol w="7345190">
                  <a:extLst>
                    <a:ext uri="{9D8B030D-6E8A-4147-A177-3AD203B41FA5}">
                      <a16:colId xmlns:a16="http://schemas.microsoft.com/office/drawing/2014/main" val="3465484949"/>
                    </a:ext>
                  </a:extLst>
                </a:gridCol>
              </a:tblGrid>
              <a:tr h="621910">
                <a:tc>
                  <a:txBody>
                    <a:bodyPr/>
                    <a:lstStyle/>
                    <a:p>
                      <a:pPr algn="ctr"/>
                      <a:r>
                        <a:rPr lang="en-IN" dirty="0"/>
                        <a:t>MONTH</a:t>
                      </a:r>
                    </a:p>
                  </a:txBody>
                  <a:tcPr/>
                </a:tc>
                <a:tc>
                  <a:txBody>
                    <a:bodyPr/>
                    <a:lstStyle/>
                    <a:p>
                      <a:pPr algn="ctr"/>
                      <a:r>
                        <a:rPr lang="en-IN" dirty="0"/>
                        <a:t>WORK TO BE COMPLETED</a:t>
                      </a:r>
                    </a:p>
                  </a:txBody>
                  <a:tcPr/>
                </a:tc>
                <a:extLst>
                  <a:ext uri="{0D108BD9-81ED-4DB2-BD59-A6C34878D82A}">
                    <a16:rowId xmlns:a16="http://schemas.microsoft.com/office/drawing/2014/main" val="1954504670"/>
                  </a:ext>
                </a:extLst>
              </a:tr>
              <a:tr h="561469">
                <a:tc>
                  <a:txBody>
                    <a:bodyPr/>
                    <a:lstStyle/>
                    <a:p>
                      <a:pPr algn="ctr"/>
                      <a:r>
                        <a:rPr lang="en-IN" sz="1800" kern="1200" dirty="0">
                          <a:solidFill>
                            <a:schemeClr val="dk1"/>
                          </a:solidFill>
                          <a:effectLst/>
                          <a:latin typeface="+mn-lt"/>
                          <a:ea typeface="+mn-ea"/>
                          <a:cs typeface="+mn-cs"/>
                        </a:rPr>
                        <a:t>JUNE, JULY</a:t>
                      </a:r>
                      <a:endParaRPr lang="en-IN" dirty="0"/>
                    </a:p>
                  </a:txBody>
                  <a:tcPr/>
                </a:tc>
                <a:tc>
                  <a:txBody>
                    <a:bodyPr/>
                    <a:lstStyle/>
                    <a:p>
                      <a:r>
                        <a:rPr lang="en-IN" sz="1800" kern="1200" dirty="0">
                          <a:solidFill>
                            <a:schemeClr val="dk1"/>
                          </a:solidFill>
                          <a:effectLst/>
                          <a:latin typeface="+mn-lt"/>
                          <a:ea typeface="+mn-ea"/>
                          <a:cs typeface="+mn-cs"/>
                        </a:rPr>
                        <a:t>Literature Survey + Study of iRobot + Study of CNN</a:t>
                      </a:r>
                      <a:endParaRPr lang="en-IN" dirty="0"/>
                    </a:p>
                  </a:txBody>
                  <a:tcPr/>
                </a:tc>
                <a:extLst>
                  <a:ext uri="{0D108BD9-81ED-4DB2-BD59-A6C34878D82A}">
                    <a16:rowId xmlns:a16="http://schemas.microsoft.com/office/drawing/2014/main" val="1247062998"/>
                  </a:ext>
                </a:extLst>
              </a:tr>
              <a:tr h="391524">
                <a:tc>
                  <a:txBody>
                    <a:bodyPr/>
                    <a:lstStyle/>
                    <a:p>
                      <a:pPr algn="ctr">
                        <a:lnSpc>
                          <a:spcPct val="115000"/>
                        </a:lnSpc>
                        <a:spcAft>
                          <a:spcPts val="1000"/>
                        </a:spcAft>
                      </a:pPr>
                      <a:r>
                        <a:rPr lang="en-IN" sz="1800" kern="1200" dirty="0">
                          <a:solidFill>
                            <a:schemeClr val="dk1"/>
                          </a:solidFill>
                          <a:effectLst/>
                          <a:latin typeface="+mn-lt"/>
                          <a:ea typeface="+mn-ea"/>
                          <a:cs typeface="+mn-cs"/>
                        </a:rPr>
                        <a:t>August, September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800" kern="1200" dirty="0">
                          <a:solidFill>
                            <a:schemeClr val="dk1"/>
                          </a:solidFill>
                          <a:effectLst/>
                          <a:latin typeface="+mn-lt"/>
                          <a:ea typeface="+mn-ea"/>
                          <a:cs typeface="+mn-cs"/>
                        </a:rPr>
                        <a:t>Literature Survey +Study of iRobot +Data Collection + Study of CNN</a:t>
                      </a:r>
                      <a:endParaRPr lang="en-IN" dirty="0"/>
                    </a:p>
                  </a:txBody>
                  <a:tcPr/>
                </a:tc>
                <a:extLst>
                  <a:ext uri="{0D108BD9-81ED-4DB2-BD59-A6C34878D82A}">
                    <a16:rowId xmlns:a16="http://schemas.microsoft.com/office/drawing/2014/main" val="3515732118"/>
                  </a:ext>
                </a:extLst>
              </a:tr>
              <a:tr h="391524">
                <a:tc>
                  <a:txBody>
                    <a:bodyPr/>
                    <a:lstStyle/>
                    <a:p>
                      <a:pPr algn="ctr"/>
                      <a:r>
                        <a:rPr lang="en-IN" sz="1800" kern="1200" dirty="0">
                          <a:solidFill>
                            <a:schemeClr val="dk1"/>
                          </a:solidFill>
                          <a:effectLst/>
                          <a:latin typeface="+mn-lt"/>
                          <a:ea typeface="+mn-ea"/>
                          <a:cs typeface="+mn-cs"/>
                        </a:rPr>
                        <a:t>October</a:t>
                      </a:r>
                      <a:endParaRPr lang="en-IN" dirty="0"/>
                    </a:p>
                  </a:txBody>
                  <a:tcPr/>
                </a:tc>
                <a:tc>
                  <a:txBody>
                    <a:bodyPr/>
                    <a:lstStyle/>
                    <a:p>
                      <a:r>
                        <a:rPr lang="en-IN" sz="1800" kern="1200" dirty="0">
                          <a:solidFill>
                            <a:schemeClr val="dk1"/>
                          </a:solidFill>
                          <a:effectLst/>
                          <a:latin typeface="+mn-lt"/>
                          <a:ea typeface="+mn-ea"/>
                          <a:cs typeface="+mn-cs"/>
                        </a:rPr>
                        <a:t>Literature Survey +CNN algorithm development</a:t>
                      </a:r>
                      <a:endParaRPr lang="en-IN" dirty="0"/>
                    </a:p>
                  </a:txBody>
                  <a:tcPr/>
                </a:tc>
                <a:extLst>
                  <a:ext uri="{0D108BD9-81ED-4DB2-BD59-A6C34878D82A}">
                    <a16:rowId xmlns:a16="http://schemas.microsoft.com/office/drawing/2014/main" val="30781580"/>
                  </a:ext>
                </a:extLst>
              </a:tr>
              <a:tr h="391524">
                <a:tc>
                  <a:txBody>
                    <a:bodyPr/>
                    <a:lstStyle/>
                    <a:p>
                      <a:pPr algn="ctr"/>
                      <a:r>
                        <a:rPr lang="en-IN" sz="1800" kern="1200" dirty="0">
                          <a:solidFill>
                            <a:schemeClr val="dk1"/>
                          </a:solidFill>
                          <a:effectLst/>
                          <a:latin typeface="+mn-lt"/>
                          <a:ea typeface="+mn-ea"/>
                          <a:cs typeface="+mn-cs"/>
                        </a:rPr>
                        <a:t>November, December</a:t>
                      </a:r>
                      <a:endParaRPr lang="en-IN" dirty="0"/>
                    </a:p>
                  </a:txBody>
                  <a:tcPr/>
                </a:tc>
                <a:tc>
                  <a:txBody>
                    <a:bodyPr/>
                    <a:lstStyle/>
                    <a:p>
                      <a:r>
                        <a:rPr lang="en-IN" sz="1800" kern="1200" dirty="0">
                          <a:solidFill>
                            <a:schemeClr val="dk1"/>
                          </a:solidFill>
                          <a:effectLst/>
                          <a:latin typeface="+mn-lt"/>
                          <a:ea typeface="+mn-ea"/>
                          <a:cs typeface="+mn-cs"/>
                        </a:rPr>
                        <a:t>Literature Survey +Simulation in MATLAB + Testing in MATLAB</a:t>
                      </a:r>
                      <a:endParaRPr lang="en-IN" dirty="0"/>
                    </a:p>
                  </a:txBody>
                  <a:tcPr/>
                </a:tc>
                <a:extLst>
                  <a:ext uri="{0D108BD9-81ED-4DB2-BD59-A6C34878D82A}">
                    <a16:rowId xmlns:a16="http://schemas.microsoft.com/office/drawing/2014/main" val="883746973"/>
                  </a:ext>
                </a:extLst>
              </a:tr>
              <a:tr h="675782">
                <a:tc>
                  <a:txBody>
                    <a:bodyPr/>
                    <a:lstStyle/>
                    <a:p>
                      <a:pPr algn="ctr"/>
                      <a:r>
                        <a:rPr lang="en-IN" sz="1800" kern="1200" dirty="0">
                          <a:solidFill>
                            <a:schemeClr val="dk1"/>
                          </a:solidFill>
                          <a:effectLst/>
                          <a:latin typeface="+mn-lt"/>
                          <a:ea typeface="+mn-ea"/>
                          <a:cs typeface="+mn-cs"/>
                        </a:rPr>
                        <a:t>January</a:t>
                      </a:r>
                      <a:endParaRPr lang="en-IN" dirty="0"/>
                    </a:p>
                  </a:txBody>
                  <a:tcPr/>
                </a:tc>
                <a:tc>
                  <a:txBody>
                    <a:bodyPr/>
                    <a:lstStyle/>
                    <a:p>
                      <a:r>
                        <a:rPr lang="en-IN" sz="1800" kern="1200" dirty="0">
                          <a:solidFill>
                            <a:schemeClr val="dk1"/>
                          </a:solidFill>
                          <a:effectLst/>
                          <a:latin typeface="+mn-lt"/>
                          <a:ea typeface="+mn-ea"/>
                          <a:cs typeface="+mn-cs"/>
                        </a:rPr>
                        <a:t>Literature Survey + Hardware Implementation- Study of mbed microcontroller and interfacing of sensors</a:t>
                      </a:r>
                      <a:endParaRPr lang="en-IN" dirty="0"/>
                    </a:p>
                  </a:txBody>
                  <a:tcPr/>
                </a:tc>
                <a:extLst>
                  <a:ext uri="{0D108BD9-81ED-4DB2-BD59-A6C34878D82A}">
                    <a16:rowId xmlns:a16="http://schemas.microsoft.com/office/drawing/2014/main" val="1316335740"/>
                  </a:ext>
                </a:extLst>
              </a:tr>
              <a:tr h="425084">
                <a:tc>
                  <a:txBody>
                    <a:bodyPr/>
                    <a:lstStyle/>
                    <a:p>
                      <a:pPr algn="ctr"/>
                      <a:r>
                        <a:rPr lang="en-IN" sz="1800" kern="1200" dirty="0">
                          <a:solidFill>
                            <a:schemeClr val="dk1"/>
                          </a:solidFill>
                          <a:effectLst/>
                          <a:latin typeface="+mn-lt"/>
                          <a:ea typeface="+mn-ea"/>
                          <a:cs typeface="+mn-cs"/>
                        </a:rPr>
                        <a:t>February</a:t>
                      </a:r>
                      <a:endParaRPr lang="en-IN" dirty="0"/>
                    </a:p>
                  </a:txBody>
                  <a:tcPr/>
                </a:tc>
                <a:tc>
                  <a:txBody>
                    <a:bodyPr/>
                    <a:lstStyle/>
                    <a:p>
                      <a:r>
                        <a:rPr lang="en-IN" sz="1800" kern="1200" dirty="0">
                          <a:solidFill>
                            <a:schemeClr val="dk1"/>
                          </a:solidFill>
                          <a:effectLst/>
                          <a:latin typeface="+mn-lt"/>
                          <a:ea typeface="+mn-ea"/>
                          <a:cs typeface="+mn-cs"/>
                        </a:rPr>
                        <a:t>Literature Survey + Hardware Implementation -Interface of mbed and iRobot</a:t>
                      </a:r>
                      <a:endParaRPr lang="en-IN" dirty="0"/>
                    </a:p>
                  </a:txBody>
                  <a:tcPr/>
                </a:tc>
                <a:extLst>
                  <a:ext uri="{0D108BD9-81ED-4DB2-BD59-A6C34878D82A}">
                    <a16:rowId xmlns:a16="http://schemas.microsoft.com/office/drawing/2014/main" val="3078435826"/>
                  </a:ext>
                </a:extLst>
              </a:tr>
              <a:tr h="675782">
                <a:tc>
                  <a:txBody>
                    <a:bodyPr/>
                    <a:lstStyle/>
                    <a:p>
                      <a:pPr algn="ctr"/>
                      <a:r>
                        <a:rPr lang="en-IN" sz="1800" kern="1200" dirty="0">
                          <a:solidFill>
                            <a:schemeClr val="dk1"/>
                          </a:solidFill>
                          <a:effectLst/>
                          <a:latin typeface="+mn-lt"/>
                          <a:ea typeface="+mn-ea"/>
                          <a:cs typeface="+mn-cs"/>
                        </a:rPr>
                        <a:t>March</a:t>
                      </a:r>
                      <a:endParaRPr lang="en-IN" dirty="0"/>
                    </a:p>
                  </a:txBody>
                  <a:tcPr/>
                </a:tc>
                <a:tc>
                  <a:txBody>
                    <a:bodyPr/>
                    <a:lstStyle/>
                    <a:p>
                      <a:r>
                        <a:rPr lang="en-IN" sz="1800" kern="1200" dirty="0">
                          <a:solidFill>
                            <a:schemeClr val="dk1"/>
                          </a:solidFill>
                          <a:effectLst/>
                          <a:latin typeface="+mn-lt"/>
                          <a:ea typeface="+mn-ea"/>
                          <a:cs typeface="+mn-cs"/>
                        </a:rPr>
                        <a:t>Literature Survey + Hardware Implementation - Implementation of algorithm + Paper Writing</a:t>
                      </a:r>
                      <a:endParaRPr lang="en-IN" dirty="0"/>
                    </a:p>
                  </a:txBody>
                  <a:tcPr/>
                </a:tc>
                <a:extLst>
                  <a:ext uri="{0D108BD9-81ED-4DB2-BD59-A6C34878D82A}">
                    <a16:rowId xmlns:a16="http://schemas.microsoft.com/office/drawing/2014/main" val="3307194615"/>
                  </a:ext>
                </a:extLst>
              </a:tr>
              <a:tr h="391524">
                <a:tc>
                  <a:txBody>
                    <a:bodyPr/>
                    <a:lstStyle/>
                    <a:p>
                      <a:pPr algn="ctr"/>
                      <a:r>
                        <a:rPr lang="en-IN" sz="1800" kern="1200" dirty="0">
                          <a:solidFill>
                            <a:schemeClr val="dk1"/>
                          </a:solidFill>
                          <a:effectLst/>
                          <a:latin typeface="+mn-lt"/>
                          <a:ea typeface="+mn-ea"/>
                          <a:cs typeface="+mn-cs"/>
                        </a:rPr>
                        <a:t>April</a:t>
                      </a:r>
                      <a:endParaRPr lang="en-IN" dirty="0"/>
                    </a:p>
                  </a:txBody>
                  <a:tcPr/>
                </a:tc>
                <a:tc>
                  <a:txBody>
                    <a:bodyPr/>
                    <a:lstStyle/>
                    <a:p>
                      <a:r>
                        <a:rPr lang="en-IN" sz="1800" kern="1200" dirty="0">
                          <a:solidFill>
                            <a:schemeClr val="dk1"/>
                          </a:solidFill>
                          <a:effectLst/>
                          <a:latin typeface="+mn-lt"/>
                          <a:ea typeface="+mn-ea"/>
                          <a:cs typeface="+mn-cs"/>
                        </a:rPr>
                        <a:t>Literature Survey + Integration and Testing</a:t>
                      </a:r>
                      <a:endParaRPr lang="en-IN" dirty="0"/>
                    </a:p>
                  </a:txBody>
                  <a:tcPr/>
                </a:tc>
                <a:extLst>
                  <a:ext uri="{0D108BD9-81ED-4DB2-BD59-A6C34878D82A}">
                    <a16:rowId xmlns:a16="http://schemas.microsoft.com/office/drawing/2014/main" val="3932815191"/>
                  </a:ext>
                </a:extLst>
              </a:tr>
              <a:tr h="391524">
                <a:tc>
                  <a:txBody>
                    <a:bodyPr/>
                    <a:lstStyle/>
                    <a:p>
                      <a:pPr algn="ctr"/>
                      <a:r>
                        <a:rPr lang="en-IN" sz="1800" kern="1200" dirty="0">
                          <a:solidFill>
                            <a:schemeClr val="dk1"/>
                          </a:solidFill>
                          <a:effectLst/>
                          <a:latin typeface="+mn-lt"/>
                          <a:ea typeface="+mn-ea"/>
                          <a:cs typeface="+mn-cs"/>
                        </a:rPr>
                        <a:t>May, June</a:t>
                      </a:r>
                      <a:endParaRPr lang="en-IN" dirty="0"/>
                    </a:p>
                  </a:txBody>
                  <a:tcPr/>
                </a:tc>
                <a:tc>
                  <a:txBody>
                    <a:bodyPr/>
                    <a:lstStyle/>
                    <a:p>
                      <a:r>
                        <a:rPr lang="en-IN" sz="1800" kern="1200" dirty="0">
                          <a:solidFill>
                            <a:schemeClr val="dk1"/>
                          </a:solidFill>
                          <a:effectLst/>
                          <a:latin typeface="+mn-lt"/>
                          <a:ea typeface="+mn-ea"/>
                          <a:cs typeface="+mn-cs"/>
                        </a:rPr>
                        <a:t>Literature Survey + Integration and Testing</a:t>
                      </a:r>
                      <a:endParaRPr lang="en-IN" dirty="0"/>
                    </a:p>
                  </a:txBody>
                  <a:tcPr/>
                </a:tc>
                <a:extLst>
                  <a:ext uri="{0D108BD9-81ED-4DB2-BD59-A6C34878D82A}">
                    <a16:rowId xmlns:a16="http://schemas.microsoft.com/office/drawing/2014/main" val="562692925"/>
                  </a:ext>
                </a:extLst>
              </a:tr>
            </a:tbl>
          </a:graphicData>
        </a:graphic>
      </p:graphicFrame>
    </p:spTree>
    <p:extLst>
      <p:ext uri="{BB962C8B-B14F-4D97-AF65-F5344CB8AC3E}">
        <p14:creationId xmlns:p14="http://schemas.microsoft.com/office/powerpoint/2010/main" val="27836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D34D-2075-4897-A919-88839622BE37}"/>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REFERENCES</a:t>
            </a:r>
            <a:br>
              <a:rPr lang="en-IN" dirty="0"/>
            </a:br>
            <a:endParaRPr lang="en-IN" dirty="0"/>
          </a:p>
        </p:txBody>
      </p:sp>
      <p:sp>
        <p:nvSpPr>
          <p:cNvPr id="3" name="Content Placeholder 2">
            <a:extLst>
              <a:ext uri="{FF2B5EF4-FFF2-40B4-BE49-F238E27FC236}">
                <a16:creationId xmlns:a16="http://schemas.microsoft.com/office/drawing/2014/main" id="{36846788-44B0-4E76-AF7F-33636B426323}"/>
              </a:ext>
            </a:extLst>
          </p:cNvPr>
          <p:cNvSpPr>
            <a:spLocks noGrp="1"/>
          </p:cNvSpPr>
          <p:nvPr>
            <p:ph idx="1"/>
          </p:nvPr>
        </p:nvSpPr>
        <p:spPr>
          <a:xfrm>
            <a:off x="708991" y="1638300"/>
            <a:ext cx="9601200" cy="3581400"/>
          </a:xfrm>
        </p:spPr>
        <p:txBody>
          <a:bodyPr/>
          <a:lstStyle/>
          <a:p>
            <a:pPr>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Canglong</a:t>
            </a:r>
            <a:r>
              <a:rPr lang="en-IN" sz="2400" dirty="0">
                <a:latin typeface="Times New Roman" panose="02020603050405020304" pitchFamily="18" charset="0"/>
                <a:cs typeface="Times New Roman" panose="02020603050405020304" pitchFamily="18" charset="0"/>
              </a:rPr>
              <a:t> Liu1, Bin Zheng, </a:t>
            </a:r>
            <a:r>
              <a:rPr lang="en-IN" sz="2400" dirty="0" err="1">
                <a:latin typeface="Times New Roman" panose="02020603050405020304" pitchFamily="18" charset="0"/>
                <a:cs typeface="Times New Roman" panose="02020603050405020304" pitchFamily="18" charset="0"/>
              </a:rPr>
              <a:t>Chunyang</a:t>
            </a:r>
            <a:r>
              <a:rPr lang="en-IN" sz="2400" dirty="0">
                <a:latin typeface="Times New Roman" panose="02020603050405020304" pitchFamily="18" charset="0"/>
                <a:cs typeface="Times New Roman" panose="02020603050405020304" pitchFamily="18" charset="0"/>
              </a:rPr>
              <a:t> Wang, </a:t>
            </a:r>
            <a:r>
              <a:rPr lang="en-IN" sz="2400" dirty="0" err="1">
                <a:latin typeface="Times New Roman" panose="02020603050405020304" pitchFamily="18" charset="0"/>
                <a:cs typeface="Times New Roman" panose="02020603050405020304" pitchFamily="18" charset="0"/>
              </a:rPr>
              <a:t>Yongting</a:t>
            </a:r>
            <a:r>
              <a:rPr lang="en-IN" sz="2400" dirty="0">
                <a:latin typeface="Times New Roman" panose="02020603050405020304" pitchFamily="18" charset="0"/>
                <a:cs typeface="Times New Roman" panose="02020603050405020304" pitchFamily="18" charset="0"/>
              </a:rPr>
              <a:t> Zhao, Shun Fu, </a:t>
            </a:r>
            <a:r>
              <a:rPr lang="en-IN" sz="2400" dirty="0" err="1">
                <a:latin typeface="Times New Roman" panose="02020603050405020304" pitchFamily="18" charset="0"/>
                <a:cs typeface="Times New Roman" panose="02020603050405020304" pitchFamily="18" charset="0"/>
              </a:rPr>
              <a:t>Haochen</a:t>
            </a:r>
            <a:r>
              <a:rPr lang="en-IN" sz="2400" dirty="0">
                <a:latin typeface="Times New Roman" panose="02020603050405020304" pitchFamily="18" charset="0"/>
                <a:cs typeface="Times New Roman" panose="02020603050405020304" pitchFamily="18" charset="0"/>
              </a:rPr>
              <a:t> Li ,” CNN-Based Vision Model for Obstacle Avoidance of Mobile Robot”  MATEC Web of Conferences </a:t>
            </a:r>
            <a:r>
              <a:rPr lang="en-IN" sz="2400" b="1" dirty="0">
                <a:latin typeface="Times New Roman" panose="02020603050405020304" pitchFamily="18" charset="0"/>
                <a:cs typeface="Times New Roman" panose="02020603050405020304" pitchFamily="18" charset="0"/>
              </a:rPr>
              <a:t>139</a:t>
            </a:r>
            <a:r>
              <a:rPr lang="en-IN" sz="2400" dirty="0">
                <a:latin typeface="Times New Roman" panose="02020603050405020304" pitchFamily="18" charset="0"/>
                <a:cs typeface="Times New Roman" panose="02020603050405020304" pitchFamily="18" charset="0"/>
              </a:rPr>
              <a:t>, 00007 (2017).</a:t>
            </a:r>
          </a:p>
          <a:p>
            <a:pPr>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Divya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Davis.”Comparative</a:t>
            </a:r>
            <a:r>
              <a:rPr lang="en-IN" sz="2400" dirty="0">
                <a:latin typeface="Times New Roman" panose="02020603050405020304" pitchFamily="18" charset="0"/>
                <a:cs typeface="Times New Roman" panose="02020603050405020304" pitchFamily="18" charset="0"/>
              </a:rPr>
              <a:t> Study of Fuzzy based robotic path planning” ICETECH’15</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3660253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4742</TotalTime>
  <Words>502</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Times New Roman</vt:lpstr>
      <vt:lpstr>Wingdings</vt:lpstr>
      <vt:lpstr>Crop</vt:lpstr>
      <vt:lpstr>IMPLEMENTATION OF CNN BASED ROBOTIC PATH PLANNING </vt:lpstr>
      <vt:lpstr>Broad area of my project work </vt:lpstr>
      <vt:lpstr>Questions that I attempt to find answers by doing this project work:  </vt:lpstr>
      <vt:lpstr>History of work done in related area</vt:lpstr>
      <vt:lpstr>System Overview &amp; Methodology.</vt:lpstr>
      <vt:lpstr>Expected outcome of the project</vt:lpstr>
      <vt:lpstr>Cost Estimate of the project. </vt:lpstr>
      <vt:lpstr>Time Frame for execution of project work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CNN BASED ROBOTIC PATH PLANNING</dc:title>
  <dc:creator>Laya Harwin</dc:creator>
  <cp:lastModifiedBy>Laya Harwin</cp:lastModifiedBy>
  <cp:revision>19</cp:revision>
  <dcterms:created xsi:type="dcterms:W3CDTF">2018-07-05T06:29:47Z</dcterms:created>
  <dcterms:modified xsi:type="dcterms:W3CDTF">2018-07-08T13:32:42Z</dcterms:modified>
</cp:coreProperties>
</file>