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7" r:id="rId3"/>
    <p:sldId id="309" r:id="rId4"/>
    <p:sldId id="311" r:id="rId5"/>
    <p:sldId id="312" r:id="rId6"/>
    <p:sldId id="305" r:id="rId7"/>
    <p:sldId id="286" r:id="rId8"/>
    <p:sldId id="316" r:id="rId9"/>
    <p:sldId id="372" r:id="rId10"/>
    <p:sldId id="373" r:id="rId11"/>
    <p:sldId id="337" r:id="rId12"/>
    <p:sldId id="352" r:id="rId13"/>
    <p:sldId id="376" r:id="rId14"/>
    <p:sldId id="353" r:id="rId15"/>
    <p:sldId id="265" r:id="rId16"/>
    <p:sldId id="377" r:id="rId17"/>
    <p:sldId id="313" r:id="rId18"/>
    <p:sldId id="320" r:id="rId19"/>
    <p:sldId id="3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C195"/>
    <a:srgbClr val="FF7C80"/>
    <a:srgbClr val="E02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D48652-8EEC-4944-8914-5C7BFB939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C8C59-C173-4597-99A0-AE22B9367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21FE7-730D-42D0-BE2A-9BACF11D2BD2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133DB-45DA-4E8A-A7A9-95055A9054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3CD34-5F36-48AA-8CC7-6761DA06BA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84497-0676-4150-9860-462E7F86C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19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88B36-ECAA-4B8A-BECF-631C817B9487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B3321-52BF-48FF-B6C4-EC3232C3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48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B238-D5BB-4F28-8E57-FAEC1E85C1E1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64B1-81DE-48D5-80CA-76A0E4EB7C5B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9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A10-7FD3-42AF-8A2D-E1DF58A2D413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2BE8-024F-42AA-BDA0-7DBE2B3E87C0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673B-A1C1-4579-B498-73B47C992532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45F6-99D3-4112-B00B-773CE6880521}" type="datetime1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98E-3E09-4FA4-9ABB-5C189AE21FCF}" type="datetime1">
              <a:rPr lang="en-IN" smtClean="0"/>
              <a:t>10-01-2019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A649-EFD7-468D-918B-9061049117DC}" type="datetime1">
              <a:rPr lang="en-IN" smtClean="0"/>
              <a:t>10-01-2019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3E83-3251-449D-9CCF-2DC1E0F916F7}" type="datetime1">
              <a:rPr lang="en-IN" smtClean="0"/>
              <a:t>10-01-2019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2412-55E2-46C8-9A81-ADC187AF8EF1}" type="datetime1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64E23B-9EF2-4111-BCD2-CC82BEF36646}" type="datetime1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E7D3-7459-4E69-A9EB-1CDE3F49A0F6}" type="datetime1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49CD8A-41A1-46C4-9C74-C53EC169743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A492-4163-4070-9359-D157742C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CD8A-41A1-46C4-9C74-C53EC169743F}" type="slidenum">
              <a:rPr lang="en-IN" smtClean="0"/>
              <a:t>1</a:t>
            </a:fld>
            <a:endParaRPr lang="en-I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918DE59-3D7B-4253-B0E2-6412DF6FAABB}"/>
              </a:ext>
            </a:extLst>
          </p:cNvPr>
          <p:cNvSpPr txBox="1">
            <a:spLocks/>
          </p:cNvSpPr>
          <p:nvPr/>
        </p:nvSpPr>
        <p:spPr>
          <a:xfrm>
            <a:off x="8648633" y="3763288"/>
            <a:ext cx="3066288" cy="221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IN" sz="1400" b="1" dirty="0">
                <a:latin typeface="+mj-lt"/>
                <a:cs typeface="Times New Roman" panose="02020603050405020304" pitchFamily="18" charset="0"/>
              </a:rPr>
              <a:t>LAYA HARWIN</a:t>
            </a:r>
          </a:p>
          <a:p>
            <a:pPr algn="l">
              <a:lnSpc>
                <a:spcPct val="100000"/>
              </a:lnSpc>
            </a:pPr>
            <a:r>
              <a:rPr lang="en-IN" sz="1400" dirty="0">
                <a:latin typeface="+mj-lt"/>
                <a:cs typeface="Times New Roman" panose="02020603050405020304" pitchFamily="18" charset="0"/>
              </a:rPr>
              <a:t>CB.EN.P2EBS17014</a:t>
            </a:r>
          </a:p>
          <a:p>
            <a:pPr algn="l">
              <a:lnSpc>
                <a:spcPct val="100000"/>
              </a:lnSpc>
            </a:pPr>
            <a:r>
              <a:rPr lang="en-IN" sz="1400" dirty="0">
                <a:latin typeface="+mj-lt"/>
                <a:cs typeface="Times New Roman" panose="02020603050405020304" pitchFamily="18" charset="0"/>
              </a:rPr>
              <a:t>MTech 2</a:t>
            </a:r>
            <a:r>
              <a:rPr lang="en-IN" sz="1400" baseline="30000" dirty="0">
                <a:latin typeface="+mj-lt"/>
                <a:cs typeface="Times New Roman" panose="02020603050405020304" pitchFamily="18" charset="0"/>
              </a:rPr>
              <a:t>nd</a:t>
            </a:r>
            <a:r>
              <a:rPr lang="en-IN" sz="1400" dirty="0">
                <a:latin typeface="+mj-lt"/>
                <a:cs typeface="Times New Roman" panose="02020603050405020304" pitchFamily="18" charset="0"/>
              </a:rPr>
              <a:t> Year</a:t>
            </a:r>
          </a:p>
          <a:p>
            <a:pPr algn="l">
              <a:lnSpc>
                <a:spcPct val="100000"/>
              </a:lnSpc>
            </a:pPr>
            <a:r>
              <a:rPr lang="en-IN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Electrical &amp; Electronics Engineering                           </a:t>
            </a:r>
          </a:p>
          <a:p>
            <a:pPr algn="l">
              <a:lnSpc>
                <a:spcPct val="100000"/>
              </a:lnSpc>
            </a:pPr>
            <a:r>
              <a:rPr lang="en-IN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Amrita Vishwa Vidyapeetham </a:t>
            </a:r>
          </a:p>
          <a:p>
            <a:pPr algn="l">
              <a:lnSpc>
                <a:spcPct val="100000"/>
              </a:lnSpc>
            </a:pPr>
            <a:r>
              <a:rPr lang="en-IN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  <a:endParaRPr lang="en-IN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C7748-442C-47A7-BF26-BA09A1B4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39" y="36443"/>
            <a:ext cx="2933700" cy="619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9C3507-B3B7-4D09-BAE9-C49E74DB1E72}"/>
              </a:ext>
            </a:extLst>
          </p:cNvPr>
          <p:cNvSpPr/>
          <p:nvPr/>
        </p:nvSpPr>
        <p:spPr>
          <a:xfrm>
            <a:off x="5386081" y="3763288"/>
            <a:ext cx="3066288" cy="248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45720" algn="just">
              <a:lnSpc>
                <a:spcPct val="150000"/>
              </a:lnSpc>
              <a:spcAft>
                <a:spcPts val="800"/>
              </a:spcAft>
            </a:pPr>
            <a:r>
              <a:rPr lang="en-IN" sz="1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Dr. P.SUPRIYA</a:t>
            </a:r>
            <a:endParaRPr lang="en-IN" sz="1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marR="45720">
              <a:lnSpc>
                <a:spcPct val="150000"/>
              </a:lnSpc>
              <a:spcAft>
                <a:spcPts val="800"/>
              </a:spcAft>
            </a:pPr>
            <a:r>
              <a:rPr lang="en-IN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SUPERVISOR                                                                                                    Associate Professor                                                                                                          Electrical &amp; Electronics Engineering                                 Amrita Vishwa Vidyapeetham </a:t>
            </a:r>
          </a:p>
          <a:p>
            <a:pPr marL="139700" marR="45720" algn="just">
              <a:lnSpc>
                <a:spcPct val="150000"/>
              </a:lnSpc>
              <a:spcAft>
                <a:spcPts val="800"/>
              </a:spcAft>
            </a:pPr>
            <a:r>
              <a:rPr lang="en-IN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  <a:endParaRPr lang="en-IN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6" y="36443"/>
            <a:ext cx="4331633" cy="65263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6000"/>
              </a:srgbClr>
            </a:outerShdw>
            <a:reflection blurRad="1168400" stA="97000" endPos="68000" dist="508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27B291-F66C-4CB2-A065-67EAE1E0D9B0}"/>
              </a:ext>
            </a:extLst>
          </p:cNvPr>
          <p:cNvSpPr txBox="1">
            <a:spLocks/>
          </p:cNvSpPr>
          <p:nvPr/>
        </p:nvSpPr>
        <p:spPr>
          <a:xfrm>
            <a:off x="1881808" y="1789546"/>
            <a:ext cx="10227325" cy="174872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200" dirty="0">
                <a:solidFill>
                  <a:schemeClr val="accent1"/>
                </a:solidFill>
              </a:rPr>
              <a:t>Comparison of sarsa and temporal difference    learning algorithm for robotic path planning for static obstacles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1D7EF3-115E-4B1C-B296-1E7E011EE4E9}"/>
              </a:ext>
            </a:extLst>
          </p:cNvPr>
          <p:cNvSpPr txBox="1">
            <a:spLocks/>
          </p:cNvSpPr>
          <p:nvPr/>
        </p:nvSpPr>
        <p:spPr>
          <a:xfrm>
            <a:off x="9423952" y="636250"/>
            <a:ext cx="2469874" cy="666471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PAPER ID: ICISC 143</a:t>
            </a:r>
          </a:p>
        </p:txBody>
      </p:sp>
    </p:spTree>
    <p:extLst>
      <p:ext uri="{BB962C8B-B14F-4D97-AF65-F5344CB8AC3E}">
        <p14:creationId xmlns:p14="http://schemas.microsoft.com/office/powerpoint/2010/main" val="35300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6"/>
    </mc:Choice>
    <mc:Fallback xmlns="">
      <p:transition spd="slow" advTm="58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30D6-4E80-4228-9EBC-6991CBEE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LAYOUT OF A 6X6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BE1D7-E01B-480C-A8C3-FCDCD6AE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1936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10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23667A-6C87-4C0F-84A5-F30FA9AE3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80579"/>
              </p:ext>
            </p:extLst>
          </p:nvPr>
        </p:nvGraphicFramePr>
        <p:xfrm>
          <a:off x="3039449" y="1946519"/>
          <a:ext cx="5839506" cy="4106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251">
                  <a:extLst>
                    <a:ext uri="{9D8B030D-6E8A-4147-A177-3AD203B41FA5}">
                      <a16:colId xmlns:a16="http://schemas.microsoft.com/office/drawing/2014/main" val="304184679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2465394582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324295503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14054903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458089589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3785643411"/>
                    </a:ext>
                  </a:extLst>
                </a:gridCol>
              </a:tblGrid>
              <a:tr h="663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(5.5,5.5)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80920"/>
                  </a:ext>
                </a:extLst>
              </a:tr>
              <a:tr h="663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7250"/>
                  </a:ext>
                </a:extLst>
              </a:tr>
              <a:tr h="663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(5.5,3.5)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17483"/>
                  </a:ext>
                </a:extLst>
              </a:tr>
              <a:tr h="663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(5.5,2.5)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06962"/>
                  </a:ext>
                </a:extLst>
              </a:tr>
              <a:tr h="663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(5.5,1.5)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69864"/>
                  </a:ext>
                </a:extLst>
              </a:tr>
              <a:tr h="7905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(2.5,0.5)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(3.5,0.5)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(4.5,0.5)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(5.5,0.5)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54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4B355-9BEA-4C29-A613-A363849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9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7D81-D5C7-4637-900A-0E738822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4" y="372607"/>
            <a:ext cx="10666927" cy="1049235"/>
          </a:xfrm>
        </p:spPr>
        <p:txBody>
          <a:bodyPr>
            <a:no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Comparison of SARSA algorithm and Temporal Difference Learning Algorithm BASED ON THEIR SUCCESS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FBC4-C65A-4DEC-BFCB-8263D5A7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0" y="2016999"/>
            <a:ext cx="9250016" cy="1239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Cases where SARSA works and TD fails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2736-DD59-4AA3-BA93-6DF4E4D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31484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8D6B5-A9A3-480C-8B7A-EB571C9F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BE380-C2E8-400C-BC4A-416C6D8A9F55}"/>
              </a:ext>
            </a:extLst>
          </p:cNvPr>
          <p:cNvSpPr/>
          <p:nvPr/>
        </p:nvSpPr>
        <p:spPr>
          <a:xfrm>
            <a:off x="127911" y="3476553"/>
            <a:ext cx="117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D741B-5588-4D0C-8C1A-03B6F490B2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2587856"/>
            <a:ext cx="3737113" cy="31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BE77F-5C51-49AF-8D67-25540DC0AB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64" y="2612588"/>
            <a:ext cx="3378149" cy="31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50B2E9-B208-4671-ACBE-002D387F6081}"/>
              </a:ext>
            </a:extLst>
          </p:cNvPr>
          <p:cNvSpPr/>
          <p:nvPr/>
        </p:nvSpPr>
        <p:spPr>
          <a:xfrm>
            <a:off x="3368240" y="5738009"/>
            <a:ext cx="208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TD fails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4B032-64E8-4DAF-8482-ED95B31E9F0E}"/>
              </a:ext>
            </a:extLst>
          </p:cNvPr>
          <p:cNvSpPr/>
          <p:nvPr/>
        </p:nvSpPr>
        <p:spPr>
          <a:xfrm>
            <a:off x="6743636" y="5738009"/>
            <a:ext cx="2449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SARSA works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8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83"/>
    </mc:Choice>
    <mc:Fallback xmlns="">
      <p:transition spd="slow" advTm="414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A93C-74D0-461A-A0FD-8044B469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200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12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A7B6-5C9A-4B67-A061-1C45831F5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1988415"/>
            <a:ext cx="3781395" cy="369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E5ABD-038E-4BED-A7AC-89F4946C90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58" y="1988416"/>
            <a:ext cx="3781395" cy="36953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CA5AFC-3C89-4FFE-8296-A3C6F933C9A1}"/>
              </a:ext>
            </a:extLst>
          </p:cNvPr>
          <p:cNvSpPr/>
          <p:nvPr/>
        </p:nvSpPr>
        <p:spPr>
          <a:xfrm>
            <a:off x="127911" y="3287967"/>
            <a:ext cx="117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0E501-563D-4A6E-B782-FBA8AFB40BD4}"/>
              </a:ext>
            </a:extLst>
          </p:cNvPr>
          <p:cNvSpPr/>
          <p:nvPr/>
        </p:nvSpPr>
        <p:spPr>
          <a:xfrm>
            <a:off x="3262530" y="5683786"/>
            <a:ext cx="208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TD fails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C61E4-7991-4B1E-B343-ADB92D64AB95}"/>
              </a:ext>
            </a:extLst>
          </p:cNvPr>
          <p:cNvSpPr/>
          <p:nvPr/>
        </p:nvSpPr>
        <p:spPr>
          <a:xfrm>
            <a:off x="6849346" y="5683786"/>
            <a:ext cx="2449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SARSA works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BCAFA5-240A-446F-9358-882E7CEB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44B58D5-28B5-4698-ABA2-775958E1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4" y="372607"/>
            <a:ext cx="10666927" cy="1049235"/>
          </a:xfrm>
        </p:spPr>
        <p:txBody>
          <a:bodyPr>
            <a:no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Comparison of SARSA algorithm and Temporal Difference Learning Algorithm BASED ON THEIR SUCCESS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2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2"/>
    </mc:Choice>
    <mc:Fallback xmlns="">
      <p:transition spd="slow" advTm="1676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A93C-74D0-461A-A0FD-8044B469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200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50449-276D-4DEC-9CAB-2E93CBB4D3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0" y="2064025"/>
            <a:ext cx="3793819" cy="366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67181-C8F5-4CE6-B204-FF70081BCB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7" y="2064025"/>
            <a:ext cx="3975653" cy="366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CD633B-5F1E-4F09-BFA0-CDA8EBE686C8}"/>
              </a:ext>
            </a:extLst>
          </p:cNvPr>
          <p:cNvSpPr/>
          <p:nvPr/>
        </p:nvSpPr>
        <p:spPr>
          <a:xfrm>
            <a:off x="116138" y="3427421"/>
            <a:ext cx="117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ED4247-8D4E-43ED-B2DC-109312117236}"/>
              </a:ext>
            </a:extLst>
          </p:cNvPr>
          <p:cNvSpPr/>
          <p:nvPr/>
        </p:nvSpPr>
        <p:spPr>
          <a:xfrm>
            <a:off x="3173467" y="5727091"/>
            <a:ext cx="208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TD fails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F6B92-DBBB-4449-B787-9DEE56CADB3A}"/>
              </a:ext>
            </a:extLst>
          </p:cNvPr>
          <p:cNvSpPr/>
          <p:nvPr/>
        </p:nvSpPr>
        <p:spPr>
          <a:xfrm>
            <a:off x="6938409" y="5724938"/>
            <a:ext cx="2449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SARSA works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BCAFA5-240A-446F-9358-882E7CEB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44B58D5-28B5-4698-ABA2-775958E1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4" y="372607"/>
            <a:ext cx="10666927" cy="1049235"/>
          </a:xfrm>
        </p:spPr>
        <p:txBody>
          <a:bodyPr>
            <a:no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Comparison of SARSA algorithm and Temporal Difference Learning Algorithm BASED ON THEIR SUCCESS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2"/>
    </mc:Choice>
    <mc:Fallback xmlns="">
      <p:transition spd="slow" advTm="1676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59284-9B66-4C62-97BF-B676E6B8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14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D9D07-5CF0-4AC9-B423-9CFE0E69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67C3CA-9152-4964-862F-E0525000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12154"/>
              </p:ext>
            </p:extLst>
          </p:nvPr>
        </p:nvGraphicFramePr>
        <p:xfrm>
          <a:off x="228600" y="2045018"/>
          <a:ext cx="11734799" cy="3502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227">
                  <a:extLst>
                    <a:ext uri="{9D8B030D-6E8A-4147-A177-3AD203B41FA5}">
                      <a16:colId xmlns:a16="http://schemas.microsoft.com/office/drawing/2014/main" val="4034789621"/>
                    </a:ext>
                  </a:extLst>
                </a:gridCol>
                <a:gridCol w="1427714">
                  <a:extLst>
                    <a:ext uri="{9D8B030D-6E8A-4147-A177-3AD203B41FA5}">
                      <a16:colId xmlns:a16="http://schemas.microsoft.com/office/drawing/2014/main" val="3942709581"/>
                    </a:ext>
                  </a:extLst>
                </a:gridCol>
                <a:gridCol w="4616273">
                  <a:extLst>
                    <a:ext uri="{9D8B030D-6E8A-4147-A177-3AD203B41FA5}">
                      <a16:colId xmlns:a16="http://schemas.microsoft.com/office/drawing/2014/main" val="2315943376"/>
                    </a:ext>
                  </a:extLst>
                </a:gridCol>
                <a:gridCol w="1775871">
                  <a:extLst>
                    <a:ext uri="{9D8B030D-6E8A-4147-A177-3AD203B41FA5}">
                      <a16:colId xmlns:a16="http://schemas.microsoft.com/office/drawing/2014/main" val="250679210"/>
                    </a:ext>
                  </a:extLst>
                </a:gridCol>
                <a:gridCol w="1427714">
                  <a:extLst>
                    <a:ext uri="{9D8B030D-6E8A-4147-A177-3AD203B41FA5}">
                      <a16:colId xmlns:a16="http://schemas.microsoft.com/office/drawing/2014/main" val="1698535924"/>
                    </a:ext>
                  </a:extLst>
                </a:gridCol>
              </a:tblGrid>
              <a:tr h="371192"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SL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No. of Obstacles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Special Cases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SARSA</a:t>
                      </a:r>
                    </a:p>
                    <a:p>
                      <a:pPr marR="412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extLst>
                  <a:ext uri="{0D108BD9-81ED-4DB2-BD59-A6C34878D82A}">
                    <a16:rowId xmlns:a16="http://schemas.microsoft.com/office/drawing/2014/main" val="3928686175"/>
                  </a:ext>
                </a:extLst>
              </a:tr>
              <a:tr h="429066"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a.   (4.5,5.5),(4.5, 4.5 ),(4.5 ,3.5)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L="342900" marR="41275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lphaLcPeriod" startAt="2"/>
                      </a:pPr>
                      <a:r>
                        <a:rPr lang="en-IN" sz="1400" dirty="0">
                          <a:effectLst/>
                        </a:rPr>
                        <a:t>(3.5,4.5),(4.5,4.5), (4.5,3.5)</a:t>
                      </a: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5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5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extLst>
                  <a:ext uri="{0D108BD9-81ED-4DB2-BD59-A6C34878D82A}">
                    <a16:rowId xmlns:a16="http://schemas.microsoft.com/office/drawing/2014/main" val="1267759018"/>
                  </a:ext>
                </a:extLst>
              </a:tr>
              <a:tr h="634360"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 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L="342900" marR="41275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lphaLcPeriod"/>
                      </a:pPr>
                      <a:r>
                        <a:rPr lang="en-IN" sz="1400" dirty="0">
                          <a:effectLst/>
                        </a:rPr>
                        <a:t>(3.5,5.5),(3.5 ,4.5),(3.5,3.5), (3.5,2.5)</a:t>
                      </a:r>
                    </a:p>
                    <a:p>
                      <a:pPr marL="0" marR="41275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L="342900" marR="41275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lphaLcPeriod" startAt="2"/>
                      </a:pPr>
                      <a:r>
                        <a:rPr lang="en-IN" sz="1400" dirty="0">
                          <a:effectLst/>
                        </a:rPr>
                        <a:t>(2.5,3.5),(3.5, 3.5),(4.5,3.5), (5.5,3.5)</a:t>
                      </a: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600" dirty="0">
                        <a:effectLst/>
                      </a:endParaRPr>
                    </a:p>
                    <a:p>
                      <a:pPr marR="412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extLst>
                  <a:ext uri="{0D108BD9-81ED-4DB2-BD59-A6C34878D82A}">
                    <a16:rowId xmlns:a16="http://schemas.microsoft.com/office/drawing/2014/main" val="1302282900"/>
                  </a:ext>
                </a:extLst>
              </a:tr>
              <a:tr h="772666"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a.   (2.5,4.5),(3.5, 4.5),(4.5,4.5), (4.5,3.5),(4.5,2.5)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b.  (0.5,5.5),(1.5, 4.5),(2.5,3.5),(3.5,2.5),(4.5,1.5)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extLst>
                  <a:ext uri="{0D108BD9-81ED-4DB2-BD59-A6C34878D82A}">
                    <a16:rowId xmlns:a16="http://schemas.microsoft.com/office/drawing/2014/main" val="3533415062"/>
                  </a:ext>
                </a:extLst>
              </a:tr>
              <a:tr h="820271"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a. (2.5,4.5),(3.5,4.5),(3.5,3.5),(3.5,2.5),(3.5,1.5),(3.5,0.5)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b.(0.5,3.5),(1.5,3.5),(2.5,3.5),(3.5,3.5),(3.5,2.5),(3.5,1.5)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 marR="412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1" marR="35821" marT="0" marB="0"/>
                </a:tc>
                <a:extLst>
                  <a:ext uri="{0D108BD9-81ED-4DB2-BD59-A6C34878D82A}">
                    <a16:rowId xmlns:a16="http://schemas.microsoft.com/office/drawing/2014/main" val="1790098592"/>
                  </a:ext>
                </a:extLst>
              </a:tr>
            </a:tbl>
          </a:graphicData>
        </a:graphic>
      </p:graphicFrame>
      <p:sp>
        <p:nvSpPr>
          <p:cNvPr id="9" name="Rectangle 17">
            <a:extLst>
              <a:ext uri="{FF2B5EF4-FFF2-40B4-BE49-F238E27FC236}">
                <a16:creationId xmlns:a16="http://schemas.microsoft.com/office/drawing/2014/main" id="{0470EB9B-FA16-4148-86F0-4A13C704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53725" y="2027050"/>
            <a:ext cx="762816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6" name="Picture 25" descr="Image result for black wrong">
            <a:extLst>
              <a:ext uri="{FF2B5EF4-FFF2-40B4-BE49-F238E27FC236}">
                <a16:creationId xmlns:a16="http://schemas.microsoft.com/office/drawing/2014/main" id="{31210A99-8562-44AC-A8C4-1A7C5BFCFE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2568753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Image result for black wrong">
            <a:extLst>
              <a:ext uri="{FF2B5EF4-FFF2-40B4-BE49-F238E27FC236}">
                <a16:creationId xmlns:a16="http://schemas.microsoft.com/office/drawing/2014/main" id="{0A3488FF-C3A3-4A6E-BC41-48A2FAF1D3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2952722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Image result for black wrong">
            <a:extLst>
              <a:ext uri="{FF2B5EF4-FFF2-40B4-BE49-F238E27FC236}">
                <a16:creationId xmlns:a16="http://schemas.microsoft.com/office/drawing/2014/main" id="{A17191BA-CC59-45A2-9866-5830464868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3274715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Image result for black wrong">
            <a:extLst>
              <a:ext uri="{FF2B5EF4-FFF2-40B4-BE49-F238E27FC236}">
                <a16:creationId xmlns:a16="http://schemas.microsoft.com/office/drawing/2014/main" id="{AE2B7DE8-039D-4B06-9016-7664509166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3615783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Image result for black wrong">
            <a:extLst>
              <a:ext uri="{FF2B5EF4-FFF2-40B4-BE49-F238E27FC236}">
                <a16:creationId xmlns:a16="http://schemas.microsoft.com/office/drawing/2014/main" id="{021B65CA-F444-42C9-B37F-2B36034925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3958631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Image result for black wrong">
            <a:extLst>
              <a:ext uri="{FF2B5EF4-FFF2-40B4-BE49-F238E27FC236}">
                <a16:creationId xmlns:a16="http://schemas.microsoft.com/office/drawing/2014/main" id="{92B3C21F-2460-45F5-8952-4E0C4DC529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4359250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Image result for black wrong">
            <a:extLst>
              <a:ext uri="{FF2B5EF4-FFF2-40B4-BE49-F238E27FC236}">
                <a16:creationId xmlns:a16="http://schemas.microsoft.com/office/drawing/2014/main" id="{EBAEC68A-9ADC-4DE8-9BFC-2B717304DA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5207098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Image result for black wrong">
            <a:extLst>
              <a:ext uri="{FF2B5EF4-FFF2-40B4-BE49-F238E27FC236}">
                <a16:creationId xmlns:a16="http://schemas.microsoft.com/office/drawing/2014/main" id="{3F7A885B-3D7C-4473-A5C2-A4469A9B2E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0" y="4759870"/>
            <a:ext cx="237490" cy="2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Image result for BLACK TICK">
            <a:extLst>
              <a:ext uri="{FF2B5EF4-FFF2-40B4-BE49-F238E27FC236}">
                <a16:creationId xmlns:a16="http://schemas.microsoft.com/office/drawing/2014/main" id="{F566DF58-5F6C-4E6C-B1A8-2F7374855E2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2530184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Image result for BLACK TICK">
            <a:extLst>
              <a:ext uri="{FF2B5EF4-FFF2-40B4-BE49-F238E27FC236}">
                <a16:creationId xmlns:a16="http://schemas.microsoft.com/office/drawing/2014/main" id="{26EAE09D-0987-41F3-983D-7E1915C0F5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1" y="5202251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Image result for BLACK TICK">
            <a:extLst>
              <a:ext uri="{FF2B5EF4-FFF2-40B4-BE49-F238E27FC236}">
                <a16:creationId xmlns:a16="http://schemas.microsoft.com/office/drawing/2014/main" id="{EA629EAA-3697-4719-9DB7-630859D01C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476863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Image result for BLACK TICK">
            <a:extLst>
              <a:ext uri="{FF2B5EF4-FFF2-40B4-BE49-F238E27FC236}">
                <a16:creationId xmlns:a16="http://schemas.microsoft.com/office/drawing/2014/main" id="{3075B2FC-A1AD-4917-8E25-9C714169908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4365154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Image result for BLACK TICK">
            <a:extLst>
              <a:ext uri="{FF2B5EF4-FFF2-40B4-BE49-F238E27FC236}">
                <a16:creationId xmlns:a16="http://schemas.microsoft.com/office/drawing/2014/main" id="{17B2C6A1-629E-45FB-A098-1994E30AB6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3998095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Image result for BLACK TICK">
            <a:extLst>
              <a:ext uri="{FF2B5EF4-FFF2-40B4-BE49-F238E27FC236}">
                <a16:creationId xmlns:a16="http://schemas.microsoft.com/office/drawing/2014/main" id="{896F2131-2E7B-47F8-BC8C-88CE0977D3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3684230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Image result for BLACK TICK">
            <a:extLst>
              <a:ext uri="{FF2B5EF4-FFF2-40B4-BE49-F238E27FC236}">
                <a16:creationId xmlns:a16="http://schemas.microsoft.com/office/drawing/2014/main" id="{50B76F9D-6F79-4D5C-95C0-09ED97D511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25" y="3252890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Image result for BLACK TICK">
            <a:extLst>
              <a:ext uri="{FF2B5EF4-FFF2-40B4-BE49-F238E27FC236}">
                <a16:creationId xmlns:a16="http://schemas.microsoft.com/office/drawing/2014/main" id="{E7684413-4408-4C7C-84B3-683DA9DB37D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141" y="2891537"/>
            <a:ext cx="234950" cy="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29454-F08D-46F1-AE19-B651D8E4B4F0}"/>
              </a:ext>
            </a:extLst>
          </p:cNvPr>
          <p:cNvSpPr/>
          <p:nvPr/>
        </p:nvSpPr>
        <p:spPr>
          <a:xfrm>
            <a:off x="2026024" y="5565433"/>
            <a:ext cx="8856086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Cases where TD fails and SARSA works for different number of obstacles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F798571-E552-46DA-922F-02072B7F075D}"/>
              </a:ext>
            </a:extLst>
          </p:cNvPr>
          <p:cNvSpPr txBox="1">
            <a:spLocks/>
          </p:cNvSpPr>
          <p:nvPr/>
        </p:nvSpPr>
        <p:spPr>
          <a:xfrm>
            <a:off x="714054" y="372607"/>
            <a:ext cx="1066692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cs typeface="Times New Roman" panose="02020603050405020304" pitchFamily="18" charset="0"/>
              </a:rPr>
              <a:t>Comparison of SARSA algorithm and Temporal Difference Learning Algorithm BASED ON THEIR SUCCESS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9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77"/>
    </mc:Choice>
    <mc:Fallback xmlns="">
      <p:transition spd="slow" advTm="2167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F6EE-8A99-4753-9E0C-397C8B20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72558"/>
            <a:ext cx="9603275" cy="2456442"/>
          </a:xfrm>
        </p:spPr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3497-8AD5-4FB6-B637-079C2015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603691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 Path Planning is simulated with various number of obstacles using two algorithms- TD and SARSA for a 6×6 grid. </a:t>
            </a:r>
          </a:p>
          <a:p>
            <a:r>
              <a:rPr lang="en-US" dirty="0"/>
              <a:t>Different cases of obstacle positions are simulated and tested for both SARSA and TD. </a:t>
            </a:r>
          </a:p>
          <a:p>
            <a:r>
              <a:rPr lang="en-US" dirty="0"/>
              <a:t>In majority of the cases, both the algorithms work similarly but there are few cases where TD fails and SARSA works precisely. </a:t>
            </a:r>
          </a:p>
          <a:p>
            <a:r>
              <a:rPr lang="en-US" dirty="0"/>
              <a:t>This proves that the success rate is for SARSA is higher than TD. </a:t>
            </a:r>
          </a:p>
          <a:p>
            <a:r>
              <a:rPr lang="en-US" dirty="0"/>
              <a:t>This is due to the interaction with the environment in SARSA algorithm which helps it to solve the problem in spite of the presence of many obstacles.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CCAC-E067-4BAF-83B9-C60A2D1E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15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A0E2C-ECF0-46F9-BA7C-77F9F185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4"/>
    </mc:Choice>
    <mc:Fallback xmlns="">
      <p:transition spd="slow" advTm="1088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D45D-D367-43B9-95FC-1BA6CDBE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50DA-0726-49B4-8A4A-28E33666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10846438" cy="3450613"/>
          </a:xfrm>
        </p:spPr>
        <p:txBody>
          <a:bodyPr/>
          <a:lstStyle/>
          <a:p>
            <a:r>
              <a:rPr lang="en-US" dirty="0"/>
              <a:t>SARSA algorithm can be used to solve complex mazes with a greater number of obstacles and with increased size of grid. </a:t>
            </a:r>
          </a:p>
          <a:p>
            <a:r>
              <a:rPr lang="en-US" dirty="0"/>
              <a:t>SARSA can be extended for dynamic obstacles.</a:t>
            </a:r>
          </a:p>
          <a:p>
            <a:r>
              <a:rPr lang="en-US" dirty="0"/>
              <a:t>The same algorithm can be implemented for static and dynamic obstacles in iRobot interfaced with a mbed controller. </a:t>
            </a:r>
          </a:p>
          <a:p>
            <a:r>
              <a:rPr lang="en-US" dirty="0"/>
              <a:t>SARSA can be used for cases where the algorithm needs to get information from the environment.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CA9B-432A-49CE-BEF8-01F9170E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40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16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2CD45-BAF9-4678-B809-7D086E67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2024780"/>
            <a:ext cx="11901054" cy="48102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Qian et al. “Reinforcement Learning in Robot Path Optimization.” 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7 (2012): 657-662.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P. Romero-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Martí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I.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Núñez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-Varela,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Soubervielle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-Montalvo and A. Orozco-de-la-Paz, "Navigation and path planning using reinforcement learning for a Roomba robot," 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XVIII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Congreso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Mexicano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Robotica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Sinaloa, 2016, pp. 1-5.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Shreyas J and Sandeep J,” Modern Machine Learning Approaches For Robotic Path Planning”, IJCSIT(2016):256-259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Joshy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"Implementation of robotic path planning using Ant Colony Optimization Algorithm," 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Inventive Computation Technologies (ICICT)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pp. 1-6 , 2016.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Davis and P. Supriya, “Implementation of Fuzzy-Based Robotic Path Planning”, ICETECH, 2016.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RAVISHANKAR, N. R.; VIJAYAKUMAR, M.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V.”Reinforcement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Algorithms: Survey and Classification”.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ISSN: 0974-5645, 2017.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new approach of path planning for mobile robots,"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International Conference on Advances in Computing, Communications and Informatics (ICACCI)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Delhi, 2014, pp. 863-867.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10.1109/ICACCI.2014.6968200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31484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17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B1BE0-A6A6-40A7-A98C-8E0CBAB4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"/>
    </mc:Choice>
    <mc:Fallback xmlns="">
      <p:transition spd="slow" advTm="5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8" y="1853754"/>
            <a:ext cx="12247418" cy="4199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Lin, K. Yuan, C. Shi and Y. Wang, "Path planning of mobile robot based on improved A∗ algorithm,"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29th Chinese Control And Decision Conference (CCDC)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Chongqing, 2017, pp. 3570-3576.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10.1109/CCDC.2017.7979125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Kuroe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“Reinforcement Learning through Interaction among Multiple Agent”, SICEICASE International Joint Conference 2006 CDROM, pp.2457–2462, 2006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 startAt="1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Hosseinian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Jadidinejad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Menhaj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"Application of SARSA learning algorithm for reactive power control in power system,"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IEEE 2nd International Power and Energy Conference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2008, pp. 1198-1202.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10.1109/PECON.2008.4762658</a:t>
            </a:r>
          </a:p>
          <a:p>
            <a:pPr>
              <a:buFont typeface="+mj-lt"/>
              <a:buAutoNum type="arabicPeriod" startAt="1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Lilith and 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Dogancay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"Distributed reduced-state SARSA algorithm for dynamic channel allocation in cellular networks featuring traffic mobility,"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Communications, 2005. ICC 2005. 2005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Seoul, 2005, pp. 860-865 Vol. 2.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10.1109/ICC.2005.1494473</a:t>
            </a:r>
          </a:p>
          <a:p>
            <a:pPr>
              <a:buFont typeface="+mj-lt"/>
              <a:buAutoNum type="arabicPeriod" startAt="1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Kuroe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"Swarm reinforcement learning algorithms based on Sarsa method,"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SICE Annual Conference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Tokyo, 2008, pp. 2045-2049.</a:t>
            </a:r>
          </a:p>
          <a:p>
            <a:pPr>
              <a:buFont typeface="+mj-lt"/>
              <a:buAutoNum type="arabicPeriod" startAt="1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Li, M. Wang, S. Yang and Z. Zhang, "Urban Traffic Signal Learning Control Using SARSA Algorithm Based on Adaptive RBF Network,"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International Conference on Measuring Technology and Mechatronics Automation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Zhangjiajie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Hunan, 2009, pp. 658-661.doi: 10.1109/ICMTMA.2009.445</a:t>
            </a:r>
          </a:p>
          <a:p>
            <a:pPr>
              <a:buFont typeface="+mj-lt"/>
              <a:buAutoNum type="arabicPeriod" startAt="1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R.S. Sutton and A.G.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Reinforcement Learning, MIT Press, 1998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67674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02FF0-833C-4A5A-9169-33D638DF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484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"/>
    </mc:Choice>
    <mc:Fallback xmlns="">
      <p:transition spd="slow" advTm="3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314B-FE4A-43BE-A47E-ACDA06CC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70" y="2739337"/>
            <a:ext cx="9603275" cy="1049235"/>
          </a:xfrm>
        </p:spPr>
        <p:txBody>
          <a:bodyPr/>
          <a:lstStyle/>
          <a:p>
            <a:pPr algn="ctr"/>
            <a:r>
              <a:rPr lang="en-IN" b="1" dirty="0"/>
              <a:t>THANK you!!!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08AD-FDFF-4385-B7F6-024C1D34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19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8E04B-2D02-48AE-86DE-63E6262B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61" y="2010376"/>
            <a:ext cx="6223000" cy="181966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Automation is turning into a vital part of human day to day life.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Robotics is a versatile domain with various areas open.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 Robotic path planning can be done by  various techniques.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Path planning is an important requirement for autonomous mobile robots</a:t>
            </a:r>
            <a:endParaRPr lang="en-US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45153" y="6336327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2</a:t>
            </a:fld>
            <a:endParaRPr lang="en-IN" dirty="0"/>
          </a:p>
        </p:txBody>
      </p:sp>
      <p:pic>
        <p:nvPicPr>
          <p:cNvPr id="5" name="Picture 4" descr="Image result for mobile robots pATH PLANNING">
            <a:extLst>
              <a:ext uri="{FF2B5EF4-FFF2-40B4-BE49-F238E27FC236}">
                <a16:creationId xmlns:a16="http://schemas.microsoft.com/office/drawing/2014/main" id="{1B851890-41BC-4752-B281-994093831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16" y="2480276"/>
            <a:ext cx="4385947" cy="245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mobile robots">
            <a:extLst>
              <a:ext uri="{FF2B5EF4-FFF2-40B4-BE49-F238E27FC236}">
                <a16:creationId xmlns:a16="http://schemas.microsoft.com/office/drawing/2014/main" id="{E03884A5-C071-446F-B85B-DB93331E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4162748"/>
            <a:ext cx="6703320" cy="18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DC975-C55E-4800-9991-326A65D7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8"/>
    </mc:Choice>
    <mc:Fallback xmlns="">
      <p:transition spd="slow" advTm="181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1823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8307" y="2028611"/>
            <a:ext cx="3609818" cy="468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7400" b="1" dirty="0">
                <a:latin typeface="+mj-lt"/>
              </a:rPr>
              <a:t>WHY RL?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400" dirty="0">
                <a:latin typeface="+mj-lt"/>
                <a:cs typeface="Times New Roman" panose="02020603050405020304" pitchFamily="18" charset="0"/>
              </a:rPr>
              <a:t>Learn its behaviour based on feedback from the environment.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400" dirty="0">
                <a:latin typeface="+mj-lt"/>
                <a:cs typeface="Times New Roman" panose="02020603050405020304" pitchFamily="18" charset="0"/>
              </a:rPr>
              <a:t>Can be learnt once and for all, or keep on adapting as time goes by.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400" dirty="0">
                <a:latin typeface="+mj-lt"/>
                <a:cs typeface="Times New Roman" panose="02020603050405020304" pitchFamily="18" charset="0"/>
              </a:rPr>
              <a:t>If the problem is modelled with care, some RL algorithms can converge to the global optimum.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400" dirty="0">
                <a:latin typeface="+mj-lt"/>
                <a:cs typeface="Times New Roman" panose="02020603050405020304" pitchFamily="18" charset="0"/>
              </a:rPr>
              <a:t>Little need for a human expert who knows about the domain of application.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400" dirty="0">
                <a:latin typeface="+mj-lt"/>
                <a:cs typeface="Times New Roman" panose="02020603050405020304" pitchFamily="18" charset="0"/>
              </a:rPr>
              <a:t>Much less time will be spent designing a solution, since no complex sets of rules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51308" y="2028611"/>
            <a:ext cx="360981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WHICH RL?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REINFORCEMENT LEARNING</a:t>
            </a: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SARSA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(STATE,ACTION,REWARD,NEXT STATE,NEXT ACTION)</a:t>
            </a:r>
          </a:p>
        </p:txBody>
      </p:sp>
      <p:pic>
        <p:nvPicPr>
          <p:cNvPr id="1026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25" y="206700"/>
            <a:ext cx="3579284" cy="16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945" y="229617"/>
            <a:ext cx="1274662" cy="400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190" y="1500075"/>
            <a:ext cx="1440603" cy="350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DC975-C55E-4800-9991-326A65D7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14917" y="3030017"/>
            <a:ext cx="48260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9557" y="1953478"/>
            <a:ext cx="3734278" cy="4061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9557" y="2001963"/>
            <a:ext cx="3813550" cy="3015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</a:rPr>
              <a:t>WHAT IS RL ALGORITHM?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900" dirty="0">
                <a:latin typeface="+mj-lt"/>
                <a:cs typeface="Times New Roman" panose="02020603050405020304" pitchFamily="18" charset="0"/>
              </a:rPr>
              <a:t>Type of Machine Learning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900" dirty="0">
                <a:latin typeface="+mj-lt"/>
                <a:cs typeface="Times New Roman" panose="02020603050405020304" pitchFamily="18" charset="0"/>
              </a:rPr>
              <a:t>Allows machines and software agents- determines ideal behaviour-maximize its performance.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900" dirty="0">
                <a:latin typeface="+mj-lt"/>
                <a:cs typeface="Times New Roman" panose="02020603050405020304" pitchFamily="18" charset="0"/>
              </a:rPr>
              <a:t>Simple reward feedback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900" dirty="0">
                <a:latin typeface="+mj-lt"/>
                <a:cs typeface="Times New Roman" panose="02020603050405020304" pitchFamily="18" charset="0"/>
              </a:rPr>
              <a:t>agent learns by trial-and-error method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900" dirty="0">
                <a:latin typeface="+mj-lt"/>
                <a:cs typeface="Times New Roman" panose="02020603050405020304" pitchFamily="18" charset="0"/>
              </a:rPr>
              <a:t>Punishes for wrong action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900" dirty="0"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61980" y="1959819"/>
            <a:ext cx="3734278" cy="4061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6425" y="1987541"/>
            <a:ext cx="3734278" cy="4061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16615" y="1979087"/>
            <a:ext cx="3609818" cy="3500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6200" b="1" dirty="0">
                <a:latin typeface="+mj-lt"/>
              </a:rPr>
              <a:t>WHY RL ALGORITHM?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900" dirty="0">
                <a:latin typeface="+mj-lt"/>
                <a:cs typeface="Times New Roman" panose="02020603050405020304" pitchFamily="18" charset="0"/>
              </a:rPr>
              <a:t>Learn its behaviour based on feedback from the environment.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900" dirty="0">
                <a:latin typeface="+mj-lt"/>
                <a:cs typeface="Times New Roman" panose="02020603050405020304" pitchFamily="18" charset="0"/>
              </a:rPr>
              <a:t>Can be learnt once and for all, or keep on adapting as time goes by.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900" dirty="0">
                <a:latin typeface="+mj-lt"/>
                <a:cs typeface="Times New Roman" panose="02020603050405020304" pitchFamily="18" charset="0"/>
              </a:rPr>
              <a:t>Less human effort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4900" dirty="0">
                <a:latin typeface="+mj-lt"/>
                <a:cs typeface="Times New Roman" panose="02020603050405020304" pitchFamily="18" charset="0"/>
              </a:rPr>
              <a:t>Less time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49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98655" y="2121329"/>
            <a:ext cx="360981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WHICH RL ALGORITHM?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REINFORCEMENT LEARNING</a:t>
            </a: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endParaRPr lang="en-US" sz="1400" dirty="0">
              <a:latin typeface="+mj-lt"/>
            </a:endParaRPr>
          </a:p>
          <a:p>
            <a:pPr marL="0" indent="0" algn="ctr">
              <a:buNone/>
            </a:pPr>
            <a:r>
              <a:rPr lang="en-US" sz="1400" b="1" dirty="0">
                <a:latin typeface="+mj-lt"/>
              </a:rPr>
              <a:t>SARSA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(STATE,ACTION,REWARD,NEXT STATE,NEXT ACTION)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847767" y="3030017"/>
            <a:ext cx="44975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1"/>
    </mc:Choice>
    <mc:Fallback xmlns="">
      <p:transition spd="slow" advTm="511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96" y="705182"/>
            <a:ext cx="13066643" cy="1049235"/>
          </a:xfrm>
        </p:spPr>
        <p:txBody>
          <a:bodyPr>
            <a:normAutofit/>
          </a:bodyPr>
          <a:lstStyle/>
          <a:p>
            <a:r>
              <a:rPr lang="en-US" dirty="0"/>
              <a:t>SARSA ALGORITHM </a:t>
            </a:r>
            <a:br>
              <a:rPr lang="en-US" dirty="0"/>
            </a:br>
            <a:r>
              <a:rPr lang="en-US" dirty="0"/>
              <a:t>(STATE ACTION REWARD STATE 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36327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4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975-C55E-4800-9991-326A65D7D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6482" y="1892300"/>
            <a:ext cx="10429047" cy="41501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6482" y="2024191"/>
            <a:ext cx="10328064" cy="405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Uses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&lt;state, action, reward, state, action&gt;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experiences rather than the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&lt;state, action, reward, state&gt;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used by Q-learning.</a:t>
            </a:r>
          </a:p>
          <a:p>
            <a:pPr lvl="1" algn="just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 Instead of looking for the best action at every step, it evaluates the actions suggested by the current policy</a:t>
            </a:r>
          </a:p>
          <a:p>
            <a:pPr lvl="1" algn="just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Uses this info to revise it</a:t>
            </a:r>
          </a:p>
          <a:p>
            <a:pPr marL="339725" indent="-339725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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On-policy learning learns the value of the policy being followed.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e.g., act greedily 80% of the time and act randomly 20% of the time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>
              <a:spcBef>
                <a:spcPts val="150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2" descr="Image result for reinforcement learning">
            <a:extLst>
              <a:ext uri="{FF2B5EF4-FFF2-40B4-BE49-F238E27FC236}">
                <a16:creationId xmlns:a16="http://schemas.microsoft.com/office/drawing/2014/main" id="{CCFB958C-11FB-40DF-BABE-17B49CE6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95" y="121112"/>
            <a:ext cx="3579284" cy="16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50688-D3C7-4542-8ECA-DCEFF464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032" y="167254"/>
            <a:ext cx="1274662" cy="400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2923A-A296-43DD-88EB-8B95F71D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032" y="1454944"/>
            <a:ext cx="1053238" cy="3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8"/>
    </mc:Choice>
    <mc:Fallback xmlns="">
      <p:transition spd="slow" advTm="216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86" y="768415"/>
            <a:ext cx="9603275" cy="1049235"/>
          </a:xfrm>
        </p:spPr>
        <p:txBody>
          <a:bodyPr/>
          <a:lstStyle/>
          <a:p>
            <a:r>
              <a:rPr lang="en-US" dirty="0"/>
              <a:t>SARSA  ALGORITHM</a:t>
            </a:r>
            <a:br>
              <a:rPr lang="en-US" dirty="0"/>
            </a:br>
            <a:r>
              <a:rPr lang="en-US" dirty="0"/>
              <a:t>(STATE ACTION REWARD STATE 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7729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5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975-C55E-4800-9991-326A65D7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969" y="2031944"/>
            <a:ext cx="5854700" cy="38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09581" y="2181741"/>
            <a:ext cx="3024188" cy="504825"/>
          </a:xfrm>
          <a:prstGeom prst="wedgeRectCallout">
            <a:avLst>
              <a:gd name="adj1" fmla="val -95301"/>
              <a:gd name="adj2" fmla="val 33144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This could be, for instance any </a:t>
            </a:r>
            <a:r>
              <a:rPr lang="el-GR" sz="1400" b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en-US" sz="1400" b="1" dirty="0">
                <a:solidFill>
                  <a:schemeClr val="tx1"/>
                </a:solidFill>
                <a:cs typeface="Times New Roman" pitchFamily="18" charset="0"/>
              </a:rPr>
              <a:t>-greedy strategy:</a:t>
            </a:r>
          </a:p>
          <a:p>
            <a:r>
              <a:rPr lang="en-US" sz="1400" b="1" dirty="0">
                <a:solidFill>
                  <a:schemeClr val="tx1"/>
                </a:solidFill>
                <a:cs typeface="Times New Roman" pitchFamily="18" charset="0"/>
              </a:rPr>
              <a:t>- Choose random </a:t>
            </a:r>
            <a:r>
              <a:rPr lang="el-GR" sz="1400" b="1" dirty="0">
                <a:solidFill>
                  <a:schemeClr val="tx1"/>
                </a:solidFill>
              </a:rPr>
              <a:t>ε</a:t>
            </a:r>
            <a:r>
              <a:rPr lang="en-US" sz="1400" b="1" dirty="0">
                <a:solidFill>
                  <a:schemeClr val="tx1"/>
                </a:solidFill>
              </a:rPr>
              <a:t> times, and max the rest</a:t>
            </a:r>
            <a:endParaRPr lang="el-GR" sz="1400" b="1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485731" y="1939014"/>
            <a:ext cx="3671888" cy="1152525"/>
          </a:xfrm>
          <a:prstGeom prst="wedgeRectCallout">
            <a:avLst>
              <a:gd name="adj1" fmla="val -82426"/>
              <a:gd name="adj2" fmla="val 4297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This could be, for instance any </a:t>
            </a:r>
            <a:r>
              <a:rPr lang="el-GR" sz="1800" b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  <a:t>-greedy strategy:</a:t>
            </a:r>
          </a:p>
          <a:p>
            <a:pPr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  <a:t>Choose random </a:t>
            </a:r>
            <a:r>
              <a:rPr lang="el-GR" sz="1800" b="1" dirty="0">
                <a:solidFill>
                  <a:schemeClr val="tx1"/>
                </a:solidFill>
              </a:rPr>
              <a:t>ε</a:t>
            </a:r>
            <a:r>
              <a:rPr lang="en-US" sz="1800" b="1" dirty="0">
                <a:solidFill>
                  <a:schemeClr val="tx1"/>
                </a:solidFill>
              </a:rPr>
              <a:t> times, and max the rest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950344" y="3348089"/>
            <a:ext cx="2952750" cy="2817831"/>
          </a:xfrm>
          <a:prstGeom prst="wedgeRectCallout">
            <a:avLst>
              <a:gd name="adj1" fmla="val -70324"/>
              <a:gd name="adj2" fmla="val -2202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If the random step is chosen here, and has a bad negative reward, this will affect the value of Q[</a:t>
            </a:r>
            <a:r>
              <a:rPr lang="en-US" sz="1800" b="1" dirty="0" err="1">
                <a:solidFill>
                  <a:schemeClr val="tx1"/>
                </a:solidFill>
              </a:rPr>
              <a:t>s,a</a:t>
            </a:r>
            <a:r>
              <a:rPr lang="en-US" sz="1800" b="1" dirty="0">
                <a:solidFill>
                  <a:schemeClr val="tx1"/>
                </a:solidFill>
              </a:rPr>
              <a:t>].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Next time in </a:t>
            </a:r>
            <a:r>
              <a:rPr lang="en-US" sz="1800" b="1" i="1" dirty="0">
                <a:solidFill>
                  <a:schemeClr val="tx1"/>
                </a:solidFill>
              </a:rPr>
              <a:t>s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a’</a:t>
            </a:r>
            <a:r>
              <a:rPr lang="en-US" sz="1800" b="1" dirty="0">
                <a:solidFill>
                  <a:schemeClr val="tx1"/>
                </a:solidFill>
              </a:rPr>
              <a:t> may no longer be the action selected because of its lowered Q value</a:t>
            </a:r>
          </a:p>
        </p:txBody>
      </p:sp>
      <p:pic>
        <p:nvPicPr>
          <p:cNvPr id="11" name="Picture 2" descr="Image result for reinforcement learning">
            <a:extLst>
              <a:ext uri="{FF2B5EF4-FFF2-40B4-BE49-F238E27FC236}">
                <a16:creationId xmlns:a16="http://schemas.microsoft.com/office/drawing/2014/main" id="{D02C702F-3D9F-478E-85DB-67DA4037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19" y="61777"/>
            <a:ext cx="3579284" cy="16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B82B70-B666-4A07-AD23-05DB020E7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030" y="93449"/>
            <a:ext cx="1274662" cy="400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AE6DB-0B2A-4AD0-A5D2-A9383409B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742" y="1352187"/>
            <a:ext cx="1383390" cy="330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06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21"/>
    </mc:Choice>
    <mc:Fallback xmlns="">
      <p:transition spd="slow" advTm="90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7116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56680"/>
              </p:ext>
            </p:extLst>
          </p:nvPr>
        </p:nvGraphicFramePr>
        <p:xfrm>
          <a:off x="533337" y="2342736"/>
          <a:ext cx="11125325" cy="217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 IN THE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51E79D-4AE4-4239-8245-C557056B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73B07C-0D44-4FE5-8B08-5237777CA6E9}"/>
              </a:ext>
            </a:extLst>
          </p:cNvPr>
          <p:cNvSpPr txBox="1">
            <a:spLocks/>
          </p:cNvSpPr>
          <p:nvPr/>
        </p:nvSpPr>
        <p:spPr>
          <a:xfrm>
            <a:off x="1393135" y="97907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>
                <a:cs typeface="Times New Roman" panose="02020603050405020304" pitchFamily="18" charset="0"/>
              </a:rPr>
              <a:t>REWARD FUNCTION OF SARSA ALGORITHM</a:t>
            </a:r>
          </a:p>
        </p:txBody>
      </p:sp>
    </p:spTree>
    <p:extLst>
      <p:ext uri="{BB962C8B-B14F-4D97-AF65-F5344CB8AC3E}">
        <p14:creationId xmlns:p14="http://schemas.microsoft.com/office/powerpoint/2010/main" val="11657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74"/>
    </mc:Choice>
    <mc:Fallback xmlns="">
      <p:transition spd="slow" advTm="227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48B1-68AB-4E1B-8437-92537934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8968"/>
            <a:ext cx="10461660" cy="1049235"/>
          </a:xfrm>
        </p:spPr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Temporal Difference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238-2E24-424B-853F-3B31D0B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0" y="1986116"/>
            <a:ext cx="11940210" cy="4032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ALGORITHM: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for the TD learning is described below: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trajectory from source point.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reward function is assigned for all possible movements. First-diagonally forward movement, next priority-       vertically forward movement and last precedence - horizontally forward.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)←Q(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rt+1+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(st+1,at+1)−Q(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R(a’)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reward function assigned for action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the path having higher value.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Repeat the steps 1-4 until the target position is reached.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FF1A-C0B4-46FA-8AF0-CCDEBE1E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1823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7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23F6-F9EC-4E7F-8454-1B1BC665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69"/>
    </mc:Choice>
    <mc:Fallback xmlns="">
      <p:transition spd="slow" advTm="936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906" y="1024221"/>
            <a:ext cx="9603275" cy="10492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SARSA               TD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71261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5562" y="2019300"/>
            <a:ext cx="5761726" cy="448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8116" y="2019300"/>
            <a:ext cx="5887984" cy="448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5561" y="2844800"/>
            <a:ext cx="5888125" cy="375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ON policy</a:t>
            </a:r>
          </a:p>
          <a:p>
            <a:r>
              <a:rPr lang="en-US" dirty="0">
                <a:latin typeface="+mj-lt"/>
              </a:rPr>
              <a:t>Q(st,at)←Q(st,at)+</a:t>
            </a:r>
            <a:r>
              <a:rPr lang="el-GR" dirty="0">
                <a:latin typeface="+mj-lt"/>
              </a:rPr>
              <a:t>α[</a:t>
            </a:r>
            <a:r>
              <a:rPr lang="en-US" dirty="0">
                <a:latin typeface="+mj-lt"/>
              </a:rPr>
              <a:t>rt+1+</a:t>
            </a:r>
            <a:r>
              <a:rPr lang="el-GR" dirty="0">
                <a:latin typeface="+mj-lt"/>
              </a:rPr>
              <a:t>γ</a:t>
            </a:r>
            <a:r>
              <a:rPr lang="en-US" dirty="0">
                <a:latin typeface="+mj-lt"/>
              </a:rPr>
              <a:t>Q(st+1,at+1)−Q(st,at)]</a:t>
            </a:r>
          </a:p>
          <a:p>
            <a:r>
              <a:rPr lang="en-US" dirty="0">
                <a:latin typeface="+mj-lt"/>
              </a:rPr>
              <a:t>Take actual action</a:t>
            </a:r>
          </a:p>
          <a:p>
            <a:r>
              <a:rPr lang="en-US" dirty="0">
                <a:latin typeface="+mj-lt"/>
              </a:rPr>
              <a:t>Explores the environment</a:t>
            </a:r>
          </a:p>
          <a:p>
            <a:r>
              <a:rPr lang="en-US" dirty="0">
                <a:latin typeface="+mj-lt"/>
              </a:rPr>
              <a:t>Allows possible penalties from exploratory restricted areas</a:t>
            </a:r>
          </a:p>
          <a:p>
            <a:r>
              <a:rPr lang="en-US" dirty="0">
                <a:latin typeface="+mj-lt"/>
              </a:rPr>
              <a:t>SARSA will tend to avoid a dangerous optimal path and only slowly learn to use it when the exploration parameters are reduced. 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5288" y="2176502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SARSA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6363" y="216860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TD LEARNING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3687" y="2882900"/>
            <a:ext cx="6115314" cy="337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OFF policy</a:t>
            </a:r>
          </a:p>
          <a:p>
            <a:r>
              <a:rPr lang="en-US" dirty="0">
                <a:latin typeface="+mj-lt"/>
              </a:rPr>
              <a:t>Q(st,at)←Q(st,at)+</a:t>
            </a:r>
            <a:r>
              <a:rPr lang="el-GR" dirty="0">
                <a:latin typeface="+mj-lt"/>
              </a:rPr>
              <a:t>α[</a:t>
            </a:r>
            <a:r>
              <a:rPr lang="en-US" dirty="0">
                <a:latin typeface="+mj-lt"/>
              </a:rPr>
              <a:t>rt+1+</a:t>
            </a:r>
            <a:r>
              <a:rPr lang="el-GR" dirty="0">
                <a:latin typeface="+mj-lt"/>
              </a:rPr>
              <a:t>γ</a:t>
            </a:r>
            <a:r>
              <a:rPr lang="en-US" dirty="0" err="1">
                <a:latin typeface="+mj-lt"/>
              </a:rPr>
              <a:t>maxQ</a:t>
            </a:r>
            <a:r>
              <a:rPr lang="en-US" dirty="0">
                <a:latin typeface="+mj-lt"/>
              </a:rPr>
              <a:t>(st+1,at+1)−Q(</a:t>
            </a:r>
            <a:r>
              <a:rPr lang="en-US" dirty="0" err="1">
                <a:latin typeface="+mj-lt"/>
              </a:rPr>
              <a:t>st,at</a:t>
            </a:r>
            <a:r>
              <a:rPr lang="en-US" dirty="0">
                <a:latin typeface="+mj-lt"/>
              </a:rPr>
              <a:t>)]</a:t>
            </a:r>
          </a:p>
          <a:p>
            <a:r>
              <a:rPr lang="en-US" dirty="0">
                <a:latin typeface="+mj-lt"/>
              </a:rPr>
              <a:t>Take the action with highest reward.</a:t>
            </a:r>
          </a:p>
          <a:p>
            <a:r>
              <a:rPr lang="en-US" dirty="0">
                <a:latin typeface="+mj-lt"/>
              </a:rPr>
              <a:t>Doesn’t explore the environment</a:t>
            </a:r>
          </a:p>
          <a:p>
            <a:r>
              <a:rPr lang="en-US" dirty="0">
                <a:latin typeface="+mj-lt"/>
              </a:rPr>
              <a:t>Q-learning will ignore them.</a:t>
            </a:r>
          </a:p>
          <a:p>
            <a:r>
              <a:rPr lang="en-US" dirty="0">
                <a:latin typeface="+mj-lt"/>
              </a:rPr>
              <a:t>More concentrated on the optimal path and not on the consequences 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31" y="1024221"/>
            <a:ext cx="969912" cy="65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DCFE6-F63F-4ABD-B333-7666865C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3"/>
    </mc:Choice>
    <mc:Fallback xmlns="">
      <p:transition spd="slow" advTm="473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0815-6ED7-4274-817F-FD821846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395864" cy="1049235"/>
          </a:xfrm>
        </p:spPr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Assumptions Made while simulating sarsa and td learning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4361-D13E-423C-A570-BFAF7919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Assumptions Made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major assumptions applied for path planning are as follows: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6x6 grid with 36 cells is considered for path planning environment.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Obstacles are located at the centre of each cell.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Target position is altering in the environment.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Robot is forbidden from moving backwards.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B778B-888C-4CB8-A84A-35002344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4049CD8A-41A1-46C4-9C74-C53EC169743F}" type="slidenum">
              <a:rPr lang="en-IN" smtClean="0"/>
              <a:t>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A61B-FC4D-43CD-B8CA-FA36706F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232"/>
            <a:ext cx="2557670" cy="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8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3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38824</TotalTime>
  <Words>1275</Words>
  <Application>Microsoft Office PowerPoint</Application>
  <PresentationFormat>Widescreen</PresentationFormat>
  <Paragraphs>276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INTRODUCTION</vt:lpstr>
      <vt:lpstr>Reinforcement learning </vt:lpstr>
      <vt:lpstr>SARSA ALGORITHM  (STATE ACTION REWARD STATE ACTION)</vt:lpstr>
      <vt:lpstr>SARSA  ALGORITHM (STATE ACTION REWARD STATE ACTION)</vt:lpstr>
      <vt:lpstr>PowerPoint Presentation</vt:lpstr>
      <vt:lpstr>Temporal Difference Learning Algorithm</vt:lpstr>
      <vt:lpstr>     SARSA               TD learning</vt:lpstr>
      <vt:lpstr>Assumptions Made while simulating sarsa and td learning algorithm</vt:lpstr>
      <vt:lpstr>SYSTEM LAYOUT OF A 6X6 GRID</vt:lpstr>
      <vt:lpstr>Comparison of SARSA algorithm and Temporal Difference Learning Algorithm BASED ON THEIR SUCCESS RATE</vt:lpstr>
      <vt:lpstr>Comparison of SARSA algorithm and Temporal Difference Learning Algorithm BASED ON THEIR SUCCESS RATE</vt:lpstr>
      <vt:lpstr>Comparison of SARSA algorithm and Temporal Difference Learning Algorithm BASED ON THEIR SUCCESS RATE</vt:lpstr>
      <vt:lpstr>PowerPoint Presentation</vt:lpstr>
      <vt:lpstr>Conclusions</vt:lpstr>
      <vt:lpstr>FUTURE SCOPE</vt:lpstr>
      <vt:lpstr>resources</vt:lpstr>
      <vt:lpstr>resources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CNN BASED ROBOTIC PATH PLANNING</dc:title>
  <dc:creator>Laya Harwin</dc:creator>
  <cp:lastModifiedBy>Laya Harwin</cp:lastModifiedBy>
  <cp:revision>371</cp:revision>
  <dcterms:created xsi:type="dcterms:W3CDTF">2018-08-06T05:30:53Z</dcterms:created>
  <dcterms:modified xsi:type="dcterms:W3CDTF">2019-01-11T04:47:39Z</dcterms:modified>
</cp:coreProperties>
</file>