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99" r:id="rId4"/>
    <p:sldId id="400" r:id="rId5"/>
    <p:sldId id="258" r:id="rId6"/>
    <p:sldId id="259" r:id="rId7"/>
    <p:sldId id="375" r:id="rId8"/>
    <p:sldId id="376" r:id="rId9"/>
    <p:sldId id="432" r:id="rId10"/>
    <p:sldId id="396" r:id="rId11"/>
    <p:sldId id="392" r:id="rId12"/>
    <p:sldId id="268" r:id="rId13"/>
    <p:sldId id="430" r:id="rId14"/>
    <p:sldId id="429" r:id="rId15"/>
    <p:sldId id="282" r:id="rId16"/>
    <p:sldId id="297" r:id="rId17"/>
    <p:sldId id="407" r:id="rId18"/>
    <p:sldId id="431" r:id="rId19"/>
    <p:sldId id="387" r:id="rId20"/>
    <p:sldId id="383" r:id="rId21"/>
    <p:sldId id="428" r:id="rId22"/>
    <p:sldId id="290"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23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xmlns=""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mysql.com/products/connector/" TargetMode="External"/><Relationship Id="rId2" Type="http://schemas.openxmlformats.org/officeDocument/2006/relationships/hyperlink" Target="https://www.ijariit.com/manuscripts/v3i6/V3I6-1480.pdf" TargetMode="External"/><Relationship Id="rId1" Type="http://schemas.openxmlformats.org/officeDocument/2006/relationships/slideLayout" Target="../slideLayouts/slideLayout1.xml"/><Relationship Id="rId4" Type="http://schemas.openxmlformats.org/officeDocument/2006/relationships/hyperlink" Target="https://myfik.unisza.edu.my/www/fyp/fyp19sem2/report/047263.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File Management System</a:t>
            </a:r>
          </a:p>
        </p:txBody>
      </p:sp>
      <p:sp>
        <p:nvSpPr>
          <p:cNvPr id="3" name="TextBox 2"/>
          <p:cNvSpPr txBox="1"/>
          <p:nvPr/>
        </p:nvSpPr>
        <p:spPr>
          <a:xfrm>
            <a:off x="5184775" y="3146286"/>
            <a:ext cx="5181600" cy="1015663"/>
          </a:xfrm>
          <a:prstGeom prst="rect">
            <a:avLst/>
          </a:prstGeom>
          <a:noFill/>
        </p:spPr>
        <p:txBody>
          <a:bodyPr wrap="square" rtlCol="0">
            <a:spAutoFit/>
          </a:bodyPr>
          <a:lstStyle/>
          <a:p>
            <a:r>
              <a:rPr lang="en-US" sz="2000" b="1" dirty="0">
                <a:solidFill>
                  <a:schemeClr val="tx2">
                    <a:lumMod val="75000"/>
                  </a:schemeClr>
                </a:solidFill>
              </a:rPr>
              <a:t>K.Dhathri Gupta   -20H51A05J9</a:t>
            </a:r>
          </a:p>
          <a:p>
            <a:r>
              <a:rPr lang="en-US" sz="2000" b="1" dirty="0">
                <a:solidFill>
                  <a:schemeClr val="tx2">
                    <a:lumMod val="75000"/>
                  </a:schemeClr>
                </a:solidFill>
              </a:rPr>
              <a:t>B.Manichandana -20H51A05N0</a:t>
            </a:r>
          </a:p>
          <a:p>
            <a:r>
              <a:rPr lang="en-US" sz="2000" b="1" dirty="0">
                <a:solidFill>
                  <a:schemeClr val="tx2">
                    <a:lumMod val="75000"/>
                  </a:schemeClr>
                </a:solidFill>
              </a:rPr>
              <a:t>M.Laya                  -20H51A05P4</a:t>
            </a:r>
          </a:p>
        </p:txBody>
      </p:sp>
      <p:sp>
        <p:nvSpPr>
          <p:cNvPr id="4" name="TextBox 3"/>
          <p:cNvSpPr txBox="1"/>
          <p:nvPr/>
        </p:nvSpPr>
        <p:spPr>
          <a:xfrm>
            <a:off x="155576" y="4695350"/>
            <a:ext cx="6321424" cy="1846659"/>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Mr.V.Venkataiah</a:t>
            </a:r>
          </a:p>
          <a:p>
            <a:r>
              <a:rPr lang="en-US" b="1" dirty="0"/>
              <a:t>Associate Professor of CSE &amp; Additional Controller of Examinations</a:t>
            </a:r>
          </a:p>
          <a:p>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xmlns="" val="1965862775"/>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xmlns=""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xmlns=""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xmlns="" id="{4DFFA99E-F018-8D26-1DF7-316E0E020E5A}"/>
              </a:ext>
            </a:extLst>
          </p:cNvPr>
          <p:cNvSpPr txBox="1"/>
          <p:nvPr/>
        </p:nvSpPr>
        <p:spPr>
          <a:xfrm>
            <a:off x="337792" y="3146286"/>
            <a:ext cx="5029200" cy="400110"/>
          </a:xfrm>
          <a:prstGeom prst="rect">
            <a:avLst/>
          </a:prstGeom>
          <a:noFill/>
        </p:spPr>
        <p:txBody>
          <a:bodyPr wrap="square" rtlCol="0">
            <a:spAutoFit/>
          </a:bodyPr>
          <a:lstStyle/>
          <a:p>
            <a:r>
              <a:rPr lang="en-US" sz="2000" b="1" dirty="0">
                <a:solidFill>
                  <a:schemeClr val="tx2">
                    <a:lumMod val="75000"/>
                  </a:schemeClr>
                </a:solidFill>
              </a:rPr>
              <a:t>Batch No:06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xmlns="" id="{09785FEF-DC72-A4FC-B608-BCCB58E892F5}"/>
              </a:ext>
            </a:extLst>
          </p:cNvPr>
          <p:cNvSpPr txBox="1"/>
          <p:nvPr/>
        </p:nvSpPr>
        <p:spPr>
          <a:xfrm>
            <a:off x="457200" y="1523400"/>
            <a:ext cx="8381160" cy="5130828"/>
          </a:xfrm>
          <a:prstGeom prst="rect">
            <a:avLst/>
          </a:prstGeom>
          <a:noFill/>
        </p:spPr>
        <p:txBody>
          <a:bodyPr wrap="square">
            <a:spAutoFit/>
          </a:bodyPr>
          <a:lstStyle/>
          <a:p>
            <a:pPr marR="899795" lvl="0" algn="just">
              <a:lnSpc>
                <a:spcPct val="150000"/>
              </a:lnSpc>
              <a:spcAft>
                <a:spcPts val="800"/>
              </a:spcAft>
              <a:tabLst>
                <a:tab pos="457200"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 file manager (destiny) is a computer program that provides a user interface to manage files and folders of different formats (E.g.: - pdfs, doc’s, jpg files etc..). The most common operations performed on files or groups of files includes opening (E.g., viewing, playing, editing or printing), renaming, moving or copying, deleting and searching for files.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899795" lvl="0" algn="just">
              <a:lnSpc>
                <a:spcPct val="150000"/>
              </a:lnSpc>
              <a:spcAft>
                <a:spcPts val="800"/>
              </a:spcAft>
              <a:tabLst>
                <a:tab pos="457200"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Given a folder with multiple files in different formats (text, image, video, etc.), create a system that allows users to easily sort, merge, improving their productivity. The system should have a graphical user interface (GUI) that makes it easy for users to perform these tasks, reducing the need for technical expertise. Additionally, the system should be customizable, allowing users to add extra features and functionalities as need.</a:t>
            </a:r>
            <a:r>
              <a:rPr lang="en-US"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Arial Black"/>
              </a:rPr>
              <a:t>Scope of the Project</a:t>
            </a:r>
            <a:endParaRPr lang="en-IN" sz="2800" dirty="0">
              <a:solidFill>
                <a:srgbClr val="FF0000"/>
              </a:solidFill>
            </a:endParaRPr>
          </a:p>
        </p:txBody>
      </p:sp>
      <p:sp>
        <p:nvSpPr>
          <p:cNvPr id="5" name="TextBox 4">
            <a:extLst>
              <a:ext uri="{FF2B5EF4-FFF2-40B4-BE49-F238E27FC236}">
                <a16:creationId xmlns:a16="http://schemas.microsoft.com/office/drawing/2014/main" xmlns="" id="{0CBC3C2C-0498-0AA5-D93A-199216F44C0D}"/>
              </a:ext>
            </a:extLst>
          </p:cNvPr>
          <p:cNvSpPr txBox="1"/>
          <p:nvPr/>
        </p:nvSpPr>
        <p:spPr>
          <a:xfrm>
            <a:off x="457200" y="1447800"/>
            <a:ext cx="8381160" cy="2308324"/>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rPr>
              <a:t>The </a:t>
            </a:r>
            <a:r>
              <a:rPr lang="en-US" dirty="0">
                <a:latin typeface="Arial" panose="020B0604020202020204" pitchFamily="34" charset="0"/>
                <a:ea typeface="Times New Roman" panose="02020603050405020304" pitchFamily="18" charset="0"/>
              </a:rPr>
              <a:t>scope</a:t>
            </a:r>
            <a:r>
              <a:rPr lang="en-US" sz="1800" dirty="0">
                <a:effectLst/>
                <a:latin typeface="Arial" panose="020B0604020202020204" pitchFamily="34" charset="0"/>
                <a:ea typeface="Times New Roman" panose="02020603050405020304" pitchFamily="18" charset="0"/>
              </a:rPr>
              <a:t> of the above project is that allows users to sort ,merge and split files from several sources ,which results in </a:t>
            </a:r>
            <a:endParaRPr lang="en-IN" sz="16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Increased productivity and efficiency: By organizing and automating common file management tasks, users can save time and increase their productivity.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Improved file organization: With the ability to sort and merge files, users can better organize their data, making it easier to find what they need.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Ease of use: A graphical user interface (GUI) can make the system easier for users to navigate and use, reducing the need for technical expertise.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659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xmlns="" val="42777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IN" sz="3200" dirty="0">
                <a:solidFill>
                  <a:srgbClr val="FF0000"/>
                </a:solidFill>
                <a:latin typeface="Bookman Old Style" pitchFamily="18" charset="0"/>
              </a:rPr>
              <a:t>Proposed  Methodologies</a:t>
            </a:r>
            <a:endParaRPr lang="en-US" sz="3200" b="1" dirty="0">
              <a:solidFill>
                <a:srgbClr val="FF0000"/>
              </a:solidFill>
              <a:latin typeface="Calibri" pitchFamily="34" charset="0"/>
            </a:endParaRPr>
          </a:p>
        </p:txBody>
      </p:sp>
      <p:sp>
        <p:nvSpPr>
          <p:cNvPr id="4" name="Arrow: Striped Right 3">
            <a:extLst>
              <a:ext uri="{FF2B5EF4-FFF2-40B4-BE49-F238E27FC236}">
                <a16:creationId xmlns:a16="http://schemas.microsoft.com/office/drawing/2014/main" xmlns="" id="{B3DA9C87-1A37-8B4C-9B09-529388BF9B6F}"/>
              </a:ext>
            </a:extLst>
          </p:cNvPr>
          <p:cNvSpPr/>
          <p:nvPr/>
        </p:nvSpPr>
        <p:spPr>
          <a:xfrm>
            <a:off x="3358515" y="7991316"/>
            <a:ext cx="213360" cy="45085"/>
          </a:xfrm>
          <a:prstGeom prst="striped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Arrow: Striped Right 6">
            <a:extLst>
              <a:ext uri="{FF2B5EF4-FFF2-40B4-BE49-F238E27FC236}">
                <a16:creationId xmlns:a16="http://schemas.microsoft.com/office/drawing/2014/main" xmlns="" id="{0F0DA645-AA68-A60C-25E6-7C08CA99D8CE}"/>
              </a:ext>
            </a:extLst>
          </p:cNvPr>
          <p:cNvSpPr/>
          <p:nvPr/>
        </p:nvSpPr>
        <p:spPr>
          <a:xfrm flipV="1">
            <a:off x="5469255" y="8063071"/>
            <a:ext cx="175260" cy="45085"/>
          </a:xfrm>
          <a:prstGeom prst="striped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5">
            <a:extLst>
              <a:ext uri="{FF2B5EF4-FFF2-40B4-BE49-F238E27FC236}">
                <a16:creationId xmlns:a16="http://schemas.microsoft.com/office/drawing/2014/main" xmlns="" id="{A635C236-2E13-61F8-4FB1-454F1F575F40}"/>
              </a:ext>
            </a:extLst>
          </p:cNvPr>
          <p:cNvSpPr>
            <a:spLocks noChangeArrowheads="1"/>
          </p:cNvSpPr>
          <p:nvPr/>
        </p:nvSpPr>
        <p:spPr bwMode="auto">
          <a:xfrm>
            <a:off x="600075" y="2231231"/>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88872" tIns="952200" rIns="91440" bIns="177744"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xmlns="" id="{C6814A4A-EF7A-B3CA-A483-F44EE0272757}"/>
              </a:ext>
            </a:extLst>
          </p:cNvPr>
          <p:cNvSpPr>
            <a:spLocks noChangeArrowheads="1"/>
          </p:cNvSpPr>
          <p:nvPr/>
        </p:nvSpPr>
        <p:spPr bwMode="auto">
          <a:xfrm>
            <a:off x="600075" y="2688431"/>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r>
            <a:br>
              <a:rPr kumimoji="0" lang="en-US" altLang="en-US" sz="3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Rounded Corners 7">
            <a:extLst>
              <a:ext uri="{FF2B5EF4-FFF2-40B4-BE49-F238E27FC236}">
                <a16:creationId xmlns:a16="http://schemas.microsoft.com/office/drawing/2014/main" xmlns="" id="{D7896D49-45DF-E1E4-2EF0-8C67BB60B9C0}"/>
              </a:ext>
            </a:extLst>
          </p:cNvPr>
          <p:cNvSpPr>
            <a:spLocks noChangeArrowheads="1"/>
          </p:cNvSpPr>
          <p:nvPr/>
        </p:nvSpPr>
        <p:spPr bwMode="auto">
          <a:xfrm>
            <a:off x="1031008" y="2900238"/>
            <a:ext cx="1794986" cy="1105023"/>
          </a:xfrm>
          <a:prstGeom prst="roundRect">
            <a:avLst>
              <a:gd name="adj" fmla="val 16667"/>
            </a:avLst>
          </a:prstGeom>
          <a:solidFill>
            <a:schemeClr val="bg1">
              <a:lumMod val="95000"/>
            </a:schemeClr>
          </a:solidFill>
          <a:ln w="25400">
            <a:solidFill>
              <a:schemeClr val="bg1">
                <a:lumMod val="85000"/>
              </a:schemeClr>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Select any option from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Scroll: Vertical 8">
            <a:extLst>
              <a:ext uri="{FF2B5EF4-FFF2-40B4-BE49-F238E27FC236}">
                <a16:creationId xmlns:a16="http://schemas.microsoft.com/office/drawing/2014/main" xmlns="" id="{EFA5C232-933C-6018-6835-D5837DD413DF}"/>
              </a:ext>
            </a:extLst>
          </p:cNvPr>
          <p:cNvSpPr>
            <a:spLocks noChangeArrowheads="1"/>
          </p:cNvSpPr>
          <p:nvPr/>
        </p:nvSpPr>
        <p:spPr bwMode="auto">
          <a:xfrm>
            <a:off x="3430026" y="1776571"/>
            <a:ext cx="2339975" cy="3756025"/>
          </a:xfrm>
          <a:prstGeom prst="verticalScroll">
            <a:avLst>
              <a:gd name="adj" fmla="val 12500"/>
            </a:avLst>
          </a:prstGeom>
          <a:solidFill>
            <a:schemeClr val="bg1">
              <a:lumMod val="95000"/>
            </a:schemeClr>
          </a:solidFill>
          <a:ln w="25400">
            <a:solidFill>
              <a:schemeClr val="bg1">
                <a:lumMod val="85000"/>
              </a:schemeClr>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1.open a file</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2.copy a file</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3.rename a file</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4.delete a file</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5.open a folder</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6.delete a folder</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7.move a folder</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8.list all file in folder</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9.sort the files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10.split the files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11.merge the files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Rounded Corners 9">
            <a:extLst>
              <a:ext uri="{FF2B5EF4-FFF2-40B4-BE49-F238E27FC236}">
                <a16:creationId xmlns:a16="http://schemas.microsoft.com/office/drawing/2014/main" xmlns="" id="{D471AE68-1D06-9CFD-4505-9D3091934A3A}"/>
              </a:ext>
            </a:extLst>
          </p:cNvPr>
          <p:cNvSpPr>
            <a:spLocks noChangeArrowheads="1"/>
          </p:cNvSpPr>
          <p:nvPr/>
        </p:nvSpPr>
        <p:spPr bwMode="auto">
          <a:xfrm>
            <a:off x="6368076" y="3048000"/>
            <a:ext cx="2090124" cy="1112135"/>
          </a:xfrm>
          <a:prstGeom prst="roundRect">
            <a:avLst>
              <a:gd name="adj" fmla="val 18398"/>
            </a:avLst>
          </a:prstGeom>
          <a:solidFill>
            <a:schemeClr val="bg1">
              <a:lumMod val="95000"/>
            </a:schemeClr>
          </a:solidFill>
          <a:ln w="25400">
            <a:solidFill>
              <a:schemeClr val="bg1">
                <a:lumMod val="85000"/>
              </a:schemeClr>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You will get the desired output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Arrow: Striped Right 12">
            <a:extLst>
              <a:ext uri="{FF2B5EF4-FFF2-40B4-BE49-F238E27FC236}">
                <a16:creationId xmlns:a16="http://schemas.microsoft.com/office/drawing/2014/main" xmlns="" id="{4DA53187-EC73-EFA6-77EE-BAF7DBB7CBA8}"/>
              </a:ext>
            </a:extLst>
          </p:cNvPr>
          <p:cNvSpPr/>
          <p:nvPr/>
        </p:nvSpPr>
        <p:spPr>
          <a:xfrm>
            <a:off x="3054508" y="3479834"/>
            <a:ext cx="450691" cy="92710"/>
          </a:xfrm>
          <a:prstGeom prst="stripedRightArrow">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Arrow: Striped Right 13">
            <a:extLst>
              <a:ext uri="{FF2B5EF4-FFF2-40B4-BE49-F238E27FC236}">
                <a16:creationId xmlns:a16="http://schemas.microsoft.com/office/drawing/2014/main" xmlns="" id="{6D0A6C18-67EB-030C-562F-D5719EE496CA}"/>
              </a:ext>
            </a:extLst>
          </p:cNvPr>
          <p:cNvSpPr/>
          <p:nvPr/>
        </p:nvSpPr>
        <p:spPr>
          <a:xfrm flipV="1">
            <a:off x="5638803" y="3535454"/>
            <a:ext cx="498217" cy="92708"/>
          </a:xfrm>
          <a:prstGeom prst="stripedRightArrow">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Rectangle 18">
            <a:extLst>
              <a:ext uri="{FF2B5EF4-FFF2-40B4-BE49-F238E27FC236}">
                <a16:creationId xmlns:a16="http://schemas.microsoft.com/office/drawing/2014/main" xmlns="" id="{C9AF1436-A193-3322-E6E1-880D7732B219}"/>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IN" sz="3200" dirty="0">
                <a:solidFill>
                  <a:srgbClr val="FF0000"/>
                </a:solidFill>
                <a:latin typeface="Bookman Old Style" pitchFamily="18" charset="0"/>
              </a:rPr>
              <a:t>System Architecture</a:t>
            </a:r>
            <a:endParaRPr lang="en-US" sz="3200" b="1" dirty="0">
              <a:solidFill>
                <a:srgbClr val="FF0000"/>
              </a:solidFill>
              <a:latin typeface="Calibri" pitchFamily="34" charset="0"/>
            </a:endParaRPr>
          </a:p>
        </p:txBody>
      </p:sp>
      <p:pic>
        <p:nvPicPr>
          <p:cNvPr id="2" name="Picture 1">
            <a:extLst>
              <a:ext uri="{FF2B5EF4-FFF2-40B4-BE49-F238E27FC236}">
                <a16:creationId xmlns:a16="http://schemas.microsoft.com/office/drawing/2014/main" xmlns="" id="{29C40883-F67F-0345-07C7-5F9657E6EB0D}"/>
              </a:ext>
            </a:extLst>
          </p:cNvPr>
          <p:cNvPicPr>
            <a:picLocks noChangeAspect="1"/>
          </p:cNvPicPr>
          <p:nvPr/>
        </p:nvPicPr>
        <p:blipFill rotWithShape="1">
          <a:blip r:embed="rId2"/>
          <a:srcRect t="3521" r="2086" b="1948"/>
          <a:stretch/>
        </p:blipFill>
        <p:spPr>
          <a:xfrm>
            <a:off x="914401" y="1447800"/>
            <a:ext cx="3429000" cy="49834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xmlns="" id="{849E6483-16D0-157A-8487-B3D25C1F735F}"/>
              </a:ext>
            </a:extLst>
          </p:cNvPr>
          <p:cNvSpPr txBox="1"/>
          <p:nvPr/>
        </p:nvSpPr>
        <p:spPr>
          <a:xfrm>
            <a:off x="5638800" y="3244335"/>
            <a:ext cx="2133600" cy="369332"/>
          </a:xfrm>
          <a:prstGeom prst="rect">
            <a:avLst/>
          </a:prstGeom>
          <a:noFill/>
        </p:spPr>
        <p:txBody>
          <a:bodyPr wrap="square">
            <a:spAutoFit/>
          </a:bodyPr>
          <a:lstStyle/>
          <a:p>
            <a:r>
              <a:rPr lang="en-US" sz="1800" dirty="0">
                <a:latin typeface="Arial Rounded MT Bold"/>
              </a:rPr>
              <a:t>GUI Interface</a:t>
            </a:r>
          </a:p>
        </p:txBody>
      </p:sp>
      <p:sp>
        <p:nvSpPr>
          <p:cNvPr id="5" name="Arrow: Left 4">
            <a:extLst>
              <a:ext uri="{FF2B5EF4-FFF2-40B4-BE49-F238E27FC236}">
                <a16:creationId xmlns:a16="http://schemas.microsoft.com/office/drawing/2014/main" xmlns="" id="{146FA3AC-792B-9F8B-2608-3EF549290496}"/>
              </a:ext>
            </a:extLst>
          </p:cNvPr>
          <p:cNvSpPr/>
          <p:nvPr/>
        </p:nvSpPr>
        <p:spPr>
          <a:xfrm>
            <a:off x="4572000" y="3429000"/>
            <a:ext cx="990600" cy="4571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83058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Comparison of Proposed  system with an existed system</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pic>
        <p:nvPicPr>
          <p:cNvPr id="2" name="Picture 1">
            <a:extLst>
              <a:ext uri="{FF2B5EF4-FFF2-40B4-BE49-F238E27FC236}">
                <a16:creationId xmlns:a16="http://schemas.microsoft.com/office/drawing/2014/main" xmlns="" id="{FE42D0A1-DA54-9964-8752-AC343A248BD4}"/>
              </a:ext>
            </a:extLst>
          </p:cNvPr>
          <p:cNvPicPr>
            <a:picLocks noChangeAspect="1"/>
          </p:cNvPicPr>
          <p:nvPr/>
        </p:nvPicPr>
        <p:blipFill rotWithShape="1">
          <a:blip r:embed="rId2" cstate="print"/>
          <a:srcRect r="1" b="17394"/>
          <a:stretch/>
        </p:blipFill>
        <p:spPr>
          <a:xfrm>
            <a:off x="457201" y="1740277"/>
            <a:ext cx="4953000" cy="21293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xmlns="" id="{9D1F28CA-6223-3006-75ED-D23C0F0F9A51}"/>
              </a:ext>
            </a:extLst>
          </p:cNvPr>
          <p:cNvSpPr txBox="1"/>
          <p:nvPr/>
        </p:nvSpPr>
        <p:spPr>
          <a:xfrm>
            <a:off x="6705600" y="2347238"/>
            <a:ext cx="2514600" cy="369332"/>
          </a:xfrm>
          <a:prstGeom prst="rect">
            <a:avLst/>
          </a:prstGeom>
          <a:noFill/>
        </p:spPr>
        <p:txBody>
          <a:bodyPr wrap="square">
            <a:spAutoFit/>
          </a:bodyPr>
          <a:lstStyle/>
          <a:p>
            <a:r>
              <a:rPr lang="en-US" sz="1800" b="1" dirty="0">
                <a:solidFill>
                  <a:schemeClr val="tx2">
                    <a:lumMod val="50000"/>
                  </a:schemeClr>
                </a:solidFill>
              </a:rPr>
              <a:t>Unsorted files</a:t>
            </a:r>
            <a:endParaRPr lang="en-IN" b="1" dirty="0">
              <a:solidFill>
                <a:schemeClr val="tx2">
                  <a:lumMod val="50000"/>
                </a:schemeClr>
              </a:solidFill>
            </a:endParaRPr>
          </a:p>
        </p:txBody>
      </p:sp>
      <p:pic>
        <p:nvPicPr>
          <p:cNvPr id="5" name="Picture 4">
            <a:extLst>
              <a:ext uri="{FF2B5EF4-FFF2-40B4-BE49-F238E27FC236}">
                <a16:creationId xmlns:a16="http://schemas.microsoft.com/office/drawing/2014/main" xmlns="" id="{DBBAFA0E-DB4D-AE79-1F05-FFD9F3804428}"/>
              </a:ext>
            </a:extLst>
          </p:cNvPr>
          <p:cNvPicPr>
            <a:picLocks noChangeAspect="1"/>
          </p:cNvPicPr>
          <p:nvPr/>
        </p:nvPicPr>
        <p:blipFill rotWithShape="1">
          <a:blip r:embed="rId3"/>
          <a:srcRect r="1" b="15919"/>
          <a:stretch/>
        </p:blipFill>
        <p:spPr>
          <a:xfrm>
            <a:off x="3810000" y="4141431"/>
            <a:ext cx="5028360" cy="24885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Arrow: Left 7">
            <a:extLst>
              <a:ext uri="{FF2B5EF4-FFF2-40B4-BE49-F238E27FC236}">
                <a16:creationId xmlns:a16="http://schemas.microsoft.com/office/drawing/2014/main" xmlns="" id="{C032C7EB-EA31-9D71-E440-D433074ECE3C}"/>
              </a:ext>
            </a:extLst>
          </p:cNvPr>
          <p:cNvSpPr/>
          <p:nvPr/>
        </p:nvSpPr>
        <p:spPr>
          <a:xfrm>
            <a:off x="5562600" y="2491060"/>
            <a:ext cx="838200" cy="175940"/>
          </a:xfrm>
          <a:prstGeom prst="lef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B7A3FBF2-85D8-E888-5F1A-730B13F8B5A9}"/>
              </a:ext>
            </a:extLst>
          </p:cNvPr>
          <p:cNvSpPr txBox="1"/>
          <p:nvPr/>
        </p:nvSpPr>
        <p:spPr>
          <a:xfrm>
            <a:off x="627919" y="5051552"/>
            <a:ext cx="4611564" cy="369332"/>
          </a:xfrm>
          <a:prstGeom prst="rect">
            <a:avLst/>
          </a:prstGeom>
          <a:noFill/>
        </p:spPr>
        <p:txBody>
          <a:bodyPr wrap="square">
            <a:spAutoFit/>
          </a:bodyPr>
          <a:lstStyle/>
          <a:p>
            <a:r>
              <a:rPr lang="en-US" sz="1800" b="1" dirty="0"/>
              <a:t>Sorted files</a:t>
            </a:r>
            <a:endParaRPr lang="en-IN" b="1" dirty="0"/>
          </a:p>
        </p:txBody>
      </p:sp>
      <p:sp>
        <p:nvSpPr>
          <p:cNvPr id="11" name="Arrow: Right 10">
            <a:extLst>
              <a:ext uri="{FF2B5EF4-FFF2-40B4-BE49-F238E27FC236}">
                <a16:creationId xmlns:a16="http://schemas.microsoft.com/office/drawing/2014/main" xmlns="" id="{C1F2A42A-EF8C-E4B8-FF0D-2F4647E36F57}"/>
              </a:ext>
            </a:extLst>
          </p:cNvPr>
          <p:cNvSpPr/>
          <p:nvPr/>
        </p:nvSpPr>
        <p:spPr>
          <a:xfrm>
            <a:off x="2286000" y="5181600"/>
            <a:ext cx="1219200" cy="1524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16C3516-19C8-EA1C-3167-8C3D8E9C703A}"/>
              </a:ext>
            </a:extLst>
          </p:cNvPr>
          <p:cNvPicPr>
            <a:picLocks noChangeAspect="1"/>
          </p:cNvPicPr>
          <p:nvPr/>
        </p:nvPicPr>
        <p:blipFill>
          <a:blip r:embed="rId2" cstate="print"/>
          <a:stretch>
            <a:fillRect/>
          </a:stretch>
        </p:blipFill>
        <p:spPr>
          <a:xfrm>
            <a:off x="607674" y="728481"/>
            <a:ext cx="4649163" cy="20482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xmlns="" id="{BE2E7B6F-DB01-3FF7-CDA7-6A1E7C4BE92B}"/>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43390" t="37172" r="41619" b="39614"/>
          <a:stretch/>
        </p:blipFill>
        <p:spPr bwMode="auto">
          <a:xfrm>
            <a:off x="6247437" y="2619693"/>
            <a:ext cx="2363163" cy="11903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xmlns=""/>
            </a:ext>
          </a:extLst>
        </p:spPr>
      </p:pic>
      <p:pic>
        <p:nvPicPr>
          <p:cNvPr id="6" name="Picture 5">
            <a:extLst>
              <a:ext uri="{FF2B5EF4-FFF2-40B4-BE49-F238E27FC236}">
                <a16:creationId xmlns:a16="http://schemas.microsoft.com/office/drawing/2014/main" xmlns="" id="{3DB2EAF7-D275-959D-D3CF-4B6BB966E6D2}"/>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245" t="11556" r="1984" b="14292"/>
          <a:stretch/>
        </p:blipFill>
        <p:spPr bwMode="auto">
          <a:xfrm>
            <a:off x="4038600" y="4345976"/>
            <a:ext cx="4572000" cy="21222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xmlns=""/>
            </a:ext>
          </a:extLst>
        </p:spPr>
      </p:pic>
      <p:sp>
        <p:nvSpPr>
          <p:cNvPr id="8" name="TextBox 7">
            <a:extLst>
              <a:ext uri="{FF2B5EF4-FFF2-40B4-BE49-F238E27FC236}">
                <a16:creationId xmlns:a16="http://schemas.microsoft.com/office/drawing/2014/main" xmlns="" id="{DC6EBAEF-C9B2-3EB9-D89B-20AB772185EA}"/>
              </a:ext>
            </a:extLst>
          </p:cNvPr>
          <p:cNvSpPr txBox="1"/>
          <p:nvPr/>
        </p:nvSpPr>
        <p:spPr>
          <a:xfrm>
            <a:off x="6324600" y="1487280"/>
            <a:ext cx="2057400" cy="369332"/>
          </a:xfrm>
          <a:prstGeom prst="rect">
            <a:avLst/>
          </a:prstGeom>
          <a:noFill/>
        </p:spPr>
        <p:txBody>
          <a:bodyPr wrap="square">
            <a:spAutoFit/>
          </a:bodyPr>
          <a:lstStyle/>
          <a:p>
            <a:r>
              <a:rPr lang="en-US" altLang="en-US" b="1" dirty="0">
                <a:ea typeface="Times New Roman" panose="02020603050405020304" pitchFamily="18" charset="0"/>
                <a:cs typeface="Times New Roman" panose="02020603050405020304" pitchFamily="18" charset="0"/>
              </a:rPr>
              <a:t>B</a:t>
            </a:r>
            <a:r>
              <a:rPr kumimoji="0" lang="en-US" altLang="en-US" sz="1800" b="1" i="0" u="none" strike="noStrike" cap="none" normalizeH="0" baseline="0" dirty="0">
                <a:ln>
                  <a:noFill/>
                </a:ln>
                <a:effectLst/>
                <a:ea typeface="Times New Roman" panose="02020603050405020304" pitchFamily="18" charset="0"/>
                <a:cs typeface="Times New Roman" panose="02020603050405020304" pitchFamily="18" charset="0"/>
              </a:rPr>
              <a:t>efore splitting</a:t>
            </a:r>
            <a:endParaRPr lang="en-IN" b="1" dirty="0"/>
          </a:p>
        </p:txBody>
      </p:sp>
      <p:sp>
        <p:nvSpPr>
          <p:cNvPr id="10" name="Arrow: Left 9">
            <a:extLst>
              <a:ext uri="{FF2B5EF4-FFF2-40B4-BE49-F238E27FC236}">
                <a16:creationId xmlns:a16="http://schemas.microsoft.com/office/drawing/2014/main" xmlns="" id="{D6875C4B-0D0A-BE1E-6A82-66922B9C4E46}"/>
              </a:ext>
            </a:extLst>
          </p:cNvPr>
          <p:cNvSpPr/>
          <p:nvPr/>
        </p:nvSpPr>
        <p:spPr>
          <a:xfrm>
            <a:off x="5334000" y="1600200"/>
            <a:ext cx="913437" cy="152400"/>
          </a:xfrm>
          <a:prstGeom prst="lef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0BEB7563-B512-F3E0-8AB2-10154328D601}"/>
              </a:ext>
            </a:extLst>
          </p:cNvPr>
          <p:cNvSpPr txBox="1"/>
          <p:nvPr/>
        </p:nvSpPr>
        <p:spPr>
          <a:xfrm>
            <a:off x="642843" y="5037783"/>
            <a:ext cx="2057400" cy="369332"/>
          </a:xfrm>
          <a:prstGeom prst="rect">
            <a:avLst/>
          </a:prstGeom>
          <a:noFill/>
        </p:spPr>
        <p:txBody>
          <a:bodyPr wrap="square">
            <a:spAutoFit/>
          </a:bodyPr>
          <a:lstStyle/>
          <a:p>
            <a:r>
              <a:rPr lang="en-IN" sz="1800" dirty="0">
                <a:latin typeface="Arial Black" panose="020B0A04020102020204" pitchFamily="34" charset="0"/>
              </a:rPr>
              <a:t>After Splitting</a:t>
            </a:r>
            <a:endParaRPr lang="en-IN" dirty="0"/>
          </a:p>
        </p:txBody>
      </p:sp>
      <p:sp>
        <p:nvSpPr>
          <p:cNvPr id="13" name="Arrow: Right 12">
            <a:extLst>
              <a:ext uri="{FF2B5EF4-FFF2-40B4-BE49-F238E27FC236}">
                <a16:creationId xmlns:a16="http://schemas.microsoft.com/office/drawing/2014/main" xmlns="" id="{59906406-DCCD-E0A7-0856-6190D93277AD}"/>
              </a:ext>
            </a:extLst>
          </p:cNvPr>
          <p:cNvSpPr/>
          <p:nvPr/>
        </p:nvSpPr>
        <p:spPr>
          <a:xfrm>
            <a:off x="2819400" y="5181600"/>
            <a:ext cx="914400" cy="1524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67930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xmlns="" id="{6E41F52D-0677-7AF0-0E7E-E167CEF7BA24}"/>
              </a:ext>
            </a:extLst>
          </p:cNvPr>
          <p:cNvSpPr txBox="1"/>
          <p:nvPr/>
        </p:nvSpPr>
        <p:spPr>
          <a:xfrm>
            <a:off x="457199" y="1447801"/>
            <a:ext cx="8305801" cy="923330"/>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rPr>
              <a:t>from this project we find that it allows users to sort ,merge and split files from several sources which results in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Increased productivity and efficiency, Improved file organization and easy of use </a:t>
            </a:r>
            <a:endParaRPr lang="en-IN" dirty="0"/>
          </a:p>
        </p:txBody>
      </p:sp>
      <p:pic>
        <p:nvPicPr>
          <p:cNvPr id="4" name="Picture 3">
            <a:extLst>
              <a:ext uri="{FF2B5EF4-FFF2-40B4-BE49-F238E27FC236}">
                <a16:creationId xmlns:a16="http://schemas.microsoft.com/office/drawing/2014/main" xmlns="" id="{B7E53593-0BDD-920C-9DD2-A4D5FF63323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800600" y="2532831"/>
            <a:ext cx="3612332" cy="390807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Research Objective </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Scope of the Project</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Methodologies</a:t>
            </a:r>
          </a:p>
          <a:p>
            <a:r>
              <a:rPr lang="en-IN" sz="2000" dirty="0">
                <a:solidFill>
                  <a:srgbClr val="000000"/>
                </a:solidFill>
                <a:latin typeface="Bookman Old Style" pitchFamily="18" charset="0"/>
              </a:rPr>
              <a:t>	- System Architecture</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dirty="0">
              <a:solidFill>
                <a:srgbClr val="C00000"/>
              </a:solidFill>
            </a:endParaRPr>
          </a:p>
        </p:txBody>
      </p:sp>
      <p:sp>
        <p:nvSpPr>
          <p:cNvPr id="3" name="TextBox 2">
            <a:extLst>
              <a:ext uri="{FF2B5EF4-FFF2-40B4-BE49-F238E27FC236}">
                <a16:creationId xmlns:a16="http://schemas.microsoft.com/office/drawing/2014/main" xmlns="" id="{AE479202-0019-7B3A-4FD8-F26523427297}"/>
              </a:ext>
            </a:extLst>
          </p:cNvPr>
          <p:cNvSpPr txBox="1"/>
          <p:nvPr/>
        </p:nvSpPr>
        <p:spPr>
          <a:xfrm>
            <a:off x="609600" y="1295400"/>
            <a:ext cx="8001000" cy="3366243"/>
          </a:xfrm>
          <a:prstGeom prst="rect">
            <a:avLst/>
          </a:prstGeom>
          <a:noFill/>
        </p:spPr>
        <p:txBody>
          <a:bodyPr wrap="square">
            <a:spAutoFit/>
          </a:bodyPr>
          <a:lstStyle/>
          <a:p>
            <a:pPr marR="899795" algn="just">
              <a:lnSpc>
                <a:spcPct val="150000"/>
              </a:lnSpc>
              <a:spcAft>
                <a:spcPts val="0"/>
              </a:spcAft>
            </a:pPr>
            <a:r>
              <a:rPr lang="en-US" dirty="0">
                <a:latin typeface="Arial" panose="020B0604020202020204" pitchFamily="34" charset="0"/>
                <a:ea typeface="Times New Roman" panose="02020603050405020304" pitchFamily="18" charset="0"/>
              </a:rPr>
              <a:t>We conclude from this </a:t>
            </a:r>
            <a:r>
              <a:rPr lang="en-US" sz="1800" dirty="0">
                <a:effectLst/>
                <a:latin typeface="Arial" panose="020B0604020202020204" pitchFamily="34" charset="0"/>
                <a:ea typeface="Times New Roman" panose="02020603050405020304" pitchFamily="18" charset="0"/>
              </a:rPr>
              <a:t> file management system project provides an efficient and user-friendly way of managing files and directories. With the help of os and shutil modules in Python, the system can perform tasks such as file sorting, merging, splitting, backup, and encryption/decryption, making it a comprehensive solution for file management needs. In conclusion, the file management system project provides a strong foundation for managing files and directories in a computer system. </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xmlns="" id="{53B48247-EB05-5A4B-D88E-CC35B96D906D}"/>
              </a:ext>
            </a:extLst>
          </p:cNvPr>
          <p:cNvSpPr txBox="1"/>
          <p:nvPr/>
        </p:nvSpPr>
        <p:spPr>
          <a:xfrm>
            <a:off x="609600" y="1371600"/>
            <a:ext cx="8228760" cy="4655377"/>
          </a:xfrm>
          <a:prstGeom prst="rect">
            <a:avLst/>
          </a:prstGeom>
          <a:noFill/>
        </p:spPr>
        <p:txBody>
          <a:bodyPr wrap="square">
            <a:spAutoFit/>
          </a:bodyPr>
          <a:lstStyle/>
          <a:p>
            <a:pPr marR="899795" algn="just">
              <a:lnSpc>
                <a:spcPct val="150000"/>
              </a:lnSpc>
              <a:spcAft>
                <a:spcPts val="0"/>
              </a:spcAft>
            </a:pPr>
            <a:r>
              <a:rPr lang="en-US" sz="1800" dirty="0">
                <a:effectLst/>
                <a:latin typeface="Arial" panose="020B0604020202020204" pitchFamily="34" charset="0"/>
                <a:ea typeface="Times New Roman" panose="02020603050405020304" pitchFamily="18" charset="0"/>
              </a:rPr>
              <a:t>The project can be further improved by adding additional functionalities like:</a:t>
            </a:r>
            <a:endParaRPr lang="en-IN" sz="1600" dirty="0">
              <a:effectLst/>
              <a:latin typeface="Times New Roman" panose="02020603050405020304" pitchFamily="18" charset="0"/>
              <a:ea typeface="Times New Roman" panose="02020603050405020304" pitchFamily="18" charset="0"/>
            </a:endParaRPr>
          </a:p>
          <a:p>
            <a:pPr marL="342900" marR="899795" lvl="0" indent="-342900" algn="just">
              <a:lnSpc>
                <a:spcPct val="150000"/>
              </a:lnSpc>
              <a:spcBef>
                <a:spcPts val="35"/>
              </a:spcBef>
              <a:spcAft>
                <a:spcPts val="590"/>
              </a:spcAft>
              <a:buFont typeface="+mj-lt"/>
              <a:buAutoNum type="arabicPeriod"/>
            </a:pPr>
            <a:r>
              <a:rPr lang="en-US" sz="1800" dirty="0">
                <a:effectLst/>
                <a:latin typeface="Arial" panose="020B0604020202020204" pitchFamily="34" charset="0"/>
                <a:ea typeface="Calibri" panose="020F0502020204030204" pitchFamily="34" charset="0"/>
              </a:rPr>
              <a:t>Compression and decompression of files</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mj-lt"/>
              <a:buAutoNum type="arabicPeriod"/>
            </a:pPr>
            <a:r>
              <a:rPr lang="en-US" sz="1800" dirty="0">
                <a:effectLst/>
                <a:latin typeface="Arial" panose="020B0604020202020204" pitchFamily="34" charset="0"/>
                <a:ea typeface="Calibri" panose="020F0502020204030204" pitchFamily="34" charset="0"/>
              </a:rPr>
              <a:t>Search and filter files based on different criteria</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mj-lt"/>
              <a:buAutoNum type="arabicPeriod"/>
            </a:pPr>
            <a:r>
              <a:rPr lang="en-US" sz="1800" dirty="0">
                <a:effectLst/>
                <a:latin typeface="Arial" panose="020B0604020202020204" pitchFamily="34" charset="0"/>
                <a:ea typeface="Calibri" panose="020F0502020204030204" pitchFamily="34" charset="0"/>
              </a:rPr>
              <a:t>Add version control for files</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mj-lt"/>
              <a:buAutoNum type="arabicPeriod"/>
            </a:pPr>
            <a:r>
              <a:rPr lang="en-US" sz="1800" dirty="0">
                <a:effectLst/>
                <a:latin typeface="Arial" panose="020B0604020202020204" pitchFamily="34" charset="0"/>
                <a:ea typeface="Calibri" panose="020F0502020204030204" pitchFamily="34" charset="0"/>
              </a:rPr>
              <a:t>Enable multi-user support for shared file management</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mj-lt"/>
              <a:buAutoNum type="arabicPeriod"/>
            </a:pPr>
            <a:r>
              <a:rPr lang="en-US" sz="1800" dirty="0">
                <a:effectLst/>
                <a:latin typeface="Arial" panose="020B0604020202020204" pitchFamily="34" charset="0"/>
                <a:ea typeface="Calibri" panose="020F0502020204030204" pitchFamily="34" charset="0"/>
              </a:rPr>
              <a:t>Integration with cloud storage services for backup and file sharing.</a:t>
            </a:r>
          </a:p>
          <a:p>
            <a:pPr marR="899795" algn="just">
              <a:lnSpc>
                <a:spcPct val="150000"/>
              </a:lnSpc>
              <a:spcBef>
                <a:spcPts val="35"/>
              </a:spcBef>
            </a:pPr>
            <a:r>
              <a:rPr lang="en-US" sz="1800" dirty="0">
                <a:effectLst/>
                <a:latin typeface="Arial" panose="020B0604020202020204" pitchFamily="34" charset="0"/>
                <a:ea typeface="Times New Roman" panose="02020603050405020304" pitchFamily="18" charset="0"/>
              </a:rPr>
              <a:t>The future scope of the project is immense, with several possibilities for further improvement and enhancement, making it a continuously evolving solution.</a:t>
            </a:r>
            <a:endParaRPr lang="en-IN" sz="1800" dirty="0">
              <a:effectLst/>
              <a:latin typeface="Times New Roman" panose="02020603050405020304" pitchFamily="18" charset="0"/>
              <a:ea typeface="Times New Roman" panose="02020603050405020304" pitchFamily="18" charset="0"/>
            </a:endParaRPr>
          </a:p>
          <a:p>
            <a:pPr marR="899795" lvl="0" algn="just">
              <a:lnSpc>
                <a:spcPct val="150000"/>
              </a:lnSpc>
              <a:spcBef>
                <a:spcPts val="35"/>
              </a:spcBef>
              <a:spcAft>
                <a:spcPts val="0"/>
              </a:spcAft>
            </a:pPr>
            <a:endParaRPr lang="en-IN" sz="1600" dirty="0">
              <a:effectLst/>
              <a:latin typeface="Calibri" panose="020F0502020204030204" pitchFamily="34" charset="0"/>
              <a:ea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xmlns="" id="{3FFA54CA-DC65-A025-3A08-41B7F6CE328E}"/>
              </a:ext>
            </a:extLst>
          </p:cNvPr>
          <p:cNvSpPr txBox="1"/>
          <p:nvPr/>
        </p:nvSpPr>
        <p:spPr>
          <a:xfrm>
            <a:off x="533400" y="1382019"/>
            <a:ext cx="8381160" cy="1294072"/>
          </a:xfrm>
          <a:prstGeom prst="rect">
            <a:avLst/>
          </a:prstGeom>
          <a:noFill/>
        </p:spPr>
        <p:txBody>
          <a:bodyPr wrap="square">
            <a:spAutoFit/>
          </a:bodyPr>
          <a:lstStyle/>
          <a:p>
            <a:pPr marL="342900" marR="899795" lvl="0" indent="-342900" algn="just">
              <a:lnSpc>
                <a:spcPct val="150000"/>
              </a:lnSpc>
              <a:spcBef>
                <a:spcPts val="35"/>
              </a:spcBef>
              <a:spcAft>
                <a:spcPts val="0"/>
              </a:spcAft>
              <a:buFont typeface="+mj-lt"/>
              <a:buAutoNum type="arabicPeriod"/>
            </a:pPr>
            <a:r>
              <a:rPr lang="en-US" sz="1800" u="sng" dirty="0">
                <a:solidFill>
                  <a:srgbClr val="0000FF"/>
                </a:solidFill>
                <a:effectLst/>
                <a:latin typeface="Arial" panose="020B0604020202020204" pitchFamily="34" charset="0"/>
                <a:ea typeface="Calibri" panose="020F0502020204030204" pitchFamily="34" charset="0"/>
                <a:hlinkClick r:id="rId2"/>
              </a:rPr>
              <a:t>https://www.ijariit.com/manuscripts/v3i6/V3I6-1480.pdf</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mj-lt"/>
              <a:buAutoNum type="arabicPeriod"/>
            </a:pPr>
            <a:r>
              <a:rPr lang="en-US" sz="1800" u="sng" dirty="0">
                <a:solidFill>
                  <a:srgbClr val="0000FF"/>
                </a:solidFill>
                <a:effectLst/>
                <a:latin typeface="Arial" panose="020B0604020202020204" pitchFamily="34" charset="0"/>
                <a:ea typeface="Calibri" panose="020F0502020204030204" pitchFamily="34" charset="0"/>
                <a:hlinkClick r:id="rId3"/>
              </a:rPr>
              <a:t>https://www.mysql.com/products/connector/</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mj-lt"/>
              <a:buAutoNum type="arabicPeriod"/>
            </a:pPr>
            <a:r>
              <a:rPr lang="en-US" sz="1800" u="sng" dirty="0">
                <a:solidFill>
                  <a:srgbClr val="0000FF"/>
                </a:solidFill>
                <a:effectLst/>
                <a:latin typeface="Arial" panose="020B0604020202020204" pitchFamily="34" charset="0"/>
                <a:ea typeface="Calibri" panose="020F0502020204030204" pitchFamily="34" charset="0"/>
                <a:hlinkClick r:id="rId4"/>
              </a:rPr>
              <a:t>https://myfik.unisza.edu.my/www/fyp/fyp19sem2/report/047263.pdf</a:t>
            </a:r>
            <a:endParaRPr lang="en-IN" sz="1600" dirty="0">
              <a:effectLst/>
              <a:latin typeface="Calibri" panose="020F0502020204030204" pitchFamily="34" charset="0"/>
              <a:ea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10" name="TextBox 9">
            <a:extLst>
              <a:ext uri="{FF2B5EF4-FFF2-40B4-BE49-F238E27FC236}">
                <a16:creationId xmlns:a16="http://schemas.microsoft.com/office/drawing/2014/main" xmlns="" id="{4891C049-B5E2-B55D-A10B-5E055E0F4B0F}"/>
              </a:ext>
            </a:extLst>
          </p:cNvPr>
          <p:cNvSpPr txBox="1"/>
          <p:nvPr/>
        </p:nvSpPr>
        <p:spPr>
          <a:xfrm>
            <a:off x="533400" y="1448400"/>
            <a:ext cx="8686800" cy="3970318"/>
          </a:xfrm>
          <a:prstGeom prst="rect">
            <a:avLst/>
          </a:prstGeom>
          <a:noFill/>
        </p:spPr>
        <p:txBody>
          <a:bodyPr wrap="square">
            <a:spAutoFit/>
          </a:bodyPr>
          <a:lstStyle/>
          <a:p>
            <a:pPr marR="899795" algn="just">
              <a:spcAft>
                <a:spcPts val="0"/>
              </a:spcAft>
            </a:pPr>
            <a:r>
              <a:rPr lang="en-US" sz="1800" dirty="0">
                <a:solidFill>
                  <a:srgbClr val="000000"/>
                </a:solidFill>
                <a:effectLst/>
                <a:latin typeface="Arial" panose="020B0604020202020204" pitchFamily="34" charset="0"/>
                <a:ea typeface="Times New Roman" panose="02020603050405020304" pitchFamily="18" charset="0"/>
              </a:rPr>
              <a:t>This project presents a file management system that provides an efficient and user-friendly solution for managing files and directories. A file manager (destiny) is a computer program that provides a user interface to manage files and folders of different formats (e.g.: - pdf's, doc's, jpg files </a:t>
            </a:r>
            <a:r>
              <a:rPr lang="en-US" sz="1800" dirty="0" err="1">
                <a:solidFill>
                  <a:srgbClr val="000000"/>
                </a:solidFill>
                <a:effectLst/>
                <a:latin typeface="Arial" panose="020B0604020202020204" pitchFamily="34" charset="0"/>
                <a:ea typeface="Times New Roman" panose="02020603050405020304" pitchFamily="18" charset="0"/>
              </a:rPr>
              <a:t>etc</a:t>
            </a:r>
            <a:r>
              <a:rPr lang="en-US" sz="1800" dirty="0">
                <a:solidFill>
                  <a:srgbClr val="000000"/>
                </a:solidFill>
                <a:effectLst/>
                <a:latin typeface="Arial" panose="020B0604020202020204" pitchFamily="34" charset="0"/>
                <a:ea typeface="Times New Roman" panose="02020603050405020304" pitchFamily="18" charset="0"/>
              </a:rPr>
              <a:t>). The most common operations performed on files or groups of files includes opening (e.g., viewing, playing, editing or printing), renaming, moving or copying, deleting and searching for files. Folders and files may be displayed in a hierarchical tree based on their directory structure. </a:t>
            </a:r>
            <a:r>
              <a:rPr lang="en-US" sz="1800" dirty="0">
                <a:effectLst/>
                <a:latin typeface="Arial" panose="020B0604020202020204" pitchFamily="34" charset="0"/>
                <a:ea typeface="Times New Roman" panose="02020603050405020304" pitchFamily="18" charset="0"/>
              </a:rPr>
              <a:t>Additionally, the system should be customizable, allowing users to add extra features and functionalities as needed.</a:t>
            </a:r>
            <a:r>
              <a:rPr lang="en-US" sz="1800" kern="1200" dirty="0">
                <a:solidFill>
                  <a:srgbClr val="FFFFFF"/>
                </a:solidFill>
                <a:effectLst/>
                <a:latin typeface="Arial" panose="020B0604020202020204" pitchFamily="34" charset="0"/>
                <a:ea typeface="Century Gothic" panose="020B0502020202020204" pitchFamily="34" charset="0"/>
              </a:rPr>
              <a:t> </a:t>
            </a:r>
            <a:r>
              <a:rPr lang="en-US" sz="1800" dirty="0">
                <a:effectLst/>
                <a:latin typeface="Arial" panose="020B0604020202020204" pitchFamily="34" charset="0"/>
                <a:ea typeface="Times New Roman" panose="02020603050405020304" pitchFamily="18" charset="0"/>
              </a:rPr>
              <a:t>With the ability to sort and merge files, users can better organize their data, making it easier to find what they need. </a:t>
            </a:r>
            <a:r>
              <a:rPr lang="en-US" sz="1800" dirty="0">
                <a:solidFill>
                  <a:srgbClr val="000000"/>
                </a:solidFill>
                <a:effectLst/>
                <a:latin typeface="Arial" panose="020B0604020202020204" pitchFamily="34" charset="0"/>
                <a:ea typeface="Times New Roman" panose="02020603050405020304" pitchFamily="18" charset="0"/>
              </a:rPr>
              <a:t>Some data structures that will be used in the program are linked list, queue and tree. It is a program encrypted in tkinter python language and will also include searching and sorting’s.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xmlns="" id="{A55ADC12-D436-C194-A620-2753F95845C9}"/>
              </a:ext>
            </a:extLst>
          </p:cNvPr>
          <p:cNvSpPr txBox="1"/>
          <p:nvPr/>
        </p:nvSpPr>
        <p:spPr>
          <a:xfrm>
            <a:off x="457200" y="1406769"/>
            <a:ext cx="8533560" cy="4801314"/>
          </a:xfrm>
          <a:prstGeom prst="rect">
            <a:avLst/>
          </a:prstGeom>
          <a:noFill/>
        </p:spPr>
        <p:txBody>
          <a:bodyPr wrap="square">
            <a:spAutoFit/>
          </a:bodyPr>
          <a:lstStyle/>
          <a:p>
            <a:pPr marR="899795" algn="just">
              <a:spcAft>
                <a:spcPts val="0"/>
              </a:spcAft>
            </a:pPr>
            <a:r>
              <a:rPr lang="en-US" sz="1800" dirty="0">
                <a:effectLst/>
                <a:latin typeface="Arial" panose="020B0604020202020204" pitchFamily="34" charset="0"/>
                <a:ea typeface="Times New Roman" panose="02020603050405020304" pitchFamily="18" charset="0"/>
              </a:rPr>
              <a:t>The File Management System is designed to be flexible, efficient, and user-friendly, and it is intended to make file management tasks easier and more convenient for users. The system can be easily customized and extended to meet the changing needs of the users, and it provides a powerful tool for managing files and directories.</a:t>
            </a:r>
            <a:endParaRPr lang="en-IN" sz="1600" dirty="0">
              <a:effectLst/>
              <a:latin typeface="Times New Roman" panose="02020603050405020304" pitchFamily="18" charset="0"/>
              <a:ea typeface="Times New Roman" panose="02020603050405020304" pitchFamily="18" charset="0"/>
            </a:endParaRPr>
          </a:p>
          <a:p>
            <a:pPr marR="899795" algn="just">
              <a:spcAft>
                <a:spcPts val="0"/>
              </a:spcAft>
            </a:pPr>
            <a:r>
              <a:rPr lang="en-US" sz="1800" dirty="0">
                <a:effectLst/>
                <a:latin typeface="Arial" panose="020B0604020202020204" pitchFamily="34" charset="0"/>
                <a:ea typeface="Times New Roman" panose="02020603050405020304" pitchFamily="18" charset="0"/>
              </a:rPr>
              <a:t>The File Management System is a software application that provides users with a simple and efficient way to manage their files and directories. The system is built using Python, and it integrates the "os" and "shutil" modules to provide a wide range of file management functionalities. The system also provides a graphical user interface (GUI) built using Tkinter, which makes it easy for users to interact with the system and perform common file management tasks . Some of the key features of the File Management System include:</a:t>
            </a:r>
            <a:endParaRPr lang="en-IN" sz="1600" dirty="0">
              <a:effectLst/>
              <a:latin typeface="Times New Roman" panose="02020603050405020304" pitchFamily="18" charset="0"/>
              <a:ea typeface="Times New Roman" panose="02020603050405020304" pitchFamily="18" charset="0"/>
            </a:endParaRPr>
          </a:p>
          <a:p>
            <a:pPr marR="899795" algn="just">
              <a:spcAft>
                <a:spcPts val="0"/>
              </a:spcAft>
            </a:pPr>
            <a:r>
              <a:rPr lang="en-US" sz="1800" b="1" dirty="0">
                <a:effectLst/>
                <a:latin typeface="Arial" panose="020B0604020202020204" pitchFamily="34" charset="0"/>
                <a:ea typeface="Times New Roman" panose="02020603050405020304" pitchFamily="18" charset="0"/>
              </a:rPr>
              <a:t>File Sorting: </a:t>
            </a:r>
            <a:r>
              <a:rPr lang="en-US" sz="1800" dirty="0">
                <a:effectLst/>
                <a:latin typeface="Arial" panose="020B0604020202020204" pitchFamily="34" charset="0"/>
                <a:ea typeface="Times New Roman" panose="02020603050405020304" pitchFamily="18" charset="0"/>
              </a:rPr>
              <a:t>The system allows users to sort their files and directories in a variety of ways, including by name, size, type, and date modified.</a:t>
            </a:r>
            <a:endParaRPr lang="en-IN" sz="1600" dirty="0">
              <a:effectLst/>
              <a:latin typeface="Times New Roman" panose="02020603050405020304" pitchFamily="18" charset="0"/>
              <a:ea typeface="Times New Roman" panose="02020603050405020304" pitchFamily="18" charset="0"/>
            </a:endParaRPr>
          </a:p>
          <a:p>
            <a:pPr marR="899795" algn="just">
              <a:spcAft>
                <a:spcPts val="0"/>
              </a:spcAft>
            </a:pPr>
            <a:r>
              <a:rPr lang="en-US" sz="1800" b="1" dirty="0">
                <a:effectLst/>
                <a:latin typeface="Arial" panose="020B0604020202020204" pitchFamily="34" charset="0"/>
                <a:ea typeface="Times New Roman" panose="02020603050405020304" pitchFamily="18" charset="0"/>
              </a:rPr>
              <a:t>File Merging: </a:t>
            </a:r>
            <a:r>
              <a:rPr lang="en-US" sz="1800" dirty="0">
                <a:effectLst/>
                <a:latin typeface="Arial" panose="020B0604020202020204" pitchFamily="34" charset="0"/>
                <a:ea typeface="Times New Roman" panose="02020603050405020304" pitchFamily="18" charset="0"/>
              </a:rPr>
              <a:t>The system allows users to merge multiple files into a single file, for example, merge all text files in a folder into one file.</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9" name="TextBox 8">
            <a:extLst>
              <a:ext uri="{FF2B5EF4-FFF2-40B4-BE49-F238E27FC236}">
                <a16:creationId xmlns:a16="http://schemas.microsoft.com/office/drawing/2014/main" xmlns="" id="{317BF383-830C-EA14-C7DC-715FFEACDBEB}"/>
              </a:ext>
            </a:extLst>
          </p:cNvPr>
          <p:cNvSpPr txBox="1"/>
          <p:nvPr/>
        </p:nvSpPr>
        <p:spPr>
          <a:xfrm>
            <a:off x="457200" y="1599600"/>
            <a:ext cx="6858000" cy="1200329"/>
          </a:xfrm>
          <a:prstGeom prst="rect">
            <a:avLst/>
          </a:prstGeom>
          <a:noFill/>
        </p:spPr>
        <p:txBody>
          <a:bodyPr wrap="square">
            <a:spAutoFit/>
          </a:bodyPr>
          <a:lstStyle/>
          <a:p>
            <a:r>
              <a:rPr lang="en-US" sz="1800" dirty="0">
                <a:latin typeface="Times New Roman"/>
                <a:ea typeface="+mn-lt"/>
                <a:cs typeface="+mn-lt"/>
              </a:rPr>
              <a:t>In this project, we have used the following Modules :-</a:t>
            </a:r>
            <a:r>
              <a:rPr lang="en-US" sz="1600" dirty="0">
                <a:latin typeface="Times New Roman"/>
                <a:ea typeface="+mn-lt"/>
                <a:cs typeface="+mn-lt"/>
              </a:rPr>
              <a:t> </a:t>
            </a:r>
          </a:p>
          <a:p>
            <a:pPr marL="342900" indent="-342900">
              <a:buAutoNum type="arabicPeriod"/>
            </a:pPr>
            <a:r>
              <a:rPr lang="en-US" sz="1800" dirty="0">
                <a:latin typeface="Times New Roman"/>
                <a:ea typeface="+mn-lt"/>
                <a:cs typeface="+mn-lt"/>
              </a:rPr>
              <a:t>Tkinter</a:t>
            </a:r>
          </a:p>
          <a:p>
            <a:pPr marL="342900" indent="-342900">
              <a:buAutoNum type="arabicPeriod"/>
            </a:pPr>
            <a:r>
              <a:rPr lang="en-US" sz="1800" dirty="0">
                <a:latin typeface="Times New Roman"/>
                <a:ea typeface="+mn-lt"/>
                <a:cs typeface="+mn-lt"/>
              </a:rPr>
              <a:t>OS module </a:t>
            </a:r>
          </a:p>
          <a:p>
            <a:pPr marL="342900" indent="-342900">
              <a:buAutoNum type="arabicPeriod"/>
            </a:pPr>
            <a:r>
              <a:rPr lang="en-US" sz="1800" dirty="0">
                <a:latin typeface="Times New Roman"/>
                <a:ea typeface="+mn-lt"/>
                <a:cs typeface="+mn-lt"/>
              </a:rPr>
              <a:t>Shutil</a:t>
            </a:r>
          </a:p>
        </p:txBody>
      </p:sp>
      <p:sp>
        <p:nvSpPr>
          <p:cNvPr id="11" name="TextBox 10">
            <a:extLst>
              <a:ext uri="{FF2B5EF4-FFF2-40B4-BE49-F238E27FC236}">
                <a16:creationId xmlns:a16="http://schemas.microsoft.com/office/drawing/2014/main" xmlns="" id="{1AE535B0-5020-DF90-7454-F8332940FCB0}"/>
              </a:ext>
            </a:extLst>
          </p:cNvPr>
          <p:cNvSpPr txBox="1"/>
          <p:nvPr/>
        </p:nvSpPr>
        <p:spPr>
          <a:xfrm>
            <a:off x="457200" y="3047399"/>
            <a:ext cx="8381160" cy="2862322"/>
          </a:xfrm>
          <a:prstGeom prst="rect">
            <a:avLst/>
          </a:prstGeom>
          <a:noFill/>
        </p:spPr>
        <p:txBody>
          <a:bodyPr wrap="square">
            <a:spAutoFit/>
          </a:bodyPr>
          <a:lstStyle/>
          <a:p>
            <a:r>
              <a:rPr lang="en-US" sz="1800" b="1" dirty="0">
                <a:latin typeface="Times New Roman"/>
                <a:ea typeface="+mn-lt"/>
                <a:cs typeface="+mn-lt"/>
              </a:rPr>
              <a:t>Tkinter</a:t>
            </a:r>
            <a:r>
              <a:rPr lang="en-US" sz="1800" dirty="0">
                <a:latin typeface="Times New Roman"/>
                <a:ea typeface="+mn-lt"/>
                <a:cs typeface="+mn-lt"/>
              </a:rPr>
              <a:t> is a Python module that provides a set of tools for creating graphical user interfaces (GUIs).</a:t>
            </a:r>
            <a:endParaRPr lang="en-US" sz="1800" dirty="0">
              <a:latin typeface="Times New Roman"/>
              <a:ea typeface="+mn-lt"/>
              <a:cs typeface="Times New Roman"/>
            </a:endParaRPr>
          </a:p>
          <a:p>
            <a:pPr marL="285750" indent="-285750">
              <a:buFont typeface="Wingdings" panose="05000000000000000000" pitchFamily="2" charset="2"/>
              <a:buChar char="q"/>
            </a:pPr>
            <a:r>
              <a:rPr lang="en-US" sz="1800" dirty="0">
                <a:latin typeface="Times New Roman"/>
                <a:ea typeface="+mn-lt"/>
                <a:cs typeface="+mn-lt"/>
              </a:rPr>
              <a:t> It is based on the Tcl/Tk GUI toolkit and provides a simple, efficient, and easy-to-use way to create GUI applications in Python.</a:t>
            </a:r>
          </a:p>
          <a:p>
            <a:pPr marL="285750" indent="-285750">
              <a:buFont typeface="Wingdings" panose="05000000000000000000" pitchFamily="2" charset="2"/>
              <a:buChar char="q"/>
            </a:pPr>
            <a:r>
              <a:rPr lang="en-US" sz="1800" dirty="0">
                <a:latin typeface="Times New Roman"/>
                <a:ea typeface="+mn-lt"/>
                <a:cs typeface="+mn-lt"/>
              </a:rPr>
              <a:t> Tkinter provides a variety of widgets, such as buttons, labels, and text boxes, that can be used to build the user interface. </a:t>
            </a:r>
          </a:p>
          <a:p>
            <a:pPr marL="285750" indent="-285750">
              <a:buFont typeface="Wingdings" panose="05000000000000000000" pitchFamily="2" charset="2"/>
              <a:buChar char="q"/>
            </a:pPr>
            <a:r>
              <a:rPr lang="en-US" dirty="0">
                <a:latin typeface="Times New Roman"/>
                <a:ea typeface="+mn-lt"/>
                <a:cs typeface="+mn-lt"/>
              </a:rPr>
              <a:t> </a:t>
            </a:r>
            <a:r>
              <a:rPr lang="en-US" sz="1800" dirty="0">
                <a:latin typeface="Times New Roman"/>
                <a:ea typeface="+mn-lt"/>
                <a:cs typeface="+mn-lt"/>
              </a:rPr>
              <a:t>It also provides methods for event handling, such as button presses and mouse clicks, making it a complete GUI solution for Python applications. </a:t>
            </a:r>
          </a:p>
          <a:p>
            <a:pPr marL="285750" indent="-285750">
              <a:buFont typeface="Wingdings" panose="05000000000000000000" pitchFamily="2" charset="2"/>
              <a:buChar char="q"/>
            </a:pPr>
            <a:r>
              <a:rPr lang="en-US" dirty="0">
                <a:latin typeface="Times New Roman"/>
                <a:ea typeface="+mn-lt"/>
                <a:cs typeface="+mn-lt"/>
              </a:rPr>
              <a:t> </a:t>
            </a:r>
            <a:r>
              <a:rPr lang="en-US" sz="1800" dirty="0">
                <a:latin typeface="Times New Roman"/>
                <a:ea typeface="+mn-lt"/>
                <a:cs typeface="+mn-lt"/>
              </a:rPr>
              <a:t>Tkinter is a standard component of Python, making it widely available and easily accessible for Python users.</a:t>
            </a:r>
            <a:endParaRPr lang="en-US" sz="1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7073973-AD98-4967-0665-94172BA06681}"/>
              </a:ext>
            </a:extLst>
          </p:cNvPr>
          <p:cNvSpPr txBox="1"/>
          <p:nvPr/>
        </p:nvSpPr>
        <p:spPr>
          <a:xfrm>
            <a:off x="609600" y="381000"/>
            <a:ext cx="8153400" cy="5909310"/>
          </a:xfrm>
          <a:prstGeom prst="rect">
            <a:avLst/>
          </a:prstGeom>
          <a:noFill/>
        </p:spPr>
        <p:txBody>
          <a:bodyPr wrap="square">
            <a:spAutoFit/>
          </a:bodyPr>
          <a:lstStyle/>
          <a:p>
            <a:r>
              <a:rPr lang="en-US" sz="1800" b="1" dirty="0">
                <a:ea typeface="+mn-lt"/>
                <a:cs typeface="+mn-lt"/>
              </a:rPr>
              <a:t>os module </a:t>
            </a:r>
            <a:r>
              <a:rPr lang="en-US" sz="1800" dirty="0">
                <a:ea typeface="+mn-lt"/>
                <a:cs typeface="+mn-lt"/>
              </a:rPr>
              <a:t>in Python is a built-in library that provides a set of functions and tools for working with the operating system. It allows you to perform various operations such as accessing and manipulating files and directories, executing shell commands, and managing processes.</a:t>
            </a:r>
            <a:endParaRPr lang="en-US" dirty="0"/>
          </a:p>
          <a:p>
            <a:pPr marL="342900" indent="-342900">
              <a:buFont typeface="Wingdings" panose="05000000000000000000" pitchFamily="2" charset="2"/>
              <a:buChar char="q"/>
            </a:pPr>
            <a:r>
              <a:rPr lang="en-US" sz="1800" dirty="0">
                <a:ea typeface="+mn-lt"/>
                <a:cs typeface="+mn-lt"/>
              </a:rPr>
              <a:t>The OS module provides a portable way of using operating system dependent functionality.</a:t>
            </a:r>
            <a:endParaRPr lang="en-US" dirty="0">
              <a:ea typeface="+mn-lt"/>
              <a:cs typeface="Times New Roman"/>
            </a:endParaRPr>
          </a:p>
          <a:p>
            <a:pPr marL="342900" indent="-342900">
              <a:buFont typeface="Wingdings" panose="05000000000000000000" pitchFamily="2" charset="2"/>
              <a:buChar char="q"/>
            </a:pPr>
            <a:r>
              <a:rPr lang="en-US" sz="1800" dirty="0">
                <a:ea typeface="+mn-lt"/>
                <a:cs typeface="+mn-lt"/>
              </a:rPr>
              <a:t> Recursive directory creation function. </a:t>
            </a:r>
            <a:endParaRPr lang="en-US" dirty="0">
              <a:ea typeface="+mn-lt"/>
              <a:cs typeface="Times New Roman"/>
            </a:endParaRPr>
          </a:p>
          <a:p>
            <a:pPr marL="342900" indent="-342900">
              <a:buFont typeface="Wingdings" panose="05000000000000000000" pitchFamily="2" charset="2"/>
              <a:buChar char="q"/>
            </a:pPr>
            <a:r>
              <a:rPr lang="en-US" sz="1800" dirty="0">
                <a:ea typeface="+mn-lt"/>
                <a:cs typeface="+mn-lt"/>
              </a:rPr>
              <a:t>Like mkdir(), but makes all intermediate-level directories needed to contain the leaf directory.</a:t>
            </a:r>
            <a:endParaRPr lang="en-US" dirty="0">
              <a:ea typeface="+mn-lt"/>
              <a:cs typeface="Times New Roman"/>
            </a:endParaRPr>
          </a:p>
          <a:p>
            <a:pPr marL="342900" indent="-342900">
              <a:buFont typeface="Wingdings" panose="05000000000000000000" pitchFamily="2" charset="2"/>
              <a:buChar char="q"/>
            </a:pPr>
            <a:r>
              <a:rPr lang="en-US" sz="1800" dirty="0">
                <a:ea typeface="+mn-lt"/>
                <a:cs typeface="+mn-lt"/>
              </a:rPr>
              <a:t> OS.makedirs(path[,mode]) </a:t>
            </a:r>
            <a:endParaRPr lang="en-US" dirty="0">
              <a:ea typeface="+mn-lt"/>
              <a:cs typeface="Times New Roman"/>
            </a:endParaRPr>
          </a:p>
          <a:p>
            <a:pPr marL="342900" indent="-342900">
              <a:buFont typeface="Wingdings" panose="05000000000000000000" pitchFamily="2" charset="2"/>
              <a:buChar char="q"/>
            </a:pPr>
            <a:r>
              <a:rPr lang="en-US" sz="1800" dirty="0">
                <a:ea typeface="+mn-lt"/>
                <a:cs typeface="+mn-lt"/>
              </a:rPr>
              <a:t>Return a string representing the path to which the symbolic link points. The result may be either an absolute or relative pathname; if it is relative, it may be converted to an absolute pathname </a:t>
            </a:r>
            <a:endParaRPr lang="en-US" dirty="0">
              <a:ea typeface="+mn-lt"/>
              <a:cs typeface="Times New Roman"/>
            </a:endParaRPr>
          </a:p>
          <a:p>
            <a:pPr marL="342900" indent="-342900">
              <a:buFont typeface="Wingdings" panose="05000000000000000000" pitchFamily="2" charset="2"/>
              <a:buChar char="q"/>
            </a:pPr>
            <a:r>
              <a:rPr lang="en-US" sz="1800" dirty="0">
                <a:ea typeface="+mn-lt"/>
                <a:cs typeface="+mn-lt"/>
              </a:rPr>
              <a:t>using :- OS.path.join(os.path.dirname(path), result)</a:t>
            </a:r>
          </a:p>
          <a:p>
            <a:endParaRPr lang="en-US" dirty="0">
              <a:ea typeface="+mn-lt"/>
              <a:cs typeface="+mn-lt"/>
            </a:endParaRPr>
          </a:p>
          <a:p>
            <a:endParaRPr lang="en-US" sz="1800" dirty="0">
              <a:ea typeface="+mn-lt"/>
              <a:cs typeface="+mn-lt"/>
            </a:endParaRPr>
          </a:p>
          <a:p>
            <a:endParaRPr lang="en-US" sz="1800" dirty="0">
              <a:ea typeface="+mn-lt"/>
              <a:cs typeface="+mn-lt"/>
            </a:endParaRPr>
          </a:p>
          <a:p>
            <a:r>
              <a:rPr lang="en-US" sz="1800" b="1" dirty="0">
                <a:ea typeface="+mn-lt"/>
                <a:cs typeface="+mn-lt"/>
              </a:rPr>
              <a:t>shutil </a:t>
            </a:r>
            <a:r>
              <a:rPr lang="en-US" sz="1800" dirty="0">
                <a:ea typeface="+mn-lt"/>
                <a:cs typeface="+mn-lt"/>
              </a:rPr>
              <a:t>module in Python is a built-in library that provides a set of high-level file operations. It is built on top of the "os" module and provides a more convenient and user-friendly interface for working with files and directories.</a:t>
            </a:r>
          </a:p>
          <a:p>
            <a:endParaRPr lang="en-US" dirty="0">
              <a:cs typeface="Times New Roman"/>
            </a:endParaRPr>
          </a:p>
        </p:txBody>
      </p:sp>
    </p:spTree>
    <p:extLst>
      <p:ext uri="{BB962C8B-B14F-4D97-AF65-F5344CB8AC3E}">
        <p14:creationId xmlns:p14="http://schemas.microsoft.com/office/powerpoint/2010/main" xmlns="" val="200367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10069</TotalTime>
  <Words>1031</Words>
  <Application>Microsoft Office PowerPoint</Application>
  <PresentationFormat>On-screen Show (4:3)</PresentationFormat>
  <Paragraphs>116</Paragraphs>
  <Slides>23</Slides>
  <Notes>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DELL</cp:lastModifiedBy>
  <cp:revision>708</cp:revision>
  <dcterms:modified xsi:type="dcterms:W3CDTF">2023-06-09T08:21:23Z</dcterms:modified>
</cp:coreProperties>
</file>