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M Sans Italics" charset="1" panose="00000000000000000000"/>
      <p:regular r:id="rId14"/>
    </p:embeddedFont>
    <p:embeddedFont>
      <p:font typeface="Squada One" charset="1" panose="02000000000000000000"/>
      <p:regular r:id="rId15"/>
    </p:embeddedFont>
    <p:embeddedFont>
      <p:font typeface="Varela Round" charset="1" panose="00000500000000000000"/>
      <p:regular r:id="rId16"/>
    </p:embeddedFont>
    <p:embeddedFont>
      <p:font typeface="Poppins Light" charset="1" panose="00000400000000000000"/>
      <p:regular r:id="rId17"/>
    </p:embeddedFont>
    <p:embeddedFont>
      <p:font typeface="Lato Bold" charset="1" panose="020F0502020204030203"/>
      <p:regular r:id="rId18"/>
    </p:embeddedFont>
    <p:embeddedFont>
      <p:font typeface="Lato" charset="1" panose="020F05020202040302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361E8B"/>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grpSp>
        <p:nvGrpSpPr>
          <p:cNvPr name="Group 5" id="5"/>
          <p:cNvGrpSpPr/>
          <p:nvPr/>
        </p:nvGrpSpPr>
        <p:grpSpPr>
          <a:xfrm rot="0">
            <a:off x="10380940" y="649592"/>
            <a:ext cx="7516996" cy="8987817"/>
            <a:chOff x="0" y="0"/>
            <a:chExt cx="8603361" cy="10286746"/>
          </a:xfrm>
        </p:grpSpPr>
        <p:sp>
          <p:nvSpPr>
            <p:cNvPr name="Freeform 6" id="6"/>
            <p:cNvSpPr/>
            <p:nvPr/>
          </p:nvSpPr>
          <p:spPr>
            <a:xfrm flipH="false" flipV="false" rot="0">
              <a:off x="-2794" y="-127"/>
              <a:ext cx="8606155" cy="10286873"/>
            </a:xfrm>
            <a:custGeom>
              <a:avLst/>
              <a:gdLst/>
              <a:ahLst/>
              <a:cxnLst/>
              <a:rect r="r" b="b" t="t" l="l"/>
              <a:pathLst>
                <a:path h="10286873" w="8606155">
                  <a:moveTo>
                    <a:pt x="8606155" y="10251440"/>
                  </a:moveTo>
                  <a:cubicBezTo>
                    <a:pt x="8606155" y="10284587"/>
                    <a:pt x="8595487" y="10286873"/>
                    <a:pt x="8567674" y="10286873"/>
                  </a:cubicBezTo>
                  <a:cubicBezTo>
                    <a:pt x="5713095" y="10286238"/>
                    <a:pt x="2858643" y="10286238"/>
                    <a:pt x="4064" y="10286238"/>
                  </a:cubicBezTo>
                  <a:cubicBezTo>
                    <a:pt x="0" y="10272395"/>
                    <a:pt x="6350" y="10259822"/>
                    <a:pt x="9271" y="10246995"/>
                  </a:cubicBezTo>
                  <a:cubicBezTo>
                    <a:pt x="134747" y="9685401"/>
                    <a:pt x="260350" y="9123934"/>
                    <a:pt x="386207" y="8562467"/>
                  </a:cubicBezTo>
                  <a:cubicBezTo>
                    <a:pt x="565658" y="7761986"/>
                    <a:pt x="745490" y="6961632"/>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5"/>
                    <a:pt x="8605139" y="6846316"/>
                    <a:pt x="8606155" y="10251440"/>
                  </a:cubicBezTo>
                  <a:close/>
                </a:path>
              </a:pathLst>
            </a:custGeom>
            <a:blipFill>
              <a:blip r:embed="rId2"/>
              <a:stretch>
                <a:fillRect l="-56282" t="0" r="-56282" b="0"/>
              </a:stretch>
            </a:blipFill>
          </p:spPr>
        </p:sp>
      </p:grpSp>
      <p:sp>
        <p:nvSpPr>
          <p:cNvPr name="Freeform 7" id="7"/>
          <p:cNvSpPr/>
          <p:nvPr/>
        </p:nvSpPr>
        <p:spPr>
          <a:xfrm flipH="false" flipV="false" rot="0">
            <a:off x="1028700" y="-362940"/>
            <a:ext cx="3623438" cy="3654232"/>
          </a:xfrm>
          <a:custGeom>
            <a:avLst/>
            <a:gdLst/>
            <a:ahLst/>
            <a:cxnLst/>
            <a:rect r="r" b="b" t="t" l="l"/>
            <a:pathLst>
              <a:path h="3654232" w="3623438">
                <a:moveTo>
                  <a:pt x="0" y="0"/>
                </a:moveTo>
                <a:lnTo>
                  <a:pt x="3623438" y="0"/>
                </a:lnTo>
                <a:lnTo>
                  <a:pt x="3623438" y="3654232"/>
                </a:lnTo>
                <a:lnTo>
                  <a:pt x="0" y="3654232"/>
                </a:lnTo>
                <a:lnTo>
                  <a:pt x="0" y="0"/>
                </a:lnTo>
                <a:close/>
              </a:path>
            </a:pathLst>
          </a:custGeom>
          <a:blipFill>
            <a:blip r:embed="rId3"/>
            <a:stretch>
              <a:fillRect l="0" t="0" r="0" b="0"/>
            </a:stretch>
          </a:blipFill>
        </p:spPr>
      </p:sp>
      <p:sp>
        <p:nvSpPr>
          <p:cNvPr name="TextBox 8" id="8"/>
          <p:cNvSpPr txBox="true"/>
          <p:nvPr/>
        </p:nvSpPr>
        <p:spPr>
          <a:xfrm rot="0">
            <a:off x="1573748" y="7036704"/>
            <a:ext cx="7913921" cy="464704"/>
          </a:xfrm>
          <a:prstGeom prst="rect">
            <a:avLst/>
          </a:prstGeom>
        </p:spPr>
        <p:txBody>
          <a:bodyPr anchor="t" rtlCol="false" tIns="0" lIns="0" bIns="0" rIns="0">
            <a:spAutoFit/>
          </a:bodyPr>
          <a:lstStyle/>
          <a:p>
            <a:pPr algn="l" marL="0" indent="0" lvl="0">
              <a:lnSpc>
                <a:spcPts val="3727"/>
              </a:lnSpc>
              <a:spcBef>
                <a:spcPct val="0"/>
              </a:spcBef>
            </a:pPr>
            <a:r>
              <a:rPr lang="en-US" sz="3030" i="true">
                <a:solidFill>
                  <a:srgbClr val="CBDBF1"/>
                </a:solidFill>
                <a:latin typeface="DM Sans Italics"/>
                <a:ea typeface="DM Sans Italics"/>
                <a:cs typeface="DM Sans Italics"/>
                <a:sym typeface="DM Sans Italics"/>
              </a:rPr>
              <a:t>Presented by: Laïla Hammouch</a:t>
            </a:r>
          </a:p>
        </p:txBody>
      </p:sp>
      <p:sp>
        <p:nvSpPr>
          <p:cNvPr name="TextBox 9" id="9"/>
          <p:cNvSpPr txBox="true"/>
          <p:nvPr/>
        </p:nvSpPr>
        <p:spPr>
          <a:xfrm rot="0">
            <a:off x="1573748" y="3297003"/>
            <a:ext cx="7313372" cy="3112770"/>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PHISHING ATTACK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grpSp>
        <p:nvGrpSpPr>
          <p:cNvPr name="Group 2" id="2"/>
          <p:cNvGrpSpPr/>
          <p:nvPr/>
        </p:nvGrpSpPr>
        <p:grpSpPr>
          <a:xfrm rot="0">
            <a:off x="9767990" y="1627750"/>
            <a:ext cx="7491310" cy="7021849"/>
            <a:chOff x="0" y="0"/>
            <a:chExt cx="1973020" cy="1849376"/>
          </a:xfrm>
        </p:grpSpPr>
        <p:sp>
          <p:nvSpPr>
            <p:cNvPr name="Freeform 3" id="3"/>
            <p:cNvSpPr/>
            <p:nvPr/>
          </p:nvSpPr>
          <p:spPr>
            <a:xfrm flipH="false" flipV="false" rot="0">
              <a:off x="0" y="0"/>
              <a:ext cx="1973020" cy="1849376"/>
            </a:xfrm>
            <a:custGeom>
              <a:avLst/>
              <a:gdLst/>
              <a:ahLst/>
              <a:cxnLst/>
              <a:rect r="r" b="b" t="t" l="l"/>
              <a:pathLst>
                <a:path h="1849376" w="1973020">
                  <a:moveTo>
                    <a:pt x="69241" y="0"/>
                  </a:moveTo>
                  <a:lnTo>
                    <a:pt x="1903779" y="0"/>
                  </a:lnTo>
                  <a:cubicBezTo>
                    <a:pt x="1942019" y="0"/>
                    <a:pt x="1973020" y="31000"/>
                    <a:pt x="1973020" y="69241"/>
                  </a:cubicBezTo>
                  <a:lnTo>
                    <a:pt x="1973020" y="1780134"/>
                  </a:lnTo>
                  <a:cubicBezTo>
                    <a:pt x="1973020" y="1818375"/>
                    <a:pt x="1942019" y="1849376"/>
                    <a:pt x="1903779" y="1849376"/>
                  </a:cubicBezTo>
                  <a:lnTo>
                    <a:pt x="69241" y="1849376"/>
                  </a:lnTo>
                  <a:cubicBezTo>
                    <a:pt x="31000" y="1849376"/>
                    <a:pt x="0" y="1818375"/>
                    <a:pt x="0" y="1780134"/>
                  </a:cubicBezTo>
                  <a:lnTo>
                    <a:pt x="0" y="69241"/>
                  </a:lnTo>
                  <a:cubicBezTo>
                    <a:pt x="0" y="31000"/>
                    <a:pt x="31000" y="0"/>
                    <a:pt x="69241" y="0"/>
                  </a:cubicBezTo>
                  <a:close/>
                </a:path>
              </a:pathLst>
            </a:custGeom>
            <a:solidFill>
              <a:srgbClr val="361E8B"/>
            </a:solidFill>
          </p:spPr>
        </p:sp>
        <p:sp>
          <p:nvSpPr>
            <p:cNvPr name="TextBox 4" id="4"/>
            <p:cNvSpPr txBox="true"/>
            <p:nvPr/>
          </p:nvSpPr>
          <p:spPr>
            <a:xfrm>
              <a:off x="0" y="-57150"/>
              <a:ext cx="1973020" cy="1906526"/>
            </a:xfrm>
            <a:prstGeom prst="rect">
              <a:avLst/>
            </a:prstGeom>
          </p:spPr>
          <p:txBody>
            <a:bodyPr anchor="ctr" rtlCol="false" tIns="50800" lIns="50800" bIns="50800" rIns="50800"/>
            <a:lstStyle/>
            <a:p>
              <a:pPr algn="ctr">
                <a:lnSpc>
                  <a:spcPts val="4479"/>
                </a:lnSpc>
              </a:pPr>
            </a:p>
          </p:txBody>
        </p:sp>
      </p:grpSp>
      <p:sp>
        <p:nvSpPr>
          <p:cNvPr name="Freeform 5" id="5"/>
          <p:cNvSpPr/>
          <p:nvPr/>
        </p:nvSpPr>
        <p:spPr>
          <a:xfrm flipH="false" flipV="false" rot="0">
            <a:off x="1787168" y="7079885"/>
            <a:ext cx="5480284" cy="4604480"/>
          </a:xfrm>
          <a:custGeom>
            <a:avLst/>
            <a:gdLst/>
            <a:ahLst/>
            <a:cxnLst/>
            <a:rect r="r" b="b" t="t" l="l"/>
            <a:pathLst>
              <a:path h="4604480" w="5480284">
                <a:moveTo>
                  <a:pt x="0" y="0"/>
                </a:moveTo>
                <a:lnTo>
                  <a:pt x="5480284" y="0"/>
                </a:lnTo>
                <a:lnTo>
                  <a:pt x="5480284" y="4604480"/>
                </a:lnTo>
                <a:lnTo>
                  <a:pt x="0" y="4604480"/>
                </a:lnTo>
                <a:lnTo>
                  <a:pt x="0" y="0"/>
                </a:lnTo>
                <a:close/>
              </a:path>
            </a:pathLst>
          </a:custGeom>
          <a:blipFill>
            <a:blip r:embed="rId2">
              <a:extLst>
                <a:ext uri="{96DAC541-7B7A-43D3-8B79-37D633B846F1}">
                  <asvg:svgBlip xmlns:asvg="http://schemas.microsoft.com/office/drawing/2016/SVG/main" r:embed="rId3"/>
                </a:ext>
              </a:extLst>
            </a:blip>
            <a:stretch>
              <a:fillRect l="-22574" t="0" r="0" b="0"/>
            </a:stretch>
          </a:blipFill>
        </p:spPr>
      </p:sp>
      <p:grpSp>
        <p:nvGrpSpPr>
          <p:cNvPr name="Group 6" id="6"/>
          <p:cNvGrpSpPr/>
          <p:nvPr/>
        </p:nvGrpSpPr>
        <p:grpSpPr>
          <a:xfrm rot="0">
            <a:off x="10559150" y="5138674"/>
            <a:ext cx="5908989" cy="2667461"/>
            <a:chOff x="0" y="0"/>
            <a:chExt cx="915457" cy="413260"/>
          </a:xfrm>
        </p:grpSpPr>
        <p:sp>
          <p:nvSpPr>
            <p:cNvPr name="Freeform 7" id="7"/>
            <p:cNvSpPr/>
            <p:nvPr/>
          </p:nvSpPr>
          <p:spPr>
            <a:xfrm flipH="false" flipV="false" rot="0">
              <a:off x="0" y="0"/>
              <a:ext cx="915457" cy="413260"/>
            </a:xfrm>
            <a:custGeom>
              <a:avLst/>
              <a:gdLst/>
              <a:ahLst/>
              <a:cxnLst/>
              <a:rect r="r" b="b" t="t" l="l"/>
              <a:pathLst>
                <a:path h="413260" w="915457">
                  <a:moveTo>
                    <a:pt x="65510" y="0"/>
                  </a:moveTo>
                  <a:lnTo>
                    <a:pt x="849947" y="0"/>
                  </a:lnTo>
                  <a:cubicBezTo>
                    <a:pt x="886127" y="0"/>
                    <a:pt x="915457" y="29330"/>
                    <a:pt x="915457" y="65510"/>
                  </a:cubicBezTo>
                  <a:lnTo>
                    <a:pt x="915457" y="347750"/>
                  </a:lnTo>
                  <a:cubicBezTo>
                    <a:pt x="915457" y="383930"/>
                    <a:pt x="886127" y="413260"/>
                    <a:pt x="849947" y="413260"/>
                  </a:cubicBezTo>
                  <a:lnTo>
                    <a:pt x="65510" y="413260"/>
                  </a:lnTo>
                  <a:cubicBezTo>
                    <a:pt x="29330" y="413260"/>
                    <a:pt x="0" y="383930"/>
                    <a:pt x="0" y="347750"/>
                  </a:cubicBezTo>
                  <a:lnTo>
                    <a:pt x="0" y="65510"/>
                  </a:lnTo>
                  <a:cubicBezTo>
                    <a:pt x="0" y="29330"/>
                    <a:pt x="29330" y="0"/>
                    <a:pt x="65510" y="0"/>
                  </a:cubicBezTo>
                  <a:close/>
                </a:path>
              </a:pathLst>
            </a:custGeom>
            <a:blipFill>
              <a:blip r:embed="rId4"/>
              <a:stretch>
                <a:fillRect l="0" t="-9610" r="0" b="-9610"/>
              </a:stretch>
            </a:blipFill>
          </p:spPr>
        </p:sp>
      </p:grpSp>
      <p:sp>
        <p:nvSpPr>
          <p:cNvPr name="TextBox 8" id="8"/>
          <p:cNvSpPr txBox="true"/>
          <p:nvPr/>
        </p:nvSpPr>
        <p:spPr>
          <a:xfrm rot="0">
            <a:off x="1787168" y="2030730"/>
            <a:ext cx="7313372" cy="4570095"/>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What is PHISHING ATTACK?</a:t>
            </a:r>
          </a:p>
        </p:txBody>
      </p:sp>
      <p:sp>
        <p:nvSpPr>
          <p:cNvPr name="TextBox 9" id="9"/>
          <p:cNvSpPr txBox="true"/>
          <p:nvPr/>
        </p:nvSpPr>
        <p:spPr>
          <a:xfrm rot="0">
            <a:off x="10559150" y="2056857"/>
            <a:ext cx="5908989" cy="2657475"/>
          </a:xfrm>
          <a:prstGeom prst="rect">
            <a:avLst/>
          </a:prstGeom>
        </p:spPr>
        <p:txBody>
          <a:bodyPr anchor="t" rtlCol="false" tIns="0" lIns="0" bIns="0" rIns="0">
            <a:spAutoFit/>
          </a:bodyPr>
          <a:lstStyle/>
          <a:p>
            <a:pPr algn="l">
              <a:lnSpc>
                <a:spcPts val="4200"/>
              </a:lnSpc>
            </a:pPr>
            <a:r>
              <a:rPr lang="en-US" sz="3000">
                <a:solidFill>
                  <a:srgbClr val="FFFFFF"/>
                </a:solidFill>
                <a:latin typeface="Varela Round"/>
                <a:ea typeface="Varela Round"/>
                <a:cs typeface="Varela Round"/>
                <a:sym typeface="Varela Round"/>
              </a:rPr>
              <a:t>A type of cybercrime where attackers attempt to trick individuals into revealing personal or confidential information.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sp>
        <p:nvSpPr>
          <p:cNvPr name="Freeform 2" id="2"/>
          <p:cNvSpPr/>
          <p:nvPr/>
        </p:nvSpPr>
        <p:spPr>
          <a:xfrm flipH="true" flipV="true" rot="0">
            <a:off x="1820012" y="-1820749"/>
            <a:ext cx="5175256" cy="3641499"/>
          </a:xfrm>
          <a:custGeom>
            <a:avLst/>
            <a:gdLst/>
            <a:ahLst/>
            <a:cxnLst/>
            <a:rect r="r" b="b" t="t" l="l"/>
            <a:pathLst>
              <a:path h="3641499" w="5175256">
                <a:moveTo>
                  <a:pt x="5175257" y="3641498"/>
                </a:moveTo>
                <a:lnTo>
                  <a:pt x="0" y="3641498"/>
                </a:lnTo>
                <a:lnTo>
                  <a:pt x="0" y="0"/>
                </a:lnTo>
                <a:lnTo>
                  <a:pt x="5175257" y="0"/>
                </a:lnTo>
                <a:lnTo>
                  <a:pt x="5175257" y="364149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9258300"/>
            <a:ext cx="16230600" cy="2254975"/>
            <a:chOff x="0" y="0"/>
            <a:chExt cx="4274726" cy="593903"/>
          </a:xfrm>
        </p:grpSpPr>
        <p:sp>
          <p:nvSpPr>
            <p:cNvPr name="Freeform 4" id="4"/>
            <p:cNvSpPr/>
            <p:nvPr/>
          </p:nvSpPr>
          <p:spPr>
            <a:xfrm flipH="false" flipV="false" rot="0">
              <a:off x="0" y="0"/>
              <a:ext cx="4274726" cy="593903"/>
            </a:xfrm>
            <a:custGeom>
              <a:avLst/>
              <a:gdLst/>
              <a:ahLst/>
              <a:cxnLst/>
              <a:rect r="r" b="b" t="t" l="l"/>
              <a:pathLst>
                <a:path h="593903" w="4274726">
                  <a:moveTo>
                    <a:pt x="23850" y="0"/>
                  </a:moveTo>
                  <a:lnTo>
                    <a:pt x="4250876" y="0"/>
                  </a:lnTo>
                  <a:cubicBezTo>
                    <a:pt x="4257201" y="0"/>
                    <a:pt x="4263268" y="2513"/>
                    <a:pt x="4267741" y="6985"/>
                  </a:cubicBezTo>
                  <a:cubicBezTo>
                    <a:pt x="4272213" y="11458"/>
                    <a:pt x="4274726" y="17524"/>
                    <a:pt x="4274726" y="23850"/>
                  </a:cubicBezTo>
                  <a:lnTo>
                    <a:pt x="4274726" y="570053"/>
                  </a:lnTo>
                  <a:cubicBezTo>
                    <a:pt x="4274726" y="576379"/>
                    <a:pt x="4272213" y="582445"/>
                    <a:pt x="4267741" y="586918"/>
                  </a:cubicBezTo>
                  <a:cubicBezTo>
                    <a:pt x="4263268" y="591390"/>
                    <a:pt x="4257201" y="593903"/>
                    <a:pt x="4250876" y="593903"/>
                  </a:cubicBezTo>
                  <a:lnTo>
                    <a:pt x="23850" y="593903"/>
                  </a:lnTo>
                  <a:cubicBezTo>
                    <a:pt x="17524" y="593903"/>
                    <a:pt x="11458" y="591390"/>
                    <a:pt x="6985" y="586918"/>
                  </a:cubicBezTo>
                  <a:cubicBezTo>
                    <a:pt x="2513" y="582445"/>
                    <a:pt x="0" y="576379"/>
                    <a:pt x="0" y="570053"/>
                  </a:cubicBezTo>
                  <a:lnTo>
                    <a:pt x="0" y="23850"/>
                  </a:lnTo>
                  <a:cubicBezTo>
                    <a:pt x="0" y="17524"/>
                    <a:pt x="2513" y="11458"/>
                    <a:pt x="6985" y="6985"/>
                  </a:cubicBezTo>
                  <a:cubicBezTo>
                    <a:pt x="11458" y="2513"/>
                    <a:pt x="17524" y="0"/>
                    <a:pt x="23850" y="0"/>
                  </a:cubicBezTo>
                  <a:close/>
                </a:path>
              </a:pathLst>
            </a:custGeom>
            <a:solidFill>
              <a:srgbClr val="0C021C"/>
            </a:solidFill>
          </p:spPr>
        </p:sp>
        <p:sp>
          <p:nvSpPr>
            <p:cNvPr name="TextBox 5" id="5"/>
            <p:cNvSpPr txBox="true"/>
            <p:nvPr/>
          </p:nvSpPr>
          <p:spPr>
            <a:xfrm>
              <a:off x="0" y="-38100"/>
              <a:ext cx="4274726" cy="63200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3795387" y="2283767"/>
            <a:ext cx="3463913" cy="4114800"/>
          </a:xfrm>
          <a:custGeom>
            <a:avLst/>
            <a:gdLst/>
            <a:ahLst/>
            <a:cxnLst/>
            <a:rect r="r" b="b" t="t" l="l"/>
            <a:pathLst>
              <a:path h="4114800" w="3463913">
                <a:moveTo>
                  <a:pt x="0" y="0"/>
                </a:moveTo>
                <a:lnTo>
                  <a:pt x="3463913" y="0"/>
                </a:lnTo>
                <a:lnTo>
                  <a:pt x="346391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26115" y="2498123"/>
            <a:ext cx="14371637" cy="3112770"/>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Why is Phishing a Problem?</a:t>
            </a:r>
          </a:p>
        </p:txBody>
      </p:sp>
      <p:sp>
        <p:nvSpPr>
          <p:cNvPr name="TextBox 8" id="8"/>
          <p:cNvSpPr txBox="true"/>
          <p:nvPr/>
        </p:nvSpPr>
        <p:spPr>
          <a:xfrm rot="0">
            <a:off x="970866" y="5860722"/>
            <a:ext cx="15482135" cy="1099820"/>
          </a:xfrm>
          <a:prstGeom prst="rect">
            <a:avLst/>
          </a:prstGeom>
        </p:spPr>
        <p:txBody>
          <a:bodyPr anchor="t" rtlCol="false" tIns="0" lIns="0" bIns="0" rIns="0">
            <a:spAutoFit/>
          </a:bodyPr>
          <a:lstStyle/>
          <a:p>
            <a:pPr algn="l">
              <a:lnSpc>
                <a:spcPts val="4480"/>
              </a:lnSpc>
            </a:pPr>
            <a:r>
              <a:rPr lang="en-US" sz="3200">
                <a:solidFill>
                  <a:srgbClr val="CBDBF1"/>
                </a:solidFill>
                <a:latin typeface="Varela Round"/>
                <a:ea typeface="Varela Round"/>
                <a:cs typeface="Varela Round"/>
                <a:sym typeface="Varela Round"/>
              </a:rPr>
              <a:t>Phishing can lead to identity theft, financial loss, and damage to </a:t>
            </a:r>
          </a:p>
          <a:p>
            <a:pPr algn="l">
              <a:lnSpc>
                <a:spcPts val="4480"/>
              </a:lnSpc>
            </a:pPr>
            <a:r>
              <a:rPr lang="en-US" sz="3200">
                <a:solidFill>
                  <a:srgbClr val="CBDBF1"/>
                </a:solidFill>
                <a:latin typeface="Varela Round"/>
                <a:ea typeface="Varela Round"/>
                <a:cs typeface="Varela Round"/>
                <a:sym typeface="Varela Round"/>
              </a:rPr>
              <a:t>reputation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sp>
        <p:nvSpPr>
          <p:cNvPr name="Freeform 2" id="2"/>
          <p:cNvSpPr/>
          <p:nvPr/>
        </p:nvSpPr>
        <p:spPr>
          <a:xfrm flipH="false" flipV="false" rot="0">
            <a:off x="1389890" y="4625385"/>
            <a:ext cx="1793513" cy="1793513"/>
          </a:xfrm>
          <a:custGeom>
            <a:avLst/>
            <a:gdLst/>
            <a:ahLst/>
            <a:cxnLst/>
            <a:rect r="r" b="b" t="t" l="l"/>
            <a:pathLst>
              <a:path h="1793513" w="1793513">
                <a:moveTo>
                  <a:pt x="0" y="0"/>
                </a:moveTo>
                <a:lnTo>
                  <a:pt x="1793513" y="0"/>
                </a:lnTo>
                <a:lnTo>
                  <a:pt x="1793513" y="1793513"/>
                </a:lnTo>
                <a:lnTo>
                  <a:pt x="0" y="179351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71834" y="4481714"/>
            <a:ext cx="2023098" cy="2023098"/>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00" t="0" r="-25000" b="0"/>
              </a:stretch>
            </a:blipFill>
          </p:spPr>
        </p:sp>
      </p:grpSp>
      <p:grpSp>
        <p:nvGrpSpPr>
          <p:cNvPr name="Group 5" id="5"/>
          <p:cNvGrpSpPr/>
          <p:nvPr/>
        </p:nvGrpSpPr>
        <p:grpSpPr>
          <a:xfrm rot="0">
            <a:off x="4559777" y="4481714"/>
            <a:ext cx="2023098" cy="202309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66" t="0" r="-25066" b="0"/>
              </a:stretch>
            </a:blipFill>
          </p:spPr>
        </p:sp>
      </p:grpSp>
      <p:grpSp>
        <p:nvGrpSpPr>
          <p:cNvPr name="Group 7" id="7"/>
          <p:cNvGrpSpPr/>
          <p:nvPr/>
        </p:nvGrpSpPr>
        <p:grpSpPr>
          <a:xfrm rot="0">
            <a:off x="8115356" y="4481714"/>
            <a:ext cx="2023098" cy="202309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96671" t="-6191" r="0" b="-6191"/>
              </a:stretch>
            </a:blipFill>
          </p:spPr>
        </p:sp>
      </p:grpSp>
      <p:grpSp>
        <p:nvGrpSpPr>
          <p:cNvPr name="Group 9" id="9"/>
          <p:cNvGrpSpPr/>
          <p:nvPr/>
        </p:nvGrpSpPr>
        <p:grpSpPr>
          <a:xfrm rot="0">
            <a:off x="14961903" y="4481714"/>
            <a:ext cx="2023098" cy="2023098"/>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0" r="0" b="0"/>
              </a:stretch>
            </a:blipFill>
          </p:spPr>
        </p:sp>
      </p:grpSp>
      <p:grpSp>
        <p:nvGrpSpPr>
          <p:cNvPr name="Group 11" id="11"/>
          <p:cNvGrpSpPr/>
          <p:nvPr/>
        </p:nvGrpSpPr>
        <p:grpSpPr>
          <a:xfrm rot="0">
            <a:off x="11405280" y="4481714"/>
            <a:ext cx="2023098" cy="202309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8"/>
              <a:stretch>
                <a:fillRect l="-28616" t="0" r="-28616" b="0"/>
              </a:stretch>
            </a:blipFill>
          </p:spPr>
        </p:sp>
      </p:grpSp>
      <p:sp>
        <p:nvSpPr>
          <p:cNvPr name="TextBox 13" id="13"/>
          <p:cNvSpPr txBox="true"/>
          <p:nvPr/>
        </p:nvSpPr>
        <p:spPr>
          <a:xfrm rot="0">
            <a:off x="11434945" y="6975080"/>
            <a:ext cx="3121512" cy="1472856"/>
          </a:xfrm>
          <a:prstGeom prst="rect">
            <a:avLst/>
          </a:prstGeom>
        </p:spPr>
        <p:txBody>
          <a:bodyPr anchor="t" rtlCol="false" tIns="0" lIns="0" bIns="0" rIns="0">
            <a:spAutoFit/>
          </a:bodyPr>
          <a:lstStyle/>
          <a:p>
            <a:pPr algn="l">
              <a:lnSpc>
                <a:spcPts val="2999"/>
              </a:lnSpc>
            </a:pPr>
            <a:r>
              <a:rPr lang="en-US" sz="1851">
                <a:solidFill>
                  <a:srgbClr val="FFFFFF"/>
                </a:solidFill>
                <a:latin typeface="Poppins Light"/>
                <a:ea typeface="Poppins Light"/>
                <a:cs typeface="Poppins Light"/>
                <a:sym typeface="Poppins Light"/>
              </a:rPr>
              <a:t>Spear Phishing: Targeted attacks aimed at specific individuals or organizations</a:t>
            </a:r>
          </a:p>
        </p:txBody>
      </p:sp>
      <p:sp>
        <p:nvSpPr>
          <p:cNvPr name="TextBox 14" id="14"/>
          <p:cNvSpPr txBox="true"/>
          <p:nvPr/>
        </p:nvSpPr>
        <p:spPr>
          <a:xfrm rot="0">
            <a:off x="7999108" y="6975080"/>
            <a:ext cx="3121512" cy="729906"/>
          </a:xfrm>
          <a:prstGeom prst="rect">
            <a:avLst/>
          </a:prstGeom>
        </p:spPr>
        <p:txBody>
          <a:bodyPr anchor="t" rtlCol="false" tIns="0" lIns="0" bIns="0" rIns="0">
            <a:spAutoFit/>
          </a:bodyPr>
          <a:lstStyle/>
          <a:p>
            <a:pPr algn="l">
              <a:lnSpc>
                <a:spcPts val="2999"/>
              </a:lnSpc>
            </a:pPr>
            <a:r>
              <a:rPr lang="en-US" sz="1851">
                <a:solidFill>
                  <a:srgbClr val="FFFFFF"/>
                </a:solidFill>
                <a:latin typeface="Poppins Light"/>
                <a:ea typeface="Poppins Light"/>
                <a:cs typeface="Poppins Light"/>
                <a:sym typeface="Poppins Light"/>
              </a:rPr>
              <a:t>Vishing: Phishing via voice call.</a:t>
            </a:r>
          </a:p>
        </p:txBody>
      </p:sp>
      <p:sp>
        <p:nvSpPr>
          <p:cNvPr name="TextBox 15" id="15"/>
          <p:cNvSpPr txBox="true"/>
          <p:nvPr/>
        </p:nvSpPr>
        <p:spPr>
          <a:xfrm rot="0">
            <a:off x="4341068" y="6975080"/>
            <a:ext cx="3121512" cy="729906"/>
          </a:xfrm>
          <a:prstGeom prst="rect">
            <a:avLst/>
          </a:prstGeom>
        </p:spPr>
        <p:txBody>
          <a:bodyPr anchor="t" rtlCol="false" tIns="0" lIns="0" bIns="0" rIns="0">
            <a:spAutoFit/>
          </a:bodyPr>
          <a:lstStyle/>
          <a:p>
            <a:pPr algn="l">
              <a:lnSpc>
                <a:spcPts val="2999"/>
              </a:lnSpc>
            </a:pPr>
            <a:r>
              <a:rPr lang="en-US" sz="1851">
                <a:solidFill>
                  <a:srgbClr val="FFFFFF"/>
                </a:solidFill>
                <a:latin typeface="Poppins Light"/>
                <a:ea typeface="Poppins Light"/>
                <a:cs typeface="Poppins Light"/>
                <a:sym typeface="Poppins Light"/>
              </a:rPr>
              <a:t>Smishing: Phishing via text message.</a:t>
            </a:r>
          </a:p>
        </p:txBody>
      </p:sp>
      <p:sp>
        <p:nvSpPr>
          <p:cNvPr name="TextBox 16" id="16"/>
          <p:cNvSpPr txBox="true"/>
          <p:nvPr/>
        </p:nvSpPr>
        <p:spPr>
          <a:xfrm rot="0">
            <a:off x="905231" y="6975080"/>
            <a:ext cx="3121512" cy="1844331"/>
          </a:xfrm>
          <a:prstGeom prst="rect">
            <a:avLst/>
          </a:prstGeom>
        </p:spPr>
        <p:txBody>
          <a:bodyPr anchor="t" rtlCol="false" tIns="0" lIns="0" bIns="0" rIns="0">
            <a:spAutoFit/>
          </a:bodyPr>
          <a:lstStyle/>
          <a:p>
            <a:pPr algn="l">
              <a:lnSpc>
                <a:spcPts val="2999"/>
              </a:lnSpc>
            </a:pPr>
            <a:r>
              <a:rPr lang="en-US" sz="1851">
                <a:solidFill>
                  <a:srgbClr val="FFFFFF"/>
                </a:solidFill>
                <a:latin typeface="Poppins Light"/>
                <a:ea typeface="Poppins Light"/>
                <a:cs typeface="Poppins Light"/>
                <a:sym typeface="Poppins Light"/>
              </a:rPr>
              <a:t>Email Phishing: The most common type, often disguised as legitimate emails from trusted sources</a:t>
            </a:r>
          </a:p>
        </p:txBody>
      </p:sp>
      <p:sp>
        <p:nvSpPr>
          <p:cNvPr name="TextBox 17" id="17"/>
          <p:cNvSpPr txBox="true"/>
          <p:nvPr/>
        </p:nvSpPr>
        <p:spPr>
          <a:xfrm rot="0">
            <a:off x="1585265" y="642897"/>
            <a:ext cx="14069961" cy="3112770"/>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Types of Phishing Attacks</a:t>
            </a:r>
          </a:p>
        </p:txBody>
      </p:sp>
      <p:sp>
        <p:nvSpPr>
          <p:cNvPr name="TextBox 18" id="18"/>
          <p:cNvSpPr txBox="true"/>
          <p:nvPr/>
        </p:nvSpPr>
        <p:spPr>
          <a:xfrm rot="0">
            <a:off x="14870782" y="6975080"/>
            <a:ext cx="3121512" cy="729906"/>
          </a:xfrm>
          <a:prstGeom prst="rect">
            <a:avLst/>
          </a:prstGeom>
        </p:spPr>
        <p:txBody>
          <a:bodyPr anchor="t" rtlCol="false" tIns="0" lIns="0" bIns="0" rIns="0">
            <a:spAutoFit/>
          </a:bodyPr>
          <a:lstStyle/>
          <a:p>
            <a:pPr algn="l">
              <a:lnSpc>
                <a:spcPts val="2999"/>
              </a:lnSpc>
            </a:pPr>
            <a:r>
              <a:rPr lang="en-US" sz="1851">
                <a:solidFill>
                  <a:srgbClr val="FFFFFF"/>
                </a:solidFill>
                <a:latin typeface="Poppins Light"/>
                <a:ea typeface="Poppins Light"/>
                <a:cs typeface="Poppins Light"/>
                <a:sym typeface="Poppins Light"/>
              </a:rPr>
              <a:t>Whishing: Phishing through social media platforms.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sp>
        <p:nvSpPr>
          <p:cNvPr name="Freeform 2" id="2"/>
          <p:cNvSpPr/>
          <p:nvPr/>
        </p:nvSpPr>
        <p:spPr>
          <a:xfrm flipH="true" flipV="true" rot="0">
            <a:off x="1820012" y="-1820749"/>
            <a:ext cx="5175256" cy="3641499"/>
          </a:xfrm>
          <a:custGeom>
            <a:avLst/>
            <a:gdLst/>
            <a:ahLst/>
            <a:cxnLst/>
            <a:rect r="r" b="b" t="t" l="l"/>
            <a:pathLst>
              <a:path h="3641499" w="5175256">
                <a:moveTo>
                  <a:pt x="5175257" y="3641498"/>
                </a:moveTo>
                <a:lnTo>
                  <a:pt x="0" y="3641498"/>
                </a:lnTo>
                <a:lnTo>
                  <a:pt x="0" y="0"/>
                </a:lnTo>
                <a:lnTo>
                  <a:pt x="5175257" y="0"/>
                </a:lnTo>
                <a:lnTo>
                  <a:pt x="5175257" y="3641498"/>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9258300"/>
            <a:ext cx="16230600" cy="2254975"/>
            <a:chOff x="0" y="0"/>
            <a:chExt cx="4274726" cy="593903"/>
          </a:xfrm>
        </p:grpSpPr>
        <p:sp>
          <p:nvSpPr>
            <p:cNvPr name="Freeform 4" id="4"/>
            <p:cNvSpPr/>
            <p:nvPr/>
          </p:nvSpPr>
          <p:spPr>
            <a:xfrm flipH="false" flipV="false" rot="0">
              <a:off x="0" y="0"/>
              <a:ext cx="4274726" cy="593903"/>
            </a:xfrm>
            <a:custGeom>
              <a:avLst/>
              <a:gdLst/>
              <a:ahLst/>
              <a:cxnLst/>
              <a:rect r="r" b="b" t="t" l="l"/>
              <a:pathLst>
                <a:path h="593903" w="4274726">
                  <a:moveTo>
                    <a:pt x="23850" y="0"/>
                  </a:moveTo>
                  <a:lnTo>
                    <a:pt x="4250876" y="0"/>
                  </a:lnTo>
                  <a:cubicBezTo>
                    <a:pt x="4257201" y="0"/>
                    <a:pt x="4263268" y="2513"/>
                    <a:pt x="4267741" y="6985"/>
                  </a:cubicBezTo>
                  <a:cubicBezTo>
                    <a:pt x="4272213" y="11458"/>
                    <a:pt x="4274726" y="17524"/>
                    <a:pt x="4274726" y="23850"/>
                  </a:cubicBezTo>
                  <a:lnTo>
                    <a:pt x="4274726" y="570053"/>
                  </a:lnTo>
                  <a:cubicBezTo>
                    <a:pt x="4274726" y="576379"/>
                    <a:pt x="4272213" y="582445"/>
                    <a:pt x="4267741" y="586918"/>
                  </a:cubicBezTo>
                  <a:cubicBezTo>
                    <a:pt x="4263268" y="591390"/>
                    <a:pt x="4257201" y="593903"/>
                    <a:pt x="4250876" y="593903"/>
                  </a:cubicBezTo>
                  <a:lnTo>
                    <a:pt x="23850" y="593903"/>
                  </a:lnTo>
                  <a:cubicBezTo>
                    <a:pt x="17524" y="593903"/>
                    <a:pt x="11458" y="591390"/>
                    <a:pt x="6985" y="586918"/>
                  </a:cubicBezTo>
                  <a:cubicBezTo>
                    <a:pt x="2513" y="582445"/>
                    <a:pt x="0" y="576379"/>
                    <a:pt x="0" y="570053"/>
                  </a:cubicBezTo>
                  <a:lnTo>
                    <a:pt x="0" y="23850"/>
                  </a:lnTo>
                  <a:cubicBezTo>
                    <a:pt x="0" y="17524"/>
                    <a:pt x="2513" y="11458"/>
                    <a:pt x="6985" y="6985"/>
                  </a:cubicBezTo>
                  <a:cubicBezTo>
                    <a:pt x="11458" y="2513"/>
                    <a:pt x="17524" y="0"/>
                    <a:pt x="23850" y="0"/>
                  </a:cubicBezTo>
                  <a:close/>
                </a:path>
              </a:pathLst>
            </a:custGeom>
            <a:solidFill>
              <a:srgbClr val="0C021C"/>
            </a:solidFill>
          </p:spPr>
        </p:sp>
        <p:sp>
          <p:nvSpPr>
            <p:cNvPr name="TextBox 5" id="5"/>
            <p:cNvSpPr txBox="true"/>
            <p:nvPr/>
          </p:nvSpPr>
          <p:spPr>
            <a:xfrm>
              <a:off x="0" y="-38100"/>
              <a:ext cx="4274726" cy="63200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950856" y="1820749"/>
            <a:ext cx="927443" cy="958823"/>
          </a:xfrm>
          <a:custGeom>
            <a:avLst/>
            <a:gdLst/>
            <a:ahLst/>
            <a:cxnLst/>
            <a:rect r="r" b="b" t="t" l="l"/>
            <a:pathLst>
              <a:path h="958823" w="927443">
                <a:moveTo>
                  <a:pt x="0" y="0"/>
                </a:moveTo>
                <a:lnTo>
                  <a:pt x="927443" y="0"/>
                </a:lnTo>
                <a:lnTo>
                  <a:pt x="927443"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49365" y="2828277"/>
            <a:ext cx="6716551" cy="5502967"/>
          </a:xfrm>
          <a:prstGeom prst="rect">
            <a:avLst/>
          </a:prstGeom>
        </p:spPr>
        <p:txBody>
          <a:bodyPr anchor="t" rtlCol="false" tIns="0" lIns="0" bIns="0" rIns="0">
            <a:spAutoFit/>
          </a:bodyPr>
          <a:lstStyle/>
          <a:p>
            <a:pPr algn="l">
              <a:lnSpc>
                <a:spcPts val="10515"/>
              </a:lnSpc>
            </a:pPr>
            <a:r>
              <a:rPr lang="en-US" sz="13144">
                <a:solidFill>
                  <a:srgbClr val="FFFFFF"/>
                </a:solidFill>
                <a:latin typeface="Squada One"/>
                <a:ea typeface="Squada One"/>
                <a:cs typeface="Squada One"/>
                <a:sym typeface="Squada One"/>
              </a:rPr>
              <a:t>How to Recognize a Phishing Attempt</a:t>
            </a:r>
          </a:p>
        </p:txBody>
      </p:sp>
      <p:sp>
        <p:nvSpPr>
          <p:cNvPr name="TextBox 8" id="8"/>
          <p:cNvSpPr txBox="true"/>
          <p:nvPr/>
        </p:nvSpPr>
        <p:spPr>
          <a:xfrm rot="0">
            <a:off x="9227400" y="1486535"/>
            <a:ext cx="5796829" cy="1661795"/>
          </a:xfrm>
          <a:prstGeom prst="rect">
            <a:avLst/>
          </a:prstGeom>
        </p:spPr>
        <p:txBody>
          <a:bodyPr anchor="t" rtlCol="false" tIns="0" lIns="0" bIns="0" rIns="0">
            <a:spAutoFit/>
          </a:bodyPr>
          <a:lstStyle/>
          <a:p>
            <a:pPr algn="l">
              <a:lnSpc>
                <a:spcPts val="4480"/>
              </a:lnSpc>
            </a:pPr>
            <a:r>
              <a:rPr lang="en-US" sz="3200">
                <a:solidFill>
                  <a:srgbClr val="CBDBF1"/>
                </a:solidFill>
                <a:latin typeface="Varela Round"/>
                <a:ea typeface="Varela Round"/>
                <a:cs typeface="Varela Round"/>
                <a:sym typeface="Varela Round"/>
              </a:rPr>
              <a:t>Suspicious URLs: Look for typos, unusual domains, or shortened links.</a:t>
            </a:r>
          </a:p>
        </p:txBody>
      </p:sp>
      <p:sp>
        <p:nvSpPr>
          <p:cNvPr name="TextBox 9" id="9"/>
          <p:cNvSpPr txBox="true"/>
          <p:nvPr/>
        </p:nvSpPr>
        <p:spPr>
          <a:xfrm rot="0">
            <a:off x="9227400" y="3481705"/>
            <a:ext cx="6771091" cy="1661795"/>
          </a:xfrm>
          <a:prstGeom prst="rect">
            <a:avLst/>
          </a:prstGeom>
        </p:spPr>
        <p:txBody>
          <a:bodyPr anchor="t" rtlCol="false" tIns="0" lIns="0" bIns="0" rIns="0">
            <a:spAutoFit/>
          </a:bodyPr>
          <a:lstStyle/>
          <a:p>
            <a:pPr algn="l">
              <a:lnSpc>
                <a:spcPts val="4480"/>
              </a:lnSpc>
            </a:pPr>
            <a:r>
              <a:rPr lang="en-US" sz="3200">
                <a:solidFill>
                  <a:srgbClr val="CBDBF1"/>
                </a:solidFill>
                <a:latin typeface="Varela Round"/>
                <a:ea typeface="Varela Round"/>
                <a:cs typeface="Varela Round"/>
                <a:sym typeface="Varela Round"/>
              </a:rPr>
              <a:t>Grammar and Spelling Errors: Phishing emails often contain grammatical or spelling mistakes.</a:t>
            </a:r>
          </a:p>
        </p:txBody>
      </p:sp>
      <p:sp>
        <p:nvSpPr>
          <p:cNvPr name="TextBox 10" id="10"/>
          <p:cNvSpPr txBox="true"/>
          <p:nvPr/>
        </p:nvSpPr>
        <p:spPr>
          <a:xfrm rot="0">
            <a:off x="9227400" y="5476601"/>
            <a:ext cx="8031900" cy="1661795"/>
          </a:xfrm>
          <a:prstGeom prst="rect">
            <a:avLst/>
          </a:prstGeom>
        </p:spPr>
        <p:txBody>
          <a:bodyPr anchor="t" rtlCol="false" tIns="0" lIns="0" bIns="0" rIns="0">
            <a:spAutoFit/>
          </a:bodyPr>
          <a:lstStyle/>
          <a:p>
            <a:pPr algn="l">
              <a:lnSpc>
                <a:spcPts val="4480"/>
              </a:lnSpc>
            </a:pPr>
            <a:r>
              <a:rPr lang="en-US" sz="3200">
                <a:solidFill>
                  <a:srgbClr val="CBDBF1"/>
                </a:solidFill>
                <a:latin typeface="Varela Round"/>
                <a:ea typeface="Varela Round"/>
                <a:cs typeface="Varela Round"/>
                <a:sym typeface="Varela Round"/>
              </a:rPr>
              <a:t>Urgent Requests: Phishing emails often create a sense of urgency, urging immediate action.</a:t>
            </a:r>
          </a:p>
        </p:txBody>
      </p:sp>
      <p:sp>
        <p:nvSpPr>
          <p:cNvPr name="TextBox 11" id="11"/>
          <p:cNvSpPr txBox="true"/>
          <p:nvPr/>
        </p:nvSpPr>
        <p:spPr>
          <a:xfrm rot="0">
            <a:off x="9144000" y="7471771"/>
            <a:ext cx="7462246" cy="1661795"/>
          </a:xfrm>
          <a:prstGeom prst="rect">
            <a:avLst/>
          </a:prstGeom>
        </p:spPr>
        <p:txBody>
          <a:bodyPr anchor="t" rtlCol="false" tIns="0" lIns="0" bIns="0" rIns="0">
            <a:spAutoFit/>
          </a:bodyPr>
          <a:lstStyle/>
          <a:p>
            <a:pPr algn="l">
              <a:lnSpc>
                <a:spcPts val="4480"/>
              </a:lnSpc>
              <a:spcBef>
                <a:spcPct val="0"/>
              </a:spcBef>
            </a:pPr>
            <a:r>
              <a:rPr lang="en-US" sz="3200">
                <a:solidFill>
                  <a:srgbClr val="CBDBF1"/>
                </a:solidFill>
                <a:latin typeface="Varela Round"/>
                <a:ea typeface="Varela Round"/>
                <a:cs typeface="Varela Round"/>
                <a:sym typeface="Varela Round"/>
              </a:rPr>
              <a:t>Suspicious Attachments: Be cautious of unexpected attachments, especially if they have unusual file extensions</a:t>
            </a:r>
          </a:p>
        </p:txBody>
      </p:sp>
      <p:sp>
        <p:nvSpPr>
          <p:cNvPr name="Freeform 12" id="12"/>
          <p:cNvSpPr/>
          <p:nvPr/>
        </p:nvSpPr>
        <p:spPr>
          <a:xfrm flipH="false" flipV="false" rot="0">
            <a:off x="7950856" y="3838706"/>
            <a:ext cx="927443" cy="958823"/>
          </a:xfrm>
          <a:custGeom>
            <a:avLst/>
            <a:gdLst/>
            <a:ahLst/>
            <a:cxnLst/>
            <a:rect r="r" b="b" t="t" l="l"/>
            <a:pathLst>
              <a:path h="958823" w="927443">
                <a:moveTo>
                  <a:pt x="0" y="0"/>
                </a:moveTo>
                <a:lnTo>
                  <a:pt x="927443" y="0"/>
                </a:lnTo>
                <a:lnTo>
                  <a:pt x="927443"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950856" y="5856662"/>
            <a:ext cx="927443" cy="958823"/>
          </a:xfrm>
          <a:custGeom>
            <a:avLst/>
            <a:gdLst/>
            <a:ahLst/>
            <a:cxnLst/>
            <a:rect r="r" b="b" t="t" l="l"/>
            <a:pathLst>
              <a:path h="958823" w="927443">
                <a:moveTo>
                  <a:pt x="0" y="0"/>
                </a:moveTo>
                <a:lnTo>
                  <a:pt x="927443" y="0"/>
                </a:lnTo>
                <a:lnTo>
                  <a:pt x="927443"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950856" y="7851832"/>
            <a:ext cx="927443" cy="958823"/>
          </a:xfrm>
          <a:custGeom>
            <a:avLst/>
            <a:gdLst/>
            <a:ahLst/>
            <a:cxnLst/>
            <a:rect r="r" b="b" t="t" l="l"/>
            <a:pathLst>
              <a:path h="958823" w="927443">
                <a:moveTo>
                  <a:pt x="0" y="0"/>
                </a:moveTo>
                <a:lnTo>
                  <a:pt x="927443" y="0"/>
                </a:lnTo>
                <a:lnTo>
                  <a:pt x="927443"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grpSp>
        <p:nvGrpSpPr>
          <p:cNvPr name="Group 2" id="2"/>
          <p:cNvGrpSpPr/>
          <p:nvPr/>
        </p:nvGrpSpPr>
        <p:grpSpPr>
          <a:xfrm rot="0">
            <a:off x="726928" y="4437592"/>
            <a:ext cx="16230600" cy="6369775"/>
            <a:chOff x="0" y="0"/>
            <a:chExt cx="4274726" cy="1677636"/>
          </a:xfrm>
        </p:grpSpPr>
        <p:sp>
          <p:nvSpPr>
            <p:cNvPr name="Freeform 3" id="3"/>
            <p:cNvSpPr/>
            <p:nvPr/>
          </p:nvSpPr>
          <p:spPr>
            <a:xfrm flipH="false" flipV="false" rot="0">
              <a:off x="0" y="0"/>
              <a:ext cx="4274726" cy="1677636"/>
            </a:xfrm>
            <a:custGeom>
              <a:avLst/>
              <a:gdLst/>
              <a:ahLst/>
              <a:cxnLst/>
              <a:rect r="r" b="b" t="t" l="l"/>
              <a:pathLst>
                <a:path h="1677636" w="4274726">
                  <a:moveTo>
                    <a:pt x="47700" y="0"/>
                  </a:moveTo>
                  <a:lnTo>
                    <a:pt x="4227026" y="0"/>
                  </a:lnTo>
                  <a:cubicBezTo>
                    <a:pt x="4239677" y="0"/>
                    <a:pt x="4251809" y="5025"/>
                    <a:pt x="4260755" y="13971"/>
                  </a:cubicBezTo>
                  <a:cubicBezTo>
                    <a:pt x="4269700" y="22916"/>
                    <a:pt x="4274726" y="35049"/>
                    <a:pt x="4274726" y="47700"/>
                  </a:cubicBezTo>
                  <a:lnTo>
                    <a:pt x="4274726" y="1629937"/>
                  </a:lnTo>
                  <a:cubicBezTo>
                    <a:pt x="4274726" y="1642588"/>
                    <a:pt x="4269700" y="1654720"/>
                    <a:pt x="4260755" y="1663666"/>
                  </a:cubicBezTo>
                  <a:cubicBezTo>
                    <a:pt x="4251809" y="1672611"/>
                    <a:pt x="4239677" y="1677636"/>
                    <a:pt x="4227026" y="1677636"/>
                  </a:cubicBezTo>
                  <a:lnTo>
                    <a:pt x="47700" y="1677636"/>
                  </a:lnTo>
                  <a:cubicBezTo>
                    <a:pt x="35049" y="1677636"/>
                    <a:pt x="22916" y="1672611"/>
                    <a:pt x="13971" y="1663666"/>
                  </a:cubicBezTo>
                  <a:cubicBezTo>
                    <a:pt x="5025" y="1654720"/>
                    <a:pt x="0" y="1642588"/>
                    <a:pt x="0" y="1629937"/>
                  </a:cubicBezTo>
                  <a:lnTo>
                    <a:pt x="0" y="47700"/>
                  </a:lnTo>
                  <a:cubicBezTo>
                    <a:pt x="0" y="35049"/>
                    <a:pt x="5025" y="22916"/>
                    <a:pt x="13971" y="13971"/>
                  </a:cubicBezTo>
                  <a:cubicBezTo>
                    <a:pt x="22916" y="5025"/>
                    <a:pt x="35049" y="0"/>
                    <a:pt x="47700" y="0"/>
                  </a:cubicBezTo>
                  <a:close/>
                </a:path>
              </a:pathLst>
            </a:custGeom>
            <a:solidFill>
              <a:srgbClr val="0C021C"/>
            </a:solidFill>
          </p:spPr>
        </p:sp>
        <p:sp>
          <p:nvSpPr>
            <p:cNvPr name="TextBox 4" id="4"/>
            <p:cNvSpPr txBox="true"/>
            <p:nvPr/>
          </p:nvSpPr>
          <p:spPr>
            <a:xfrm>
              <a:off x="0" y="-38100"/>
              <a:ext cx="4274726" cy="171573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003217" y="7883147"/>
            <a:ext cx="676260" cy="521335"/>
          </a:xfrm>
          <a:custGeom>
            <a:avLst/>
            <a:gdLst/>
            <a:ahLst/>
            <a:cxnLst/>
            <a:rect r="r" b="b" t="t" l="l"/>
            <a:pathLst>
              <a:path h="521335" w="676260">
                <a:moveTo>
                  <a:pt x="0" y="0"/>
                </a:moveTo>
                <a:lnTo>
                  <a:pt x="676260" y="0"/>
                </a:lnTo>
                <a:lnTo>
                  <a:pt x="676260" y="521335"/>
                </a:lnTo>
                <a:lnTo>
                  <a:pt x="0" y="521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2542662" y="1028700"/>
            <a:ext cx="7694364" cy="5525952"/>
          </a:xfrm>
          <a:custGeom>
            <a:avLst/>
            <a:gdLst/>
            <a:ahLst/>
            <a:cxnLst/>
            <a:rect r="r" b="b" t="t" l="l"/>
            <a:pathLst>
              <a:path h="5525952" w="7694364">
                <a:moveTo>
                  <a:pt x="7694364" y="0"/>
                </a:moveTo>
                <a:lnTo>
                  <a:pt x="0" y="0"/>
                </a:lnTo>
                <a:lnTo>
                  <a:pt x="0" y="5525952"/>
                </a:lnTo>
                <a:lnTo>
                  <a:pt x="7694364" y="5525952"/>
                </a:lnTo>
                <a:lnTo>
                  <a:pt x="769436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840719" y="4909367"/>
            <a:ext cx="1190607" cy="876719"/>
          </a:xfrm>
          <a:custGeom>
            <a:avLst/>
            <a:gdLst/>
            <a:ahLst/>
            <a:cxnLst/>
            <a:rect r="r" b="b" t="t" l="l"/>
            <a:pathLst>
              <a:path h="876719" w="1190607">
                <a:moveTo>
                  <a:pt x="0" y="0"/>
                </a:moveTo>
                <a:lnTo>
                  <a:pt x="1190607" y="0"/>
                </a:lnTo>
                <a:lnTo>
                  <a:pt x="1190607" y="876720"/>
                </a:lnTo>
                <a:lnTo>
                  <a:pt x="0" y="8767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936650" y="7372540"/>
            <a:ext cx="4398477" cy="2223770"/>
          </a:xfrm>
          <a:prstGeom prst="rect">
            <a:avLst/>
          </a:prstGeom>
        </p:spPr>
        <p:txBody>
          <a:bodyPr anchor="t" rtlCol="false" tIns="0" lIns="0" bIns="0" rIns="0">
            <a:spAutoFit/>
          </a:bodyPr>
          <a:lstStyle/>
          <a:p>
            <a:pPr algn="l">
              <a:lnSpc>
                <a:spcPts val="4480"/>
              </a:lnSpc>
            </a:pPr>
            <a:r>
              <a:rPr lang="en-US" sz="3200">
                <a:solidFill>
                  <a:srgbClr val="FFFFFF"/>
                </a:solidFill>
                <a:latin typeface="Varela Round"/>
                <a:ea typeface="Varela Round"/>
                <a:cs typeface="Varela Round"/>
                <a:sym typeface="Varela Round"/>
              </a:rPr>
              <a:t>Gift Scams: Offering fake prizes or discounts to lure victims.</a:t>
            </a:r>
          </a:p>
        </p:txBody>
      </p:sp>
      <p:sp>
        <p:nvSpPr>
          <p:cNvPr name="TextBox 9" id="9"/>
          <p:cNvSpPr txBox="true"/>
          <p:nvPr/>
        </p:nvSpPr>
        <p:spPr>
          <a:xfrm rot="0">
            <a:off x="1028700" y="1963267"/>
            <a:ext cx="12805799" cy="1655445"/>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Phishing Tactics</a:t>
            </a:r>
          </a:p>
        </p:txBody>
      </p:sp>
      <p:sp>
        <p:nvSpPr>
          <p:cNvPr name="TextBox 10" id="10"/>
          <p:cNvSpPr txBox="true"/>
          <p:nvPr/>
        </p:nvSpPr>
        <p:spPr>
          <a:xfrm rot="0">
            <a:off x="3061778" y="4852217"/>
            <a:ext cx="4369822" cy="2223770"/>
          </a:xfrm>
          <a:prstGeom prst="rect">
            <a:avLst/>
          </a:prstGeom>
        </p:spPr>
        <p:txBody>
          <a:bodyPr anchor="t" rtlCol="false" tIns="0" lIns="0" bIns="0" rIns="0">
            <a:spAutoFit/>
          </a:bodyPr>
          <a:lstStyle/>
          <a:p>
            <a:pPr algn="l">
              <a:lnSpc>
                <a:spcPts val="4480"/>
              </a:lnSpc>
            </a:pPr>
            <a:r>
              <a:rPr lang="en-US" sz="3200">
                <a:solidFill>
                  <a:srgbClr val="FFFFFF"/>
                </a:solidFill>
                <a:latin typeface="Varela Round"/>
                <a:ea typeface="Varela Round"/>
                <a:cs typeface="Varela Round"/>
                <a:sym typeface="Varela Round"/>
              </a:rPr>
              <a:t>Social Engineering: Manipulating people into revealing sensitive information.</a:t>
            </a:r>
          </a:p>
        </p:txBody>
      </p:sp>
      <p:sp>
        <p:nvSpPr>
          <p:cNvPr name="TextBox 11" id="11"/>
          <p:cNvSpPr txBox="true"/>
          <p:nvPr/>
        </p:nvSpPr>
        <p:spPr>
          <a:xfrm rot="0">
            <a:off x="10141800" y="4852217"/>
            <a:ext cx="4398477" cy="2223770"/>
          </a:xfrm>
          <a:prstGeom prst="rect">
            <a:avLst/>
          </a:prstGeom>
        </p:spPr>
        <p:txBody>
          <a:bodyPr anchor="t" rtlCol="false" tIns="0" lIns="0" bIns="0" rIns="0">
            <a:spAutoFit/>
          </a:bodyPr>
          <a:lstStyle/>
          <a:p>
            <a:pPr algn="l">
              <a:lnSpc>
                <a:spcPts val="4480"/>
              </a:lnSpc>
            </a:pPr>
            <a:r>
              <a:rPr lang="en-US" sz="3200">
                <a:solidFill>
                  <a:srgbClr val="FFFFFF"/>
                </a:solidFill>
                <a:latin typeface="Varela Round"/>
                <a:ea typeface="Varela Round"/>
                <a:cs typeface="Varela Round"/>
                <a:sym typeface="Varela Round"/>
              </a:rPr>
              <a:t>Fear and Intimidation: Creating a sense of urgency or threat to pressure victims.</a:t>
            </a:r>
          </a:p>
        </p:txBody>
      </p:sp>
      <p:sp>
        <p:nvSpPr>
          <p:cNvPr name="TextBox 12" id="12"/>
          <p:cNvSpPr txBox="true"/>
          <p:nvPr/>
        </p:nvSpPr>
        <p:spPr>
          <a:xfrm rot="0">
            <a:off x="10141800" y="7481537"/>
            <a:ext cx="5810031" cy="1661795"/>
          </a:xfrm>
          <a:prstGeom prst="rect">
            <a:avLst/>
          </a:prstGeom>
        </p:spPr>
        <p:txBody>
          <a:bodyPr anchor="t" rtlCol="false" tIns="0" lIns="0" bIns="0" rIns="0">
            <a:spAutoFit/>
          </a:bodyPr>
          <a:lstStyle/>
          <a:p>
            <a:pPr algn="l">
              <a:lnSpc>
                <a:spcPts val="4480"/>
              </a:lnSpc>
            </a:pPr>
            <a:r>
              <a:rPr lang="en-US" sz="3200">
                <a:solidFill>
                  <a:srgbClr val="FFFFFF"/>
                </a:solidFill>
                <a:latin typeface="Varela Round"/>
                <a:ea typeface="Varela Round"/>
                <a:cs typeface="Varela Round"/>
                <a:sym typeface="Varela Round"/>
              </a:rPr>
              <a:t>Impersonation: Pretending to be someone you trust or know.</a:t>
            </a:r>
          </a:p>
        </p:txBody>
      </p:sp>
      <p:sp>
        <p:nvSpPr>
          <p:cNvPr name="Freeform 13" id="13"/>
          <p:cNvSpPr/>
          <p:nvPr/>
        </p:nvSpPr>
        <p:spPr>
          <a:xfrm flipH="false" flipV="false" rot="0">
            <a:off x="1746044" y="7538687"/>
            <a:ext cx="1190607" cy="876719"/>
          </a:xfrm>
          <a:custGeom>
            <a:avLst/>
            <a:gdLst/>
            <a:ahLst/>
            <a:cxnLst/>
            <a:rect r="r" b="b" t="t" l="l"/>
            <a:pathLst>
              <a:path h="876719" w="1190607">
                <a:moveTo>
                  <a:pt x="0" y="0"/>
                </a:moveTo>
                <a:lnTo>
                  <a:pt x="1190606" y="0"/>
                </a:lnTo>
                <a:lnTo>
                  <a:pt x="1190606" y="876719"/>
                </a:lnTo>
                <a:lnTo>
                  <a:pt x="0" y="876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746044" y="5085841"/>
            <a:ext cx="1190607" cy="876719"/>
          </a:xfrm>
          <a:custGeom>
            <a:avLst/>
            <a:gdLst/>
            <a:ahLst/>
            <a:cxnLst/>
            <a:rect r="r" b="b" t="t" l="l"/>
            <a:pathLst>
              <a:path h="876719" w="1190607">
                <a:moveTo>
                  <a:pt x="0" y="0"/>
                </a:moveTo>
                <a:lnTo>
                  <a:pt x="1190606" y="0"/>
                </a:lnTo>
                <a:lnTo>
                  <a:pt x="1190606" y="876720"/>
                </a:lnTo>
                <a:lnTo>
                  <a:pt x="0" y="8767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8840719" y="7538687"/>
            <a:ext cx="1190607" cy="876719"/>
          </a:xfrm>
          <a:custGeom>
            <a:avLst/>
            <a:gdLst/>
            <a:ahLst/>
            <a:cxnLst/>
            <a:rect r="r" b="b" t="t" l="l"/>
            <a:pathLst>
              <a:path h="876719" w="1190607">
                <a:moveTo>
                  <a:pt x="0" y="0"/>
                </a:moveTo>
                <a:lnTo>
                  <a:pt x="1190607" y="0"/>
                </a:lnTo>
                <a:lnTo>
                  <a:pt x="1190607" y="876719"/>
                </a:lnTo>
                <a:lnTo>
                  <a:pt x="0" y="8767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sp>
        <p:nvSpPr>
          <p:cNvPr name="TextBox 2" id="2"/>
          <p:cNvSpPr txBox="true"/>
          <p:nvPr/>
        </p:nvSpPr>
        <p:spPr>
          <a:xfrm rot="0">
            <a:off x="9798106" y="784225"/>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Be Skeptical: </a:t>
            </a:r>
          </a:p>
        </p:txBody>
      </p:sp>
      <p:sp>
        <p:nvSpPr>
          <p:cNvPr name="TextBox 3" id="3"/>
          <p:cNvSpPr txBox="true"/>
          <p:nvPr/>
        </p:nvSpPr>
        <p:spPr>
          <a:xfrm rot="0">
            <a:off x="9798106" y="1168400"/>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Don't trust unsolicited emails or messages, even if they appear to be from legitimate source</a:t>
            </a:r>
          </a:p>
        </p:txBody>
      </p:sp>
      <p:sp>
        <p:nvSpPr>
          <p:cNvPr name="TextBox 4" id="4"/>
          <p:cNvSpPr txBox="true"/>
          <p:nvPr/>
        </p:nvSpPr>
        <p:spPr>
          <a:xfrm rot="0">
            <a:off x="9798106" y="2169154"/>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Verify Information:</a:t>
            </a:r>
          </a:p>
        </p:txBody>
      </p:sp>
      <p:sp>
        <p:nvSpPr>
          <p:cNvPr name="TextBox 5" id="5"/>
          <p:cNvSpPr txBox="true"/>
          <p:nvPr/>
        </p:nvSpPr>
        <p:spPr>
          <a:xfrm rot="0">
            <a:off x="9798106" y="2572379"/>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Double-check the sender's email address and contact information.</a:t>
            </a:r>
          </a:p>
        </p:txBody>
      </p:sp>
      <p:sp>
        <p:nvSpPr>
          <p:cNvPr name="TextBox 6" id="6"/>
          <p:cNvSpPr txBox="true"/>
          <p:nvPr/>
        </p:nvSpPr>
        <p:spPr>
          <a:xfrm rot="0">
            <a:off x="9798106" y="3759200"/>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Use Strong Passwords:</a:t>
            </a:r>
          </a:p>
        </p:txBody>
      </p:sp>
      <p:sp>
        <p:nvSpPr>
          <p:cNvPr name="TextBox 7" id="7"/>
          <p:cNvSpPr txBox="true"/>
          <p:nvPr/>
        </p:nvSpPr>
        <p:spPr>
          <a:xfrm rot="0">
            <a:off x="9798106" y="4162425"/>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Create unique and complex passwords for all your online accounts.</a:t>
            </a:r>
          </a:p>
        </p:txBody>
      </p:sp>
      <p:sp>
        <p:nvSpPr>
          <p:cNvPr name="Freeform 8" id="8"/>
          <p:cNvSpPr/>
          <p:nvPr/>
        </p:nvSpPr>
        <p:spPr>
          <a:xfrm flipH="true" flipV="true" rot="0">
            <a:off x="550652" y="-1651923"/>
            <a:ext cx="5175256" cy="3641499"/>
          </a:xfrm>
          <a:custGeom>
            <a:avLst/>
            <a:gdLst/>
            <a:ahLst/>
            <a:cxnLst/>
            <a:rect r="r" b="b" t="t" l="l"/>
            <a:pathLst>
              <a:path h="3641499" w="5175256">
                <a:moveTo>
                  <a:pt x="5175257" y="3641498"/>
                </a:moveTo>
                <a:lnTo>
                  <a:pt x="0" y="3641498"/>
                </a:lnTo>
                <a:lnTo>
                  <a:pt x="0" y="0"/>
                </a:lnTo>
                <a:lnTo>
                  <a:pt x="5175257" y="0"/>
                </a:lnTo>
                <a:lnTo>
                  <a:pt x="5175257" y="36414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369512" y="3353117"/>
            <a:ext cx="7433675" cy="4570095"/>
          </a:xfrm>
          <a:prstGeom prst="rect">
            <a:avLst/>
          </a:prstGeom>
        </p:spPr>
        <p:txBody>
          <a:bodyPr anchor="t" rtlCol="false" tIns="0" lIns="0" bIns="0" rIns="0">
            <a:spAutoFit/>
          </a:bodyPr>
          <a:lstStyle/>
          <a:p>
            <a:pPr algn="l">
              <a:lnSpc>
                <a:spcPts val="11520"/>
              </a:lnSpc>
            </a:pPr>
            <a:r>
              <a:rPr lang="en-US" sz="14400">
                <a:solidFill>
                  <a:srgbClr val="FFFFFF"/>
                </a:solidFill>
                <a:latin typeface="Squada One"/>
                <a:ea typeface="Squada One"/>
                <a:cs typeface="Squada One"/>
                <a:sym typeface="Squada One"/>
              </a:rPr>
              <a:t>How to Protect Yourself</a:t>
            </a:r>
          </a:p>
        </p:txBody>
      </p:sp>
      <p:sp>
        <p:nvSpPr>
          <p:cNvPr name="TextBox 10" id="10"/>
          <p:cNvSpPr txBox="true"/>
          <p:nvPr/>
        </p:nvSpPr>
        <p:spPr>
          <a:xfrm rot="0">
            <a:off x="9798106" y="6586537"/>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Keep Your Software Updated:</a:t>
            </a:r>
          </a:p>
        </p:txBody>
      </p:sp>
      <p:sp>
        <p:nvSpPr>
          <p:cNvPr name="TextBox 11" id="11"/>
          <p:cNvSpPr txBox="true"/>
          <p:nvPr/>
        </p:nvSpPr>
        <p:spPr>
          <a:xfrm rot="0">
            <a:off x="9798106" y="5314315"/>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Enable Two-Factor Authentication: </a:t>
            </a:r>
          </a:p>
        </p:txBody>
      </p:sp>
      <p:sp>
        <p:nvSpPr>
          <p:cNvPr name="TextBox 12" id="12"/>
          <p:cNvSpPr txBox="true"/>
          <p:nvPr/>
        </p:nvSpPr>
        <p:spPr>
          <a:xfrm rot="0">
            <a:off x="9798106" y="7993697"/>
            <a:ext cx="5199649" cy="431800"/>
          </a:xfrm>
          <a:prstGeom prst="rect">
            <a:avLst/>
          </a:prstGeom>
        </p:spPr>
        <p:txBody>
          <a:bodyPr anchor="t" rtlCol="false" tIns="0" lIns="0" bIns="0" rIns="0">
            <a:spAutoFit/>
          </a:bodyPr>
          <a:lstStyle/>
          <a:p>
            <a:pPr algn="l">
              <a:lnSpc>
                <a:spcPts val="3500"/>
              </a:lnSpc>
              <a:spcBef>
                <a:spcPct val="0"/>
              </a:spcBef>
            </a:pPr>
            <a:r>
              <a:rPr lang="en-US" b="true" sz="2500">
                <a:solidFill>
                  <a:srgbClr val="CBDBF1"/>
                </a:solidFill>
                <a:latin typeface="Lato Bold"/>
                <a:ea typeface="Lato Bold"/>
                <a:cs typeface="Lato Bold"/>
                <a:sym typeface="Lato Bold"/>
              </a:rPr>
              <a:t>Educate Yourself:</a:t>
            </a:r>
          </a:p>
        </p:txBody>
      </p:sp>
      <p:sp>
        <p:nvSpPr>
          <p:cNvPr name="TextBox 13" id="13"/>
          <p:cNvSpPr txBox="true"/>
          <p:nvPr/>
        </p:nvSpPr>
        <p:spPr>
          <a:xfrm rot="0">
            <a:off x="9798106" y="5717540"/>
            <a:ext cx="7461194" cy="365760"/>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Add an extra layer of security to your accounts.</a:t>
            </a:r>
          </a:p>
        </p:txBody>
      </p:sp>
      <p:sp>
        <p:nvSpPr>
          <p:cNvPr name="TextBox 14" id="14"/>
          <p:cNvSpPr txBox="true"/>
          <p:nvPr/>
        </p:nvSpPr>
        <p:spPr>
          <a:xfrm rot="0">
            <a:off x="9798106" y="6989762"/>
            <a:ext cx="7461194" cy="737235"/>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Install the latest security patches for your operating system and application</a:t>
            </a:r>
          </a:p>
        </p:txBody>
      </p:sp>
      <p:sp>
        <p:nvSpPr>
          <p:cNvPr name="TextBox 15" id="15"/>
          <p:cNvSpPr txBox="true"/>
          <p:nvPr/>
        </p:nvSpPr>
        <p:spPr>
          <a:xfrm rot="0">
            <a:off x="9798106" y="8396922"/>
            <a:ext cx="7461194" cy="365760"/>
          </a:xfrm>
          <a:prstGeom prst="rect">
            <a:avLst/>
          </a:prstGeom>
        </p:spPr>
        <p:txBody>
          <a:bodyPr anchor="t" rtlCol="false" tIns="0" lIns="0" bIns="0" rIns="0">
            <a:spAutoFit/>
          </a:bodyPr>
          <a:lstStyle/>
          <a:p>
            <a:pPr algn="l">
              <a:lnSpc>
                <a:spcPts val="2940"/>
              </a:lnSpc>
              <a:spcBef>
                <a:spcPct val="0"/>
              </a:spcBef>
            </a:pPr>
            <a:r>
              <a:rPr lang="en-US" sz="2100">
                <a:solidFill>
                  <a:srgbClr val="FFFFFF"/>
                </a:solidFill>
                <a:latin typeface="Lato"/>
                <a:ea typeface="Lato"/>
                <a:cs typeface="Lato"/>
                <a:sym typeface="Lato"/>
              </a:rPr>
              <a:t>Stay informed about the latest phishing scams and techniques.</a:t>
            </a:r>
          </a:p>
        </p:txBody>
      </p:sp>
      <p:sp>
        <p:nvSpPr>
          <p:cNvPr name="Freeform 16" id="16"/>
          <p:cNvSpPr/>
          <p:nvPr/>
        </p:nvSpPr>
        <p:spPr>
          <a:xfrm flipH="false" flipV="false" rot="0">
            <a:off x="8680278" y="946812"/>
            <a:ext cx="927443" cy="958823"/>
          </a:xfrm>
          <a:custGeom>
            <a:avLst/>
            <a:gdLst/>
            <a:ahLst/>
            <a:cxnLst/>
            <a:rect r="r" b="b" t="t" l="l"/>
            <a:pathLst>
              <a:path h="958823" w="927443">
                <a:moveTo>
                  <a:pt x="0" y="0"/>
                </a:moveTo>
                <a:lnTo>
                  <a:pt x="927444" y="0"/>
                </a:lnTo>
                <a:lnTo>
                  <a:pt x="927444"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8566977" y="2226304"/>
            <a:ext cx="927443" cy="958823"/>
          </a:xfrm>
          <a:custGeom>
            <a:avLst/>
            <a:gdLst/>
            <a:ahLst/>
            <a:cxnLst/>
            <a:rect r="r" b="b" t="t" l="l"/>
            <a:pathLst>
              <a:path h="958823" w="927443">
                <a:moveTo>
                  <a:pt x="0" y="0"/>
                </a:moveTo>
                <a:lnTo>
                  <a:pt x="927444" y="0"/>
                </a:lnTo>
                <a:lnTo>
                  <a:pt x="927444"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8566977" y="3711588"/>
            <a:ext cx="927443" cy="958823"/>
          </a:xfrm>
          <a:custGeom>
            <a:avLst/>
            <a:gdLst/>
            <a:ahLst/>
            <a:cxnLst/>
            <a:rect r="r" b="b" t="t" l="l"/>
            <a:pathLst>
              <a:path h="958823" w="927443">
                <a:moveTo>
                  <a:pt x="0" y="0"/>
                </a:moveTo>
                <a:lnTo>
                  <a:pt x="927444" y="0"/>
                </a:lnTo>
                <a:lnTo>
                  <a:pt x="927444" y="958824"/>
                </a:lnTo>
                <a:lnTo>
                  <a:pt x="0" y="9588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8566977" y="5143500"/>
            <a:ext cx="927443" cy="958823"/>
          </a:xfrm>
          <a:custGeom>
            <a:avLst/>
            <a:gdLst/>
            <a:ahLst/>
            <a:cxnLst/>
            <a:rect r="r" b="b" t="t" l="l"/>
            <a:pathLst>
              <a:path h="958823" w="927443">
                <a:moveTo>
                  <a:pt x="0" y="0"/>
                </a:moveTo>
                <a:lnTo>
                  <a:pt x="927444" y="0"/>
                </a:lnTo>
                <a:lnTo>
                  <a:pt x="927444"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8566977" y="6538926"/>
            <a:ext cx="927443" cy="958823"/>
          </a:xfrm>
          <a:custGeom>
            <a:avLst/>
            <a:gdLst/>
            <a:ahLst/>
            <a:cxnLst/>
            <a:rect r="r" b="b" t="t" l="l"/>
            <a:pathLst>
              <a:path h="958823" w="927443">
                <a:moveTo>
                  <a:pt x="0" y="0"/>
                </a:moveTo>
                <a:lnTo>
                  <a:pt x="927444" y="0"/>
                </a:lnTo>
                <a:lnTo>
                  <a:pt x="927444"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8680278" y="7989887"/>
            <a:ext cx="927443" cy="958823"/>
          </a:xfrm>
          <a:custGeom>
            <a:avLst/>
            <a:gdLst/>
            <a:ahLst/>
            <a:cxnLst/>
            <a:rect r="r" b="b" t="t" l="l"/>
            <a:pathLst>
              <a:path h="958823" w="927443">
                <a:moveTo>
                  <a:pt x="0" y="0"/>
                </a:moveTo>
                <a:lnTo>
                  <a:pt x="927444" y="0"/>
                </a:lnTo>
                <a:lnTo>
                  <a:pt x="927444" y="958823"/>
                </a:lnTo>
                <a:lnTo>
                  <a:pt x="0" y="9588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20428"/>
        </a:solidFill>
      </p:bgPr>
    </p:bg>
    <p:spTree>
      <p:nvGrpSpPr>
        <p:cNvPr id="1" name=""/>
        <p:cNvGrpSpPr/>
        <p:nvPr/>
      </p:nvGrpSpPr>
      <p:grpSpPr>
        <a:xfrm>
          <a:off x="0" y="0"/>
          <a:ext cx="0" cy="0"/>
          <a:chOff x="0" y="0"/>
          <a:chExt cx="0" cy="0"/>
        </a:xfrm>
      </p:grpSpPr>
      <p:grpSp>
        <p:nvGrpSpPr>
          <p:cNvPr name="Group 2" id="2"/>
          <p:cNvGrpSpPr/>
          <p:nvPr/>
        </p:nvGrpSpPr>
        <p:grpSpPr>
          <a:xfrm rot="0">
            <a:off x="1028700" y="6324997"/>
            <a:ext cx="16230600" cy="4942019"/>
            <a:chOff x="0" y="0"/>
            <a:chExt cx="2514545" cy="765648"/>
          </a:xfrm>
        </p:grpSpPr>
        <p:sp>
          <p:nvSpPr>
            <p:cNvPr name="Freeform 3" id="3"/>
            <p:cNvSpPr/>
            <p:nvPr/>
          </p:nvSpPr>
          <p:spPr>
            <a:xfrm flipH="false" flipV="false" rot="0">
              <a:off x="0" y="0"/>
              <a:ext cx="2514545" cy="765648"/>
            </a:xfrm>
            <a:custGeom>
              <a:avLst/>
              <a:gdLst/>
              <a:ahLst/>
              <a:cxnLst/>
              <a:rect r="r" b="b" t="t" l="l"/>
              <a:pathLst>
                <a:path h="765648" w="2514545">
                  <a:moveTo>
                    <a:pt x="47700" y="0"/>
                  </a:moveTo>
                  <a:lnTo>
                    <a:pt x="2466845" y="0"/>
                  </a:lnTo>
                  <a:cubicBezTo>
                    <a:pt x="2479496" y="0"/>
                    <a:pt x="2491628" y="5025"/>
                    <a:pt x="2500574" y="13971"/>
                  </a:cubicBezTo>
                  <a:cubicBezTo>
                    <a:pt x="2509519" y="22916"/>
                    <a:pt x="2514545" y="35049"/>
                    <a:pt x="2514545" y="47700"/>
                  </a:cubicBezTo>
                  <a:lnTo>
                    <a:pt x="2514545" y="717949"/>
                  </a:lnTo>
                  <a:cubicBezTo>
                    <a:pt x="2514545" y="730599"/>
                    <a:pt x="2509519" y="742732"/>
                    <a:pt x="2500574" y="751677"/>
                  </a:cubicBezTo>
                  <a:cubicBezTo>
                    <a:pt x="2491628" y="760623"/>
                    <a:pt x="2479496" y="765648"/>
                    <a:pt x="2466845" y="765648"/>
                  </a:cubicBezTo>
                  <a:lnTo>
                    <a:pt x="47700" y="765648"/>
                  </a:lnTo>
                  <a:cubicBezTo>
                    <a:pt x="35049" y="765648"/>
                    <a:pt x="22916" y="760623"/>
                    <a:pt x="13971" y="751677"/>
                  </a:cubicBezTo>
                  <a:cubicBezTo>
                    <a:pt x="5025" y="742732"/>
                    <a:pt x="0" y="730599"/>
                    <a:pt x="0" y="717949"/>
                  </a:cubicBezTo>
                  <a:lnTo>
                    <a:pt x="0" y="47700"/>
                  </a:lnTo>
                  <a:cubicBezTo>
                    <a:pt x="0" y="35049"/>
                    <a:pt x="5025" y="22916"/>
                    <a:pt x="13971" y="13971"/>
                  </a:cubicBezTo>
                  <a:cubicBezTo>
                    <a:pt x="22916" y="5025"/>
                    <a:pt x="35049" y="0"/>
                    <a:pt x="47700" y="0"/>
                  </a:cubicBezTo>
                  <a:close/>
                </a:path>
              </a:pathLst>
            </a:custGeom>
            <a:blipFill>
              <a:blip r:embed="rId2"/>
              <a:stretch>
                <a:fillRect l="0" t="-59376" r="0" b="-59376"/>
              </a:stretch>
            </a:blipFill>
          </p:spPr>
        </p:sp>
      </p:grpSp>
      <p:sp>
        <p:nvSpPr>
          <p:cNvPr name="Freeform 4" id="4"/>
          <p:cNvSpPr/>
          <p:nvPr/>
        </p:nvSpPr>
        <p:spPr>
          <a:xfrm flipH="true" flipV="false" rot="0">
            <a:off x="1697403" y="4626258"/>
            <a:ext cx="4828456" cy="3397477"/>
          </a:xfrm>
          <a:custGeom>
            <a:avLst/>
            <a:gdLst/>
            <a:ahLst/>
            <a:cxnLst/>
            <a:rect r="r" b="b" t="t" l="l"/>
            <a:pathLst>
              <a:path h="3397477" w="4828456">
                <a:moveTo>
                  <a:pt x="4828456" y="0"/>
                </a:moveTo>
                <a:lnTo>
                  <a:pt x="0" y="0"/>
                </a:lnTo>
                <a:lnTo>
                  <a:pt x="0" y="3397477"/>
                </a:lnTo>
                <a:lnTo>
                  <a:pt x="4828456" y="3397477"/>
                </a:lnTo>
                <a:lnTo>
                  <a:pt x="4828456"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697403" y="1774921"/>
            <a:ext cx="7446597" cy="1195071"/>
          </a:xfrm>
          <a:prstGeom prst="rect">
            <a:avLst/>
          </a:prstGeom>
        </p:spPr>
        <p:txBody>
          <a:bodyPr anchor="t" rtlCol="false" tIns="0" lIns="0" bIns="0" rIns="0">
            <a:spAutoFit/>
          </a:bodyPr>
          <a:lstStyle/>
          <a:p>
            <a:pPr algn="l">
              <a:lnSpc>
                <a:spcPts val="8320"/>
              </a:lnSpc>
            </a:pPr>
            <a:r>
              <a:rPr lang="en-US" sz="10400">
                <a:solidFill>
                  <a:srgbClr val="FFFFFF"/>
                </a:solidFill>
                <a:latin typeface="Squada One"/>
                <a:ea typeface="Squada One"/>
                <a:cs typeface="Squada One"/>
                <a:sym typeface="Squada One"/>
              </a:rPr>
              <a:t>Conclusion</a:t>
            </a:r>
          </a:p>
        </p:txBody>
      </p:sp>
      <p:sp>
        <p:nvSpPr>
          <p:cNvPr name="TextBox 6" id="6"/>
          <p:cNvSpPr txBox="true"/>
          <p:nvPr/>
        </p:nvSpPr>
        <p:spPr>
          <a:xfrm rot="0">
            <a:off x="10484012" y="1690370"/>
            <a:ext cx="6041971" cy="3453130"/>
          </a:xfrm>
          <a:prstGeom prst="rect">
            <a:avLst/>
          </a:prstGeom>
        </p:spPr>
        <p:txBody>
          <a:bodyPr anchor="t" rtlCol="false" tIns="0" lIns="0" bIns="0" rIns="0">
            <a:spAutoFit/>
          </a:bodyPr>
          <a:lstStyle/>
          <a:p>
            <a:pPr algn="just">
              <a:lnSpc>
                <a:spcPts val="3920"/>
              </a:lnSpc>
            </a:pPr>
            <a:r>
              <a:rPr lang="en-US" sz="2800">
                <a:solidFill>
                  <a:srgbClr val="FFFFFF"/>
                </a:solidFill>
                <a:latin typeface="Varela Round"/>
                <a:ea typeface="Varela Round"/>
                <a:cs typeface="Varela Round"/>
                <a:sym typeface="Varela Round"/>
              </a:rPr>
              <a:t>Phishing is a constant threat. It's essential to be vigilant and aware of common phishing tactics.And By understanding phishing attacks and taking proactive steps to protect yourself, you can help keep your personal information safe.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DAGT3R0dTAE</dc:identifier>
  <dcterms:modified xsi:type="dcterms:W3CDTF">2011-08-01T06:04:30Z</dcterms:modified>
  <cp:revision>1</cp:revision>
  <dc:title>PHISHING ATTACK</dc:title>
</cp:coreProperties>
</file>