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5" r:id="rId2"/>
    <p:sldId id="317" r:id="rId3"/>
    <p:sldId id="336" r:id="rId4"/>
    <p:sldId id="270" r:id="rId5"/>
    <p:sldId id="340" r:id="rId6"/>
    <p:sldId id="338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5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74747"/>
    <a:srgbClr val="666666"/>
    <a:srgbClr val="FCFCFC"/>
    <a:srgbClr val="6AC4C6"/>
    <a:srgbClr val="F69199"/>
    <a:srgbClr val="909090"/>
    <a:srgbClr val="F2DBDB"/>
    <a:srgbClr val="0C4E6A"/>
    <a:srgbClr val="313131"/>
    <a:srgbClr val="FB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6" autoAdjust="0"/>
    <p:restoredTop sz="90413"/>
  </p:normalViewPr>
  <p:slideViewPr>
    <p:cSldViewPr>
      <p:cViewPr>
        <p:scale>
          <a:sx n="108" d="100"/>
          <a:sy n="108" d="100"/>
        </p:scale>
        <p:origin x="480" y="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6AA25-74D8-B046-A1CA-DF53B13251F5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C304-67D3-9941-BEE4-D4BF9AEA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FEA84-BD1B-4714-BC00-79CBF00D191D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CC82-3467-4259-B62C-24BB1EDC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6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CB7A-E0D8-4657-903A-85BF5D2379CC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AF488-C842-304F-B0F9-B1C035D31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9E4AD-395B-F94F-AFB3-F86406F9552D}"/>
              </a:ext>
            </a:extLst>
          </p:cNvPr>
          <p:cNvSpPr txBox="1"/>
          <p:nvPr/>
        </p:nvSpPr>
        <p:spPr>
          <a:xfrm>
            <a:off x="304800" y="11430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74747"/>
                </a:solidFill>
              </a:rPr>
              <a:t>Data Science</a:t>
            </a:r>
          </a:p>
          <a:p>
            <a:r>
              <a:rPr lang="en-US" sz="4800" dirty="0">
                <a:solidFill>
                  <a:srgbClr val="474747"/>
                </a:solidFill>
              </a:rPr>
              <a:t>in Drug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8CE1-0D4A-9A4A-B9DA-220DCC388B4B}"/>
              </a:ext>
            </a:extLst>
          </p:cNvPr>
          <p:cNvSpPr txBox="1"/>
          <p:nvPr/>
        </p:nvSpPr>
        <p:spPr>
          <a:xfrm>
            <a:off x="8382000" y="66425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vecteezy</a:t>
            </a:r>
            <a:r>
              <a:rPr lang="en-JO" sz="800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0754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B62DA6F-D170-B745-8D4A-E1D037C4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6392"/>
            <a:ext cx="8229600" cy="41535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97FC1-2883-B842-A305-B3FFDC051C1F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B2351F4-003F-F747-B500-A232B8483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4685"/>
            <a:ext cx="8229600" cy="39969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08614-4E23-6247-BE14-BD0917E5029A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1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21FA5A-27E7-DC4C-A664-A118DA91D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7669"/>
            <a:ext cx="8229600" cy="40710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C4A6-EA7C-1B49-BC2E-1B82B2D58213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6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A1F40B-3DB8-B842-8F78-76D6882E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9941"/>
            <a:ext cx="8229600" cy="39664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C2FE7-86EA-B846-9CB0-1571C2A1A962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0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261256-55A9-204E-9D3A-F85D7F65D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7381"/>
            <a:ext cx="8229600" cy="3911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BD5EA-A1BB-5A4B-A156-9F36590C479D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Results		</a:t>
            </a:r>
            <a:r>
              <a:rPr lang="en-US" b="1" dirty="0">
                <a:solidFill>
                  <a:srgbClr val="474747"/>
                </a:solidFill>
              </a:rPr>
              <a:t>Conclusion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6629400" y="0"/>
            <a:ext cx="1066800" cy="152400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DD0CD0-3927-8744-BE1B-059C6A0C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endParaRPr lang="en-JO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r>
              <a:rPr lang="en-JO" sz="2000" dirty="0">
                <a:solidFill>
                  <a:srgbClr val="666666"/>
                </a:solidFill>
              </a:rPr>
              <a:t>Although, data did not similarities in biological activity, the results showed a similar biological behavior which makes benzodiazepine a </a:t>
            </a:r>
            <a:r>
              <a:rPr lang="en-US" sz="2000" dirty="0">
                <a:solidFill>
                  <a:srgbClr val="666666"/>
                </a:solidFill>
              </a:rPr>
              <a:t>High quality core structure.</a:t>
            </a: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2000" dirty="0">
                <a:solidFill>
                  <a:srgbClr val="666666"/>
                </a:solidFill>
              </a:rPr>
              <a:t>It was concluded that some Benzodiazepines possess anti-cancer properties.</a:t>
            </a: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2000" dirty="0" err="1">
                <a:solidFill>
                  <a:srgbClr val="666666"/>
                </a:solidFill>
              </a:rPr>
              <a:t>LogP</a:t>
            </a:r>
            <a:r>
              <a:rPr lang="en-US" sz="2000" dirty="0">
                <a:solidFill>
                  <a:srgbClr val="666666"/>
                </a:solidFill>
              </a:rPr>
              <a:t> and Number of Hydrogen Acceptors in compounds played a significant role in determining hits toward the target.</a:t>
            </a:r>
            <a:endParaRPr lang="en-JO" sz="2000" dirty="0">
              <a:solidFill>
                <a:srgbClr val="6666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15895-1DD1-FD4E-9457-1D86ECD1A00F}"/>
              </a:ext>
            </a:extLst>
          </p:cNvPr>
          <p:cNvSpPr txBox="1"/>
          <p:nvPr/>
        </p:nvSpPr>
        <p:spPr>
          <a:xfrm>
            <a:off x="191308" y="1371600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Compound 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BCCF-233E-6149-8E21-B0E92B49340C}"/>
              </a:ext>
            </a:extLst>
          </p:cNvPr>
          <p:cNvSpPr txBox="1"/>
          <p:nvPr/>
        </p:nvSpPr>
        <p:spPr>
          <a:xfrm>
            <a:off x="191308" y="3401516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Target Based</a:t>
            </a:r>
          </a:p>
        </p:txBody>
      </p:sp>
    </p:spTree>
    <p:extLst>
      <p:ext uri="{BB962C8B-B14F-4D97-AF65-F5344CB8AC3E}">
        <p14:creationId xmlns:p14="http://schemas.microsoft.com/office/powerpoint/2010/main" val="324083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Results		</a:t>
            </a:r>
            <a:r>
              <a:rPr lang="en-US" b="1" dirty="0">
                <a:solidFill>
                  <a:srgbClr val="474747"/>
                </a:solidFill>
              </a:rPr>
              <a:t>Conclusion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6629400" y="0"/>
            <a:ext cx="1066800" cy="152400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DD0CD0-3927-8744-BE1B-059C6A0C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endParaRPr lang="en-JO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JO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JO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r>
              <a:rPr lang="en-JO" sz="2000" dirty="0">
                <a:solidFill>
                  <a:srgbClr val="666666"/>
                </a:solidFill>
              </a:rPr>
              <a:t>Further studies on Benzodiazepines activity against (TDP1) should be carried out in order to find more parameters that will help in predicting the activity of untested compounds.</a:t>
            </a:r>
            <a:endParaRPr lang="en-US" sz="2000" dirty="0">
              <a:solidFill>
                <a:srgbClr val="6666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15895-1DD1-FD4E-9457-1D86ECD1A00F}"/>
              </a:ext>
            </a:extLst>
          </p:cNvPr>
          <p:cNvSpPr txBox="1"/>
          <p:nvPr/>
        </p:nvSpPr>
        <p:spPr>
          <a:xfrm>
            <a:off x="191308" y="1748135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Future Direction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91F6E-E578-8F43-9841-AEA93A5827F8}"/>
              </a:ext>
            </a:extLst>
          </p:cNvPr>
          <p:cNvGrpSpPr/>
          <p:nvPr/>
        </p:nvGrpSpPr>
        <p:grpSpPr>
          <a:xfrm>
            <a:off x="0" y="3733800"/>
            <a:ext cx="9144000" cy="3124200"/>
            <a:chOff x="0" y="3733800"/>
            <a:chExt cx="9144000" cy="3124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8A34BB-95A8-2044-9A19-37EB610F7E1B}"/>
                </a:ext>
              </a:extLst>
            </p:cNvPr>
            <p:cNvSpPr/>
            <p:nvPr/>
          </p:nvSpPr>
          <p:spPr>
            <a:xfrm>
              <a:off x="0" y="3733800"/>
              <a:ext cx="6248400" cy="31242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O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AFCD45-15EB-9641-8481-F2089C36A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0" y="3733800"/>
              <a:ext cx="3111500" cy="311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33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Results		</a:t>
            </a:r>
            <a:r>
              <a:rPr lang="en-US" b="1" dirty="0">
                <a:solidFill>
                  <a:srgbClr val="474747"/>
                </a:solidFill>
              </a:rPr>
              <a:t>Conclusion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6629400" y="0"/>
            <a:ext cx="1066800" cy="152400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15895-1DD1-FD4E-9457-1D86ECD1A00F}"/>
              </a:ext>
            </a:extLst>
          </p:cNvPr>
          <p:cNvSpPr txBox="1"/>
          <p:nvPr/>
        </p:nvSpPr>
        <p:spPr>
          <a:xfrm>
            <a:off x="228600" y="1367135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References and 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C2E9D1-5874-B646-A3F8-7C1E4626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</a:rPr>
              <a:t>Leeson, P. D.; Davis, A. M.; Steele J. Drug-Like Properties: Guiding Principles for Design – or Chemical Prejudice? </a:t>
            </a:r>
            <a:r>
              <a:rPr lang="en-US" sz="1600" i="1" dirty="0">
                <a:solidFill>
                  <a:srgbClr val="666666"/>
                </a:solidFill>
              </a:rPr>
              <a:t>Drug </a:t>
            </a:r>
            <a:r>
              <a:rPr lang="en-US" sz="1600" i="1" dirty="0" err="1">
                <a:solidFill>
                  <a:srgbClr val="666666"/>
                </a:solidFill>
              </a:rPr>
              <a:t>Discov</a:t>
            </a:r>
            <a:r>
              <a:rPr lang="en-US" sz="1600" i="1" dirty="0">
                <a:solidFill>
                  <a:srgbClr val="666666"/>
                </a:solidFill>
              </a:rPr>
              <a:t>. Today: Technol. </a:t>
            </a:r>
            <a:r>
              <a:rPr lang="en-US" sz="1600" b="1" dirty="0">
                <a:solidFill>
                  <a:srgbClr val="666666"/>
                </a:solidFill>
              </a:rPr>
              <a:t>2004</a:t>
            </a:r>
            <a:r>
              <a:rPr lang="en-US" sz="1600" dirty="0">
                <a:solidFill>
                  <a:srgbClr val="666666"/>
                </a:solidFill>
              </a:rPr>
              <a:t>, </a:t>
            </a:r>
            <a:r>
              <a:rPr lang="en-US" sz="1600" i="1" dirty="0">
                <a:solidFill>
                  <a:srgbClr val="666666"/>
                </a:solidFill>
              </a:rPr>
              <a:t>1</a:t>
            </a:r>
            <a:r>
              <a:rPr lang="en-US" sz="1600" dirty="0">
                <a:solidFill>
                  <a:srgbClr val="666666"/>
                </a:solidFill>
              </a:rPr>
              <a:t>, 189-195.</a:t>
            </a:r>
            <a:br>
              <a:rPr lang="en-US" sz="1600" dirty="0">
                <a:solidFill>
                  <a:srgbClr val="666666"/>
                </a:solidFill>
              </a:rPr>
            </a:b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 err="1">
                <a:solidFill>
                  <a:srgbClr val="666666"/>
                </a:solidFill>
              </a:rPr>
              <a:t>Bleicher</a:t>
            </a:r>
            <a:r>
              <a:rPr lang="en-US" sz="1600" dirty="0">
                <a:solidFill>
                  <a:srgbClr val="666666"/>
                </a:solidFill>
              </a:rPr>
              <a:t>, K. H.; </a:t>
            </a:r>
            <a:r>
              <a:rPr lang="en-US" sz="1600" dirty="0" err="1">
                <a:solidFill>
                  <a:srgbClr val="666666"/>
                </a:solidFill>
              </a:rPr>
              <a:t>Böhm</a:t>
            </a:r>
            <a:r>
              <a:rPr lang="en-US" sz="1600" dirty="0">
                <a:solidFill>
                  <a:srgbClr val="666666"/>
                </a:solidFill>
              </a:rPr>
              <a:t>, H. J.; </a:t>
            </a:r>
            <a:r>
              <a:rPr lang="en-US" sz="1600" dirty="0" err="1">
                <a:solidFill>
                  <a:srgbClr val="666666"/>
                </a:solidFill>
              </a:rPr>
              <a:t>Müller</a:t>
            </a:r>
            <a:r>
              <a:rPr lang="en-US" sz="1600" dirty="0">
                <a:solidFill>
                  <a:srgbClr val="666666"/>
                </a:solidFill>
              </a:rPr>
              <a:t> K.; Alanine, A. I. A Guide to Drug Discovery: Hit and Lead Generation: Beyond High-Throughput Screening. </a:t>
            </a:r>
            <a:r>
              <a:rPr lang="en-US" sz="1600" i="1" dirty="0">
                <a:solidFill>
                  <a:srgbClr val="666666"/>
                </a:solidFill>
              </a:rPr>
              <a:t>Nat. Rev. Drug </a:t>
            </a:r>
            <a:r>
              <a:rPr lang="en-US" sz="1600" i="1" dirty="0" err="1">
                <a:solidFill>
                  <a:srgbClr val="666666"/>
                </a:solidFill>
              </a:rPr>
              <a:t>Discov</a:t>
            </a:r>
            <a:r>
              <a:rPr lang="en-US" sz="1600" i="1" dirty="0">
                <a:solidFill>
                  <a:srgbClr val="666666"/>
                </a:solidFill>
              </a:rPr>
              <a:t>. </a:t>
            </a:r>
            <a:r>
              <a:rPr lang="en-US" sz="1600" b="1" dirty="0">
                <a:solidFill>
                  <a:srgbClr val="666666"/>
                </a:solidFill>
              </a:rPr>
              <a:t>2003</a:t>
            </a:r>
            <a:r>
              <a:rPr lang="en-US" sz="1600" dirty="0">
                <a:solidFill>
                  <a:srgbClr val="666666"/>
                </a:solidFill>
              </a:rPr>
              <a:t>, </a:t>
            </a:r>
            <a:r>
              <a:rPr lang="en-US" sz="1600" i="1" dirty="0">
                <a:solidFill>
                  <a:srgbClr val="666666"/>
                </a:solidFill>
              </a:rPr>
              <a:t>2</a:t>
            </a:r>
            <a:r>
              <a:rPr lang="en-US" sz="1600" dirty="0">
                <a:solidFill>
                  <a:srgbClr val="666666"/>
                </a:solidFill>
              </a:rPr>
              <a:t>, 369-378.</a:t>
            </a:r>
            <a:br>
              <a:rPr lang="en-US" sz="1600" dirty="0">
                <a:solidFill>
                  <a:srgbClr val="666666"/>
                </a:solidFill>
              </a:rPr>
            </a:b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</a:rPr>
              <a:t>Lipinski, C. A. Lead- and Drug-Like Compounds: the Rule-of-Five Revolution. </a:t>
            </a:r>
            <a:r>
              <a:rPr lang="en-US" sz="1600" i="1" dirty="0">
                <a:solidFill>
                  <a:srgbClr val="666666"/>
                </a:solidFill>
              </a:rPr>
              <a:t>Drug </a:t>
            </a:r>
            <a:r>
              <a:rPr lang="en-US" sz="1600" i="1" dirty="0" err="1">
                <a:solidFill>
                  <a:srgbClr val="666666"/>
                </a:solidFill>
              </a:rPr>
              <a:t>Discov</a:t>
            </a:r>
            <a:r>
              <a:rPr lang="en-US" sz="1600" i="1" dirty="0">
                <a:solidFill>
                  <a:srgbClr val="666666"/>
                </a:solidFill>
              </a:rPr>
              <a:t>. Today: Technol. </a:t>
            </a:r>
            <a:r>
              <a:rPr lang="en-US" sz="1600" b="1" dirty="0">
                <a:solidFill>
                  <a:srgbClr val="666666"/>
                </a:solidFill>
              </a:rPr>
              <a:t>2004</a:t>
            </a:r>
            <a:r>
              <a:rPr lang="en-US" sz="1600" dirty="0">
                <a:solidFill>
                  <a:srgbClr val="666666"/>
                </a:solidFill>
              </a:rPr>
              <a:t>, </a:t>
            </a:r>
            <a:r>
              <a:rPr lang="en-US" sz="1600" i="1" dirty="0">
                <a:solidFill>
                  <a:srgbClr val="666666"/>
                </a:solidFill>
              </a:rPr>
              <a:t>1</a:t>
            </a:r>
            <a:r>
              <a:rPr lang="en-US" sz="1600" dirty="0">
                <a:solidFill>
                  <a:srgbClr val="666666"/>
                </a:solidFill>
              </a:rPr>
              <a:t>, 337-341.</a:t>
            </a:r>
            <a:br>
              <a:rPr lang="en-US" sz="1600" dirty="0">
                <a:solidFill>
                  <a:srgbClr val="666666"/>
                </a:solidFill>
              </a:rPr>
            </a:b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</a:rPr>
              <a:t>https://</a:t>
            </a:r>
            <a:r>
              <a:rPr lang="en-US" sz="1600" dirty="0" err="1">
                <a:solidFill>
                  <a:srgbClr val="666666"/>
                </a:solidFill>
              </a:rPr>
              <a:t>pubchem.ncbi.nlm.nih.gov</a:t>
            </a: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</a:rPr>
              <a:t>https://</a:t>
            </a:r>
            <a:r>
              <a:rPr lang="en-US" sz="1600" dirty="0" err="1">
                <a:solidFill>
                  <a:srgbClr val="666666"/>
                </a:solidFill>
              </a:rPr>
              <a:t>github.com</a:t>
            </a:r>
            <a:r>
              <a:rPr lang="en-US" sz="1600" dirty="0">
                <a:solidFill>
                  <a:srgbClr val="666666"/>
                </a:solidFill>
              </a:rPr>
              <a:t>/</a:t>
            </a:r>
            <a:r>
              <a:rPr lang="en-US" sz="1600" dirty="0" err="1">
                <a:solidFill>
                  <a:srgbClr val="666666"/>
                </a:solidFill>
              </a:rPr>
              <a:t>dataprofessor</a:t>
            </a:r>
            <a:endParaRPr lang="en-US" sz="1600" dirty="0">
              <a:solidFill>
                <a:srgbClr val="666666"/>
              </a:solidFill>
            </a:endParaRPr>
          </a:p>
          <a:p>
            <a:endParaRPr lang="en-JO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999" y="4034135"/>
            <a:ext cx="357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</a:rPr>
              <a:t>Drug Development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13131"/>
                </a:solidFill>
              </a:rPr>
              <a:t>Pain		</a:t>
            </a:r>
            <a:r>
              <a:rPr lang="en-US" b="1" dirty="0">
                <a:solidFill>
                  <a:srgbClr val="666666"/>
                </a:solidFill>
              </a:rPr>
              <a:t>Data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9638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61D45-5FE4-E94D-AAB3-0A64D371E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4533848"/>
            <a:ext cx="8604000" cy="1526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4382B3-2656-A24C-977D-34F43070305F}"/>
              </a:ext>
            </a:extLst>
          </p:cNvPr>
          <p:cNvGrpSpPr/>
          <p:nvPr/>
        </p:nvGrpSpPr>
        <p:grpSpPr>
          <a:xfrm>
            <a:off x="2193909" y="736289"/>
            <a:ext cx="4892691" cy="3206048"/>
            <a:chOff x="2193909" y="736289"/>
            <a:chExt cx="4892691" cy="3206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6B00FE-9885-C943-BC7A-9984973A1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93909" y="736289"/>
              <a:ext cx="4752000" cy="3168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EEB8-C4D7-9E4A-9BC2-AFE8E95F88EF}"/>
                </a:ext>
              </a:extLst>
            </p:cNvPr>
            <p:cNvSpPr txBox="1"/>
            <p:nvPr/>
          </p:nvSpPr>
          <p:spPr>
            <a:xfrm>
              <a:off x="6324600" y="3726893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</a:t>
              </a:r>
              <a:r>
                <a:rPr lang="en-JO" sz="800" dirty="0"/>
                <a:t>reepik.com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7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9638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64B-98B1-834D-A6E1-EA111C69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JO" sz="2000" dirty="0"/>
              <a:t>In this phase, thousands of chemical compounds are tested against multiple biological targets through automated High-Throughput Screening.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13131"/>
                </a:solidFill>
              </a:rPr>
              <a:t>Pain		</a:t>
            </a:r>
            <a:r>
              <a:rPr lang="en-US" b="1" dirty="0">
                <a:solidFill>
                  <a:srgbClr val="666666"/>
                </a:solidFill>
              </a:rPr>
              <a:t>Data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96FAB-F375-7743-AB91-02AB74DD6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92" y="5464619"/>
            <a:ext cx="958850" cy="1169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D2687-3005-2F45-A2D4-C1E786E7B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0" y="2828596"/>
            <a:ext cx="4619217" cy="3486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FD06F-C545-4549-B0EE-2B4A823C4EF0}"/>
              </a:ext>
            </a:extLst>
          </p:cNvPr>
          <p:cNvSpPr txBox="1"/>
          <p:nvPr/>
        </p:nvSpPr>
        <p:spPr>
          <a:xfrm>
            <a:off x="191308" y="1020327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</a:rPr>
              <a:t>Target Validation and Lead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44184-83B2-9341-B4C9-8F23ADFC8857}"/>
              </a:ext>
            </a:extLst>
          </p:cNvPr>
          <p:cNvSpPr txBox="1"/>
          <p:nvPr/>
        </p:nvSpPr>
        <p:spPr>
          <a:xfrm>
            <a:off x="47054" y="6504057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Leeson, P. D.; Davis, A. M.; Steele J. Drug-Like Properties: Guiding Principles for Design – or Chemical Prejudice? </a:t>
            </a:r>
            <a:r>
              <a:rPr lang="en-US" sz="800" i="1" dirty="0"/>
              <a:t>Drug </a:t>
            </a:r>
            <a:r>
              <a:rPr lang="en-US" sz="800" i="1" dirty="0" err="1"/>
              <a:t>Discov</a:t>
            </a:r>
            <a:r>
              <a:rPr lang="en-US" sz="800" i="1" dirty="0"/>
              <a:t>. Today: Technol. </a:t>
            </a:r>
            <a:r>
              <a:rPr lang="en-US" sz="800" b="1" dirty="0"/>
              <a:t>2004</a:t>
            </a:r>
            <a:r>
              <a:rPr lang="en-US" sz="800" dirty="0"/>
              <a:t>, </a:t>
            </a:r>
            <a:r>
              <a:rPr lang="en-US" sz="800" i="1" dirty="0"/>
              <a:t>1</a:t>
            </a:r>
            <a:r>
              <a:rPr lang="en-US" sz="800" dirty="0"/>
              <a:t>, 189-195</a:t>
            </a:r>
            <a:br>
              <a:rPr lang="en-US" sz="800" dirty="0"/>
            </a:br>
            <a:r>
              <a:rPr lang="en-US" sz="800" dirty="0" err="1"/>
              <a:t>Bleicher</a:t>
            </a:r>
            <a:r>
              <a:rPr lang="en-US" sz="800" dirty="0"/>
              <a:t>, K. H.; </a:t>
            </a:r>
            <a:r>
              <a:rPr lang="en-US" sz="800" dirty="0" err="1"/>
              <a:t>Böhm</a:t>
            </a:r>
            <a:r>
              <a:rPr lang="en-US" sz="800" dirty="0"/>
              <a:t>, H. J.; </a:t>
            </a:r>
            <a:r>
              <a:rPr lang="en-US" sz="800" dirty="0" err="1"/>
              <a:t>Müller</a:t>
            </a:r>
            <a:r>
              <a:rPr lang="en-US" sz="800" dirty="0"/>
              <a:t> K.; Alanine, A. I. A Guide to Drug Discovery: Hit and Lead Generation: Beyond High-Throughput Screening. </a:t>
            </a:r>
            <a:r>
              <a:rPr lang="en-US" sz="800" i="1" dirty="0"/>
              <a:t>Nat. Rev. Drug </a:t>
            </a:r>
            <a:r>
              <a:rPr lang="en-US" sz="800" i="1" dirty="0" err="1"/>
              <a:t>Discov</a:t>
            </a:r>
            <a:r>
              <a:rPr lang="en-US" sz="800" i="1" dirty="0"/>
              <a:t>. </a:t>
            </a:r>
            <a:r>
              <a:rPr lang="en-US" sz="800" b="1" dirty="0"/>
              <a:t>2003</a:t>
            </a:r>
            <a:r>
              <a:rPr lang="en-US" sz="800" dirty="0"/>
              <a:t>, </a:t>
            </a:r>
            <a:r>
              <a:rPr lang="en-US" sz="800" i="1" dirty="0"/>
              <a:t>2</a:t>
            </a:r>
            <a:r>
              <a:rPr lang="en-US" sz="800" dirty="0"/>
              <a:t>, 369-378</a:t>
            </a:r>
            <a:br>
              <a:rPr lang="en-US" sz="800" dirty="0"/>
            </a:br>
            <a:endParaRPr lang="en-US" sz="800" dirty="0"/>
          </a:p>
          <a:p>
            <a:endParaRPr lang="en-US" sz="800" dirty="0"/>
          </a:p>
          <a:p>
            <a:endParaRPr lang="en-JO" sz="800" dirty="0"/>
          </a:p>
        </p:txBody>
      </p:sp>
    </p:spTree>
    <p:extLst>
      <p:ext uri="{BB962C8B-B14F-4D97-AF65-F5344CB8AC3E}">
        <p14:creationId xmlns:p14="http://schemas.microsoft.com/office/powerpoint/2010/main" val="7724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9638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64B-98B1-834D-A6E1-EA111C69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O" dirty="0">
                <a:solidFill>
                  <a:srgbClr val="666666"/>
                </a:solidFill>
              </a:rPr>
              <a:t>Reseach Questions</a:t>
            </a:r>
          </a:p>
          <a:p>
            <a:pPr marL="0" indent="0">
              <a:buNone/>
            </a:pPr>
            <a:endParaRPr lang="en-JO" dirty="0">
              <a:solidFill>
                <a:srgbClr val="666666"/>
              </a:solidFill>
            </a:endParaRPr>
          </a:p>
          <a:p>
            <a:pPr marL="0" indent="0">
              <a:buNone/>
            </a:pPr>
            <a:r>
              <a:rPr lang="en-JO" dirty="0">
                <a:solidFill>
                  <a:srgbClr val="666666"/>
                </a:solidFill>
              </a:rPr>
              <a:t>	- </a:t>
            </a:r>
            <a:r>
              <a:rPr lang="en-JO" sz="2400" dirty="0">
                <a:solidFill>
                  <a:srgbClr val="666666"/>
                </a:solidFill>
              </a:rPr>
              <a:t>Do similar compounds have similar bioactivity?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JO" sz="2400" dirty="0">
                <a:solidFill>
                  <a:srgbClr val="666666"/>
                </a:solidFill>
              </a:rPr>
              <a:t>		</a:t>
            </a:r>
            <a:r>
              <a:rPr lang="en-JO" sz="2400" dirty="0">
                <a:solidFill>
                  <a:schemeClr val="accent5">
                    <a:lumMod val="75000"/>
                  </a:schemeClr>
                </a:solidFill>
              </a:rPr>
              <a:t> -   Bioactivity Data</a:t>
            </a:r>
          </a:p>
          <a:p>
            <a:pPr marL="0" indent="0">
              <a:buNone/>
            </a:pPr>
            <a:r>
              <a:rPr lang="en-JO" sz="2400" dirty="0">
                <a:solidFill>
                  <a:srgbClr val="666666"/>
                </a:solidFill>
              </a:rPr>
              <a:t>	-  What are the parameters that mostly  contribute to 			    compounds sharing similar bioactivity?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JO" sz="2400" dirty="0">
                <a:solidFill>
                  <a:srgbClr val="666666"/>
                </a:solidFill>
              </a:rPr>
              <a:t>	</a:t>
            </a:r>
            <a:r>
              <a:rPr lang="en-JO" sz="2400" dirty="0">
                <a:solidFill>
                  <a:schemeClr val="accent5">
                    <a:lumMod val="75000"/>
                  </a:schemeClr>
                </a:solidFill>
              </a:rPr>
              <a:t>       -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Benchmarks of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Druglikeness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(Lipinski)</a:t>
            </a:r>
            <a:endParaRPr lang="en-JO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3"/>
            <a:endParaRPr lang="en-J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13131"/>
                </a:solidFill>
              </a:rPr>
              <a:t>Pain		</a:t>
            </a:r>
            <a:r>
              <a:rPr lang="en-US" b="1" dirty="0">
                <a:solidFill>
                  <a:srgbClr val="666666"/>
                </a:solidFill>
              </a:rPr>
              <a:t>Data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7E198-CA89-1146-8CEE-A2F5A164D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60095"/>
            <a:ext cx="2536280" cy="16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64B-98B1-834D-A6E1-EA111C69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JO" dirty="0">
                <a:solidFill>
                  <a:srgbClr val="666666"/>
                </a:solidFill>
              </a:rPr>
              <a:t>Data was collected from Pubchem library</a:t>
            </a:r>
          </a:p>
          <a:p>
            <a:pPr lvl="1"/>
            <a:endParaRPr lang="en-JO" dirty="0">
              <a:solidFill>
                <a:srgbClr val="666666"/>
              </a:solidFill>
            </a:endParaRPr>
          </a:p>
          <a:p>
            <a:pPr lvl="1"/>
            <a:endParaRPr lang="en-JO" dirty="0">
              <a:solidFill>
                <a:srgbClr val="666666"/>
              </a:solidFill>
            </a:endParaRPr>
          </a:p>
          <a:p>
            <a:pPr lvl="1"/>
            <a:endParaRPr lang="en-JO" dirty="0">
              <a:solidFill>
                <a:srgbClr val="666666"/>
              </a:solidFill>
            </a:endParaRPr>
          </a:p>
          <a:p>
            <a:pPr lvl="1"/>
            <a:r>
              <a:rPr lang="en-JO" dirty="0">
                <a:solidFill>
                  <a:srgbClr val="666666"/>
                </a:solidFill>
              </a:rPr>
              <a:t>Benzodiazepines related to Diazepam and Alprazolam were chosen</a:t>
            </a:r>
          </a:p>
          <a:p>
            <a:pPr marL="457200" lvl="1" indent="0">
              <a:buNone/>
            </a:pPr>
            <a:endParaRPr lang="en-JO" dirty="0">
              <a:solidFill>
                <a:srgbClr val="6666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99069-5003-9249-908A-8E1FB9984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06" y="2445856"/>
            <a:ext cx="2536280" cy="6842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40AA9E-D852-354B-96CD-5DD875D64ABB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474747"/>
                </a:solidFill>
              </a:rPr>
              <a:t>Data</a:t>
            </a:r>
            <a:r>
              <a:rPr lang="en-US" b="1" dirty="0">
                <a:solidFill>
                  <a:srgbClr val="666666"/>
                </a:solidFill>
              </a:rPr>
              <a:t>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AE4C0-B414-F548-A852-E931DD85599C}"/>
              </a:ext>
            </a:extLst>
          </p:cNvPr>
          <p:cNvGrpSpPr/>
          <p:nvPr/>
        </p:nvGrpSpPr>
        <p:grpSpPr>
          <a:xfrm>
            <a:off x="6813930" y="4418006"/>
            <a:ext cx="1878732" cy="1554672"/>
            <a:chOff x="6934200" y="4406283"/>
            <a:chExt cx="1878732" cy="15546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B2EED-AEC9-434C-9DF1-A49B2E9F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4406283"/>
              <a:ext cx="1802532" cy="133985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98CD6E-153C-7440-8BBD-6B84626775EB}"/>
                </a:ext>
              </a:extLst>
            </p:cNvPr>
            <p:cNvSpPr/>
            <p:nvPr/>
          </p:nvSpPr>
          <p:spPr>
            <a:xfrm>
              <a:off x="6934200" y="5591623"/>
              <a:ext cx="1653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JO" dirty="0">
                  <a:solidFill>
                    <a:srgbClr val="666666"/>
                  </a:solidFill>
                </a:rPr>
                <a:t>Benzodiazepine</a:t>
              </a:r>
              <a:endParaRPr lang="en-JO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7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0AA9E-D852-354B-96CD-5DD875D64ABB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474747"/>
                </a:solidFill>
              </a:rPr>
              <a:t>Data</a:t>
            </a:r>
            <a:r>
              <a:rPr lang="en-US" b="1" dirty="0">
                <a:solidFill>
                  <a:srgbClr val="666666"/>
                </a:solidFill>
              </a:rPr>
              <a:t>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B4D54B-447D-FB46-AA5C-EC893DB2FF45}"/>
              </a:ext>
            </a:extLst>
          </p:cNvPr>
          <p:cNvSpPr txBox="1"/>
          <p:nvPr/>
        </p:nvSpPr>
        <p:spPr>
          <a:xfrm>
            <a:off x="381000" y="1600200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</a:rPr>
              <a:t>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851A8-A82E-C240-82D6-294149C43646}"/>
              </a:ext>
            </a:extLst>
          </p:cNvPr>
          <p:cNvSpPr txBox="1"/>
          <p:nvPr/>
        </p:nvSpPr>
        <p:spPr>
          <a:xfrm>
            <a:off x="6400800" y="2236474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</a:rPr>
              <a:t>Selecting shared bioassays 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2776D-2F45-8044-9367-45C4ED00D2F6}"/>
              </a:ext>
            </a:extLst>
          </p:cNvPr>
          <p:cNvSpPr txBox="1"/>
          <p:nvPr/>
        </p:nvSpPr>
        <p:spPr>
          <a:xfrm>
            <a:off x="3276600" y="2353751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Compound Based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702B4-63A4-9844-B8D2-25E30F67273E}"/>
              </a:ext>
            </a:extLst>
          </p:cNvPr>
          <p:cNvSpPr txBox="1"/>
          <p:nvPr/>
        </p:nvSpPr>
        <p:spPr>
          <a:xfrm>
            <a:off x="3282043" y="4667163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8C17D-0475-C141-A689-DB352D513AEE}"/>
              </a:ext>
            </a:extLst>
          </p:cNvPr>
          <p:cNvSpPr/>
          <p:nvPr/>
        </p:nvSpPr>
        <p:spPr>
          <a:xfrm>
            <a:off x="6400800" y="4420941"/>
            <a:ext cx="256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</a:rPr>
              <a:t>Selecting a target that was tested on maximum number of compounds </a:t>
            </a:r>
            <a:endParaRPr lang="en-US" sz="1400" dirty="0">
              <a:solidFill>
                <a:srgbClr val="666666"/>
              </a:solidFill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8FE0527-BC22-7048-9521-959A9228F1BF}"/>
              </a:ext>
            </a:extLst>
          </p:cNvPr>
          <p:cNvCxnSpPr/>
          <p:nvPr/>
        </p:nvCxnSpPr>
        <p:spPr>
          <a:xfrm>
            <a:off x="5105400" y="2539905"/>
            <a:ext cx="1143000" cy="7846"/>
          </a:xfrm>
          <a:prstGeom prst="curvedConnector3">
            <a:avLst/>
          </a:prstGeom>
          <a:ln>
            <a:solidFill>
              <a:srgbClr val="F691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4859D9-CC29-FA46-88C7-8139EBF24A9C}"/>
              </a:ext>
            </a:extLst>
          </p:cNvPr>
          <p:cNvGrpSpPr/>
          <p:nvPr/>
        </p:nvGrpSpPr>
        <p:grpSpPr>
          <a:xfrm>
            <a:off x="2164080" y="2523028"/>
            <a:ext cx="1036320" cy="2350804"/>
            <a:chOff x="2316480" y="2040523"/>
            <a:chExt cx="1036320" cy="2350804"/>
          </a:xfrm>
        </p:grpSpPr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C7FC8C4E-2C56-5748-AA80-0CB04C39F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480" y="2040523"/>
              <a:ext cx="1036320" cy="1160803"/>
            </a:xfrm>
            <a:prstGeom prst="curvedConnector3">
              <a:avLst/>
            </a:prstGeom>
            <a:ln>
              <a:solidFill>
                <a:srgbClr val="F6919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928CC121-620A-8041-A8D0-A7A91948634E}"/>
                </a:ext>
              </a:extLst>
            </p:cNvPr>
            <p:cNvCxnSpPr/>
            <p:nvPr/>
          </p:nvCxnSpPr>
          <p:spPr>
            <a:xfrm>
              <a:off x="2316480" y="3230524"/>
              <a:ext cx="1036320" cy="1160803"/>
            </a:xfrm>
            <a:prstGeom prst="curvedConnector3">
              <a:avLst/>
            </a:prstGeom>
            <a:ln>
              <a:solidFill>
                <a:srgbClr val="F6919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620D527-ED50-4146-AF9E-D3088FF6789F}"/>
              </a:ext>
            </a:extLst>
          </p:cNvPr>
          <p:cNvSpPr txBox="1"/>
          <p:nvPr/>
        </p:nvSpPr>
        <p:spPr>
          <a:xfrm>
            <a:off x="253637" y="351430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Data Wrangling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4F12B39-7A6F-2E43-9767-C096DCD4DDD7}"/>
              </a:ext>
            </a:extLst>
          </p:cNvPr>
          <p:cNvCxnSpPr/>
          <p:nvPr/>
        </p:nvCxnSpPr>
        <p:spPr>
          <a:xfrm>
            <a:off x="5105400" y="4863806"/>
            <a:ext cx="1143000" cy="7846"/>
          </a:xfrm>
          <a:prstGeom prst="curvedConnector3">
            <a:avLst/>
          </a:prstGeom>
          <a:ln>
            <a:solidFill>
              <a:srgbClr val="F691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1B2DC4-B4F4-434A-9D3A-1454788CE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070"/>
            <a:ext cx="8229600" cy="432822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DCCC71-2CCE-3C42-B503-71BDE89F2B5F}"/>
              </a:ext>
            </a:extLst>
          </p:cNvPr>
          <p:cNvSpPr txBox="1"/>
          <p:nvPr/>
        </p:nvSpPr>
        <p:spPr>
          <a:xfrm>
            <a:off x="609600" y="100979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Compound Based</a:t>
            </a:r>
          </a:p>
        </p:txBody>
      </p:sp>
    </p:spTree>
    <p:extLst>
      <p:ext uri="{BB962C8B-B14F-4D97-AF65-F5344CB8AC3E}">
        <p14:creationId xmlns:p14="http://schemas.microsoft.com/office/powerpoint/2010/main" val="128552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3F529F-E02A-1340-8577-C1E680A1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1453"/>
            <a:ext cx="8229600" cy="40834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6FD37-3600-B04B-9A8E-0D45D3278781}"/>
              </a:ext>
            </a:extLst>
          </p:cNvPr>
          <p:cNvSpPr txBox="1"/>
          <p:nvPr/>
        </p:nvSpPr>
        <p:spPr>
          <a:xfrm>
            <a:off x="609600" y="100979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Compound Based</a:t>
            </a:r>
          </a:p>
        </p:txBody>
      </p:sp>
    </p:spTree>
    <p:extLst>
      <p:ext uri="{BB962C8B-B14F-4D97-AF65-F5344CB8AC3E}">
        <p14:creationId xmlns:p14="http://schemas.microsoft.com/office/powerpoint/2010/main" val="28183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AC4C6"/>
          </a:solidFill>
          <a:ln>
            <a:solidFill>
              <a:srgbClr val="6AC4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26B44-01D2-174D-B533-6946AE639C4A}"/>
              </a:ext>
            </a:extLst>
          </p:cNvPr>
          <p:cNvSpPr/>
          <p:nvPr/>
        </p:nvSpPr>
        <p:spPr>
          <a:xfrm>
            <a:off x="1066800" y="2237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Pain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AF0D3-3A9D-E542-A892-04EE8434C829}"/>
              </a:ext>
            </a:extLst>
          </p:cNvPr>
          <p:cNvSpPr/>
          <p:nvPr/>
        </p:nvSpPr>
        <p:spPr>
          <a:xfrm>
            <a:off x="4648200" y="7153"/>
            <a:ext cx="1051562" cy="145247"/>
          </a:xfrm>
          <a:prstGeom prst="rect">
            <a:avLst/>
          </a:prstGeom>
          <a:solidFill>
            <a:srgbClr val="F69199"/>
          </a:solidFill>
          <a:ln>
            <a:solidFill>
              <a:srgbClr val="F691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DA8456-E276-AE40-AB5A-5314FE0A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7" y="1600200"/>
            <a:ext cx="8076666" cy="45259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53E73-84EA-0048-ADAF-20ADA619C49A}"/>
              </a:ext>
            </a:extLst>
          </p:cNvPr>
          <p:cNvSpPr txBox="1"/>
          <p:nvPr/>
        </p:nvSpPr>
        <p:spPr>
          <a:xfrm>
            <a:off x="615462" y="10097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</a:rPr>
              <a:t>Target Based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4747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sion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Dimensions Theme</Template>
  <TotalTime>54279</TotalTime>
  <Words>642</Words>
  <Application>Microsoft Macintosh PowerPoint</Application>
  <PresentationFormat>On-screen Show (4:3)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System Font Regular</vt:lpstr>
      <vt:lpstr>Dimensions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PharmaMe</dc:title>
  <dc:creator>jarun</dc:creator>
  <cp:lastModifiedBy>Layal Hammad</cp:lastModifiedBy>
  <cp:revision>756</cp:revision>
  <cp:lastPrinted>2019-07-30T09:09:22Z</cp:lastPrinted>
  <dcterms:created xsi:type="dcterms:W3CDTF">2012-06-26T19:39:36Z</dcterms:created>
  <dcterms:modified xsi:type="dcterms:W3CDTF">2022-04-25T03:51:33Z</dcterms:modified>
</cp:coreProperties>
</file>