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5" r:id="rId2"/>
    <p:sldId id="317" r:id="rId3"/>
    <p:sldId id="270" r:id="rId4"/>
    <p:sldId id="340" r:id="rId5"/>
    <p:sldId id="339" r:id="rId6"/>
    <p:sldId id="341" r:id="rId7"/>
    <p:sldId id="356" r:id="rId8"/>
    <p:sldId id="357" r:id="rId9"/>
    <p:sldId id="359" r:id="rId10"/>
    <p:sldId id="348" r:id="rId11"/>
    <p:sldId id="35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66666"/>
    <a:srgbClr val="474747"/>
    <a:srgbClr val="9C0405"/>
    <a:srgbClr val="CC5650"/>
    <a:srgbClr val="4F596A"/>
    <a:srgbClr val="FCFCFC"/>
    <a:srgbClr val="6AC4C6"/>
    <a:srgbClr val="F69199"/>
    <a:srgbClr val="909090"/>
    <a:srgbClr val="F2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3" autoAdjust="0"/>
    <p:restoredTop sz="90420"/>
  </p:normalViewPr>
  <p:slideViewPr>
    <p:cSldViewPr>
      <p:cViewPr>
        <p:scale>
          <a:sx n="100" d="100"/>
          <a:sy n="100" d="100"/>
        </p:scale>
        <p:origin x="2952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6AA25-74D8-B046-A1CA-DF53B13251F5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C304-67D3-9941-BEE4-D4BF9AEA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3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FEA84-BD1B-4714-BC00-79CBF00D191D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2CC82-3467-4259-B62C-24BB1EDC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6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8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4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0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666666"/>
                </a:solidFill>
              </a:rPr>
              <a:t>Out of 33, 16 Novel Drug categories are targeting causes of death, 200 out of 325 novel drugs are targeting causes of death (62%)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5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2CC82-3467-4259-B62C-24BB1EDCCA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8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5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FCB7A-E0D8-4657-903A-85BF5D2379CC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9B274-1638-4FD1-BFE6-EA5D8D3B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vanchvez/causes-of-death-our-world-in-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da.gov/drugs/development-approval-process-drugs/new-drugs-fda-cders-new-molecular-entities-and-new-therapeutic-biological-produc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4000/session/viewhtml160534f753d56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4000/session/viewhtml16053661975f6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4000/session/viewhtml160535243f0f3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96ADE-46C8-A444-BB28-AB8987047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F9E4AD-395B-F94F-AFB3-F86406F9552D}"/>
              </a:ext>
            </a:extLst>
          </p:cNvPr>
          <p:cNvSpPr txBox="1"/>
          <p:nvPr/>
        </p:nvSpPr>
        <p:spPr>
          <a:xfrm>
            <a:off x="152400" y="6858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Causes of Death:</a:t>
            </a:r>
          </a:p>
          <a:p>
            <a:r>
              <a:rPr lang="en-US" sz="4800" dirty="0">
                <a:solidFill>
                  <a:schemeClr val="bg1"/>
                </a:solidFill>
              </a:rPr>
              <a:t>Observational Study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F8CE1-0D4A-9A4A-B9DA-220DCC388B4B}"/>
              </a:ext>
            </a:extLst>
          </p:cNvPr>
          <p:cNvSpPr txBox="1"/>
          <p:nvPr/>
        </p:nvSpPr>
        <p:spPr>
          <a:xfrm>
            <a:off x="8382000" y="66425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vecteezy</a:t>
            </a:r>
            <a:r>
              <a:rPr lang="en-JO" sz="800" dirty="0">
                <a:solidFill>
                  <a:schemeClr val="bg1"/>
                </a:solidFill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307544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DD0CD0-3927-8744-BE1B-059C6A0C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-"/>
            </a:pPr>
            <a:endParaRPr lang="en-JO" sz="2000" dirty="0">
              <a:solidFill>
                <a:srgbClr val="474747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2000" dirty="0">
                <a:solidFill>
                  <a:srgbClr val="666666"/>
                </a:solidFill>
              </a:rPr>
              <a:t>Causes of Death Data is crucial in identifying market needs for pharmaceutical companies.</a:t>
            </a:r>
          </a:p>
          <a:p>
            <a:pPr marL="0" indent="0">
              <a:buNone/>
            </a:pPr>
            <a:endParaRPr lang="en-US" sz="20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2000" dirty="0">
                <a:solidFill>
                  <a:srgbClr val="666666"/>
                </a:solidFill>
              </a:rPr>
              <a:t>According to the data provided, it was concluded that pharmaceutical companies do consider Causes of Death Data when selecting disease target. </a:t>
            </a:r>
          </a:p>
          <a:p>
            <a:pPr>
              <a:buFont typeface="System Font Regular"/>
              <a:buChar char="-"/>
            </a:pPr>
            <a:endParaRPr lang="en-US" sz="20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endParaRPr lang="en-US" sz="20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endParaRPr lang="en-US" sz="20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r>
              <a:rPr lang="en-JO" sz="2000" dirty="0">
                <a:solidFill>
                  <a:srgbClr val="666666"/>
                </a:solidFill>
              </a:rPr>
              <a:t>Further studies in regard to population should be carried out in order to identify more factors that influence the decision of selecting the right disease target.</a:t>
            </a:r>
            <a:endParaRPr lang="en-US" sz="20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endParaRPr lang="en-US" sz="2000" dirty="0">
              <a:solidFill>
                <a:srgbClr val="474747"/>
              </a:solidFill>
            </a:endParaRPr>
          </a:p>
          <a:p>
            <a:pPr>
              <a:buFont typeface="System Font Regular"/>
              <a:buChar char="-"/>
            </a:pPr>
            <a:endParaRPr lang="en-US" sz="2000" dirty="0">
              <a:solidFill>
                <a:srgbClr val="474747"/>
              </a:solidFill>
            </a:endParaRPr>
          </a:p>
          <a:p>
            <a:pPr>
              <a:buFont typeface="System Font Regular"/>
              <a:buChar char="-"/>
            </a:pPr>
            <a:endParaRPr lang="en-US" sz="2000" dirty="0">
              <a:solidFill>
                <a:srgbClr val="474747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525DA-7709-3C44-B358-D40A3D216B85}"/>
              </a:ext>
            </a:extLst>
          </p:cNvPr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4F596A"/>
          </a:solidFill>
          <a:ln>
            <a:solidFill>
              <a:srgbClr val="4F59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240D36-9E5E-E24A-99D2-9AA41BF90A31}"/>
              </a:ext>
            </a:extLst>
          </p:cNvPr>
          <p:cNvSpPr/>
          <p:nvPr/>
        </p:nvSpPr>
        <p:spPr>
          <a:xfrm>
            <a:off x="762000" y="22379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Background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03ACD-12CB-F243-9021-0F8F46DD8887}"/>
              </a:ext>
            </a:extLst>
          </p:cNvPr>
          <p:cNvSpPr/>
          <p:nvPr/>
        </p:nvSpPr>
        <p:spPr>
          <a:xfrm>
            <a:off x="7239000" y="7153"/>
            <a:ext cx="1051562" cy="145247"/>
          </a:xfrm>
          <a:prstGeom prst="rect">
            <a:avLst/>
          </a:prstGeom>
          <a:solidFill>
            <a:srgbClr val="9C0405"/>
          </a:solidFill>
          <a:ln>
            <a:solidFill>
              <a:srgbClr val="9C04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20575-35E6-A846-A813-EA3060E94C73}"/>
              </a:ext>
            </a:extLst>
          </p:cNvPr>
          <p:cNvSpPr txBox="1"/>
          <p:nvPr/>
        </p:nvSpPr>
        <p:spPr>
          <a:xfrm>
            <a:off x="228600" y="3962400"/>
            <a:ext cx="476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74747"/>
                </a:solidFill>
              </a:rPr>
              <a:t>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324083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A15895-1DD1-FD4E-9457-1D86ECD1A00F}"/>
              </a:ext>
            </a:extLst>
          </p:cNvPr>
          <p:cNvSpPr txBox="1"/>
          <p:nvPr/>
        </p:nvSpPr>
        <p:spPr>
          <a:xfrm>
            <a:off x="228600" y="1367135"/>
            <a:ext cx="476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74747"/>
                </a:solidFill>
              </a:rPr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C2E9D1-5874-B646-A3F8-7C1E4626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stem Font Regular"/>
              <a:buChar char="-"/>
            </a:pPr>
            <a:endParaRPr lang="en-US" sz="16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endParaRPr lang="en-US" sz="16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1600" dirty="0">
                <a:solidFill>
                  <a:srgbClr val="666666"/>
                </a:solidFill>
                <a:hlinkClick r:id="rId3"/>
              </a:rPr>
              <a:t>https://www.kaggle.com/datasets/ivanchvez/causes-of-death-our-world-in-data</a:t>
            </a:r>
            <a:r>
              <a:rPr lang="en-US" sz="1600" dirty="0">
                <a:solidFill>
                  <a:srgbClr val="666666"/>
                </a:solidFill>
              </a:rPr>
              <a:t> </a:t>
            </a:r>
            <a:br>
              <a:rPr lang="en-US" sz="1600" dirty="0">
                <a:solidFill>
                  <a:srgbClr val="666666"/>
                </a:solidFill>
              </a:rPr>
            </a:br>
            <a:endParaRPr lang="en-US" sz="1600" dirty="0">
              <a:solidFill>
                <a:srgbClr val="666666"/>
              </a:solidFill>
            </a:endParaRPr>
          </a:p>
          <a:p>
            <a:pPr>
              <a:buFont typeface="System Font Regular"/>
              <a:buChar char="-"/>
            </a:pPr>
            <a:r>
              <a:rPr lang="en-US" sz="1600" dirty="0">
                <a:solidFill>
                  <a:srgbClr val="666666"/>
                </a:solidFill>
                <a:hlinkClick r:id="rId4"/>
              </a:rPr>
              <a:t>https://www.fda.gov/drugs/development-approval-process-drugs/new-drugs-fda-cders-new-molecular-entities-and-new-therapeutic-biological-products</a:t>
            </a:r>
            <a:r>
              <a:rPr lang="en-US" sz="1600" dirty="0">
                <a:solidFill>
                  <a:srgbClr val="666666"/>
                </a:solidFill>
              </a:rPr>
              <a:t> </a:t>
            </a:r>
            <a:br>
              <a:rPr lang="en-US" sz="1600" dirty="0">
                <a:solidFill>
                  <a:srgbClr val="666666"/>
                </a:solidFill>
              </a:rPr>
            </a:b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FD633-B614-0141-BEBD-A1E41CD9ED88}"/>
              </a:ext>
            </a:extLst>
          </p:cNvPr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4F596A"/>
          </a:solidFill>
          <a:ln>
            <a:solidFill>
              <a:srgbClr val="4F59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E6D0D-D82D-A343-8715-6C8B1932B32D}"/>
              </a:ext>
            </a:extLst>
          </p:cNvPr>
          <p:cNvSpPr/>
          <p:nvPr/>
        </p:nvSpPr>
        <p:spPr>
          <a:xfrm>
            <a:off x="762000" y="22379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Background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97FFF-A5A3-6A49-AE46-C13006937A7E}"/>
              </a:ext>
            </a:extLst>
          </p:cNvPr>
          <p:cNvSpPr/>
          <p:nvPr/>
        </p:nvSpPr>
        <p:spPr>
          <a:xfrm>
            <a:off x="7239000" y="7153"/>
            <a:ext cx="1051562" cy="145247"/>
          </a:xfrm>
          <a:prstGeom prst="rect">
            <a:avLst/>
          </a:prstGeom>
          <a:solidFill>
            <a:srgbClr val="9C0405"/>
          </a:solidFill>
          <a:ln>
            <a:solidFill>
              <a:srgbClr val="9C04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26073F7-AA09-4A4C-ACA2-232745FFAC6B}"/>
              </a:ext>
            </a:extLst>
          </p:cNvPr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4F596A"/>
          </a:solidFill>
          <a:ln>
            <a:solidFill>
              <a:srgbClr val="4F59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743" y="1221895"/>
            <a:ext cx="357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6666"/>
                </a:solidFill>
              </a:rPr>
              <a:t>Drug Development Process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2379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13131"/>
                </a:solidFill>
              </a:rPr>
              <a:t>Background		</a:t>
            </a:r>
            <a:r>
              <a:rPr lang="en-US" b="1" dirty="0">
                <a:solidFill>
                  <a:srgbClr val="666666"/>
                </a:solidFill>
              </a:rPr>
              <a:t>Data		Results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9638" y="7153"/>
            <a:ext cx="1051562" cy="145247"/>
          </a:xfrm>
          <a:prstGeom prst="rect">
            <a:avLst/>
          </a:prstGeom>
          <a:solidFill>
            <a:srgbClr val="9C0405"/>
          </a:solidFill>
          <a:ln>
            <a:solidFill>
              <a:srgbClr val="9C04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61D45-5FE4-E94D-AAB3-0A64D371E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1801949"/>
            <a:ext cx="8604000" cy="1526990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8AD641A-2327-DF42-9290-04C9755B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565444"/>
            <a:ext cx="8229600" cy="33444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1800" dirty="0"/>
              <a:t>Prior to Drug Development Process, pharmaceutical companies go through intensive research to choose the disease target to be investigated.</a:t>
            </a:r>
          </a:p>
          <a:p>
            <a:endParaRPr lang="en-US" sz="1800" dirty="0"/>
          </a:p>
          <a:p>
            <a:r>
              <a:rPr lang="en-US" sz="1800" dirty="0"/>
              <a:t>As part of their business strategies, selecting the right disease through identifying the target market and converting threats into opportunities is crucial to  achieve a feasible balanced portfolio. </a:t>
            </a:r>
          </a:p>
        </p:txBody>
      </p:sp>
    </p:spTree>
    <p:extLst>
      <p:ext uri="{BB962C8B-B14F-4D97-AF65-F5344CB8AC3E}">
        <p14:creationId xmlns:p14="http://schemas.microsoft.com/office/powerpoint/2010/main" val="90377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C64B-98B1-834D-A6E1-EA111C69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7033"/>
            <a:ext cx="8229600" cy="3916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JO" dirty="0">
                <a:solidFill>
                  <a:srgbClr val="666666"/>
                </a:solidFill>
              </a:rPr>
              <a:t>Reseach Questions</a:t>
            </a:r>
          </a:p>
          <a:p>
            <a:pPr marL="0" indent="0">
              <a:buNone/>
            </a:pPr>
            <a:endParaRPr lang="en-JO" dirty="0">
              <a:solidFill>
                <a:srgbClr val="666666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666666"/>
                </a:solidFill>
              </a:rPr>
              <a:t>Do </a:t>
            </a:r>
            <a:r>
              <a:rPr lang="en-JO" sz="2400" dirty="0">
                <a:solidFill>
                  <a:srgbClr val="666666"/>
                </a:solidFill>
              </a:rPr>
              <a:t>top causes of death serve as good markers to identify target market?</a:t>
            </a:r>
          </a:p>
          <a:p>
            <a:pPr marL="0" indent="0">
              <a:buNone/>
            </a:pPr>
            <a:r>
              <a:rPr lang="en-JO" dirty="0">
                <a:solidFill>
                  <a:srgbClr val="666666"/>
                </a:solidFill>
              </a:rPr>
              <a:t>	</a:t>
            </a:r>
            <a:r>
              <a:rPr lang="en-JO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JO" sz="1800" dirty="0">
                <a:solidFill>
                  <a:schemeClr val="accent5">
                    <a:lumMod val="75000"/>
                  </a:schemeClr>
                </a:solidFill>
              </a:rPr>
              <a:t>-	Causes of Death Dataset</a:t>
            </a:r>
          </a:p>
          <a:p>
            <a:pPr marL="0" indent="0">
              <a:buNone/>
            </a:pPr>
            <a:endParaRPr lang="en-JO" sz="2400" dirty="0">
              <a:solidFill>
                <a:srgbClr val="666666"/>
              </a:solidFill>
            </a:endParaRPr>
          </a:p>
          <a:p>
            <a:pPr marL="0" indent="0">
              <a:buNone/>
            </a:pPr>
            <a:r>
              <a:rPr lang="en-JO" sz="2400" dirty="0">
                <a:solidFill>
                  <a:srgbClr val="666666"/>
                </a:solidFill>
              </a:rPr>
              <a:t>Do top causes of death affect disease target selection?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JO" sz="2400" dirty="0">
                <a:solidFill>
                  <a:srgbClr val="666666"/>
                </a:solidFill>
              </a:rPr>
              <a:t>	</a:t>
            </a:r>
            <a:r>
              <a:rPr lang="en-JO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JO" sz="1800" dirty="0">
                <a:solidFill>
                  <a:schemeClr val="accent5">
                    <a:lumMod val="75000"/>
                  </a:schemeClr>
                </a:solidFill>
              </a:rPr>
              <a:t>-    Approved Novel Drugs Dataset</a:t>
            </a:r>
            <a:endParaRPr lang="en-JO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027BEA-2464-4E4E-9900-1CF528C54D87}"/>
              </a:ext>
            </a:extLst>
          </p:cNvPr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4F596A"/>
          </a:solidFill>
          <a:ln>
            <a:solidFill>
              <a:srgbClr val="4F59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50154E-D997-D946-AB36-C2EB9549BEE0}"/>
              </a:ext>
            </a:extLst>
          </p:cNvPr>
          <p:cNvSpPr/>
          <p:nvPr/>
        </p:nvSpPr>
        <p:spPr>
          <a:xfrm>
            <a:off x="762000" y="22379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13131"/>
                </a:solidFill>
              </a:rPr>
              <a:t>Background		</a:t>
            </a:r>
            <a:r>
              <a:rPr lang="en-US" b="1" dirty="0">
                <a:solidFill>
                  <a:srgbClr val="666666"/>
                </a:solidFill>
              </a:rPr>
              <a:t>Data		Results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6764D0-B215-ED40-B8FD-0150DBEBA5AA}"/>
              </a:ext>
            </a:extLst>
          </p:cNvPr>
          <p:cNvSpPr/>
          <p:nvPr/>
        </p:nvSpPr>
        <p:spPr>
          <a:xfrm>
            <a:off x="929638" y="7153"/>
            <a:ext cx="1051562" cy="145247"/>
          </a:xfrm>
          <a:prstGeom prst="rect">
            <a:avLst/>
          </a:prstGeom>
          <a:solidFill>
            <a:srgbClr val="9C0405"/>
          </a:solidFill>
          <a:ln>
            <a:solidFill>
              <a:srgbClr val="9C04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B65B6B-F369-B34B-A6B3-D5C1EC7817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3"/>
          <a:stretch/>
        </p:blipFill>
        <p:spPr>
          <a:xfrm>
            <a:off x="5650499" y="838200"/>
            <a:ext cx="3493501" cy="20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C64B-98B1-834D-A6E1-EA111C69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9128"/>
            <a:ext cx="8229600" cy="4525963"/>
          </a:xfrm>
        </p:spPr>
        <p:txBody>
          <a:bodyPr/>
          <a:lstStyle/>
          <a:p>
            <a:pPr lvl="1"/>
            <a:r>
              <a:rPr lang="en-JO" sz="2400" dirty="0">
                <a:solidFill>
                  <a:srgbClr val="666666"/>
                </a:solidFill>
              </a:rPr>
              <a:t>Causes of Death Data was collected Kaggle website</a:t>
            </a:r>
          </a:p>
          <a:p>
            <a:pPr lvl="1"/>
            <a:endParaRPr lang="en-JO" dirty="0">
              <a:solidFill>
                <a:srgbClr val="666666"/>
              </a:solidFill>
            </a:endParaRPr>
          </a:p>
          <a:p>
            <a:pPr lvl="1"/>
            <a:endParaRPr lang="en-JO" dirty="0">
              <a:solidFill>
                <a:srgbClr val="666666"/>
              </a:solidFill>
            </a:endParaRPr>
          </a:p>
          <a:p>
            <a:pPr marL="457200" lvl="1" indent="0">
              <a:buNone/>
            </a:pPr>
            <a:endParaRPr lang="en-JO" dirty="0">
              <a:solidFill>
                <a:srgbClr val="666666"/>
              </a:solidFill>
            </a:endParaRPr>
          </a:p>
          <a:p>
            <a:pPr lvl="1"/>
            <a:r>
              <a:rPr lang="en-JO" sz="2400" dirty="0">
                <a:solidFill>
                  <a:srgbClr val="666666"/>
                </a:solidFill>
              </a:rPr>
              <a:t>Novel Drug Approvals was collected from FDA website </a:t>
            </a:r>
          </a:p>
          <a:p>
            <a:pPr lvl="2"/>
            <a:endParaRPr lang="en-JO" sz="2000" dirty="0">
              <a:solidFill>
                <a:srgbClr val="66666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53F60B-517A-F249-B405-71216F96C4EC}"/>
              </a:ext>
            </a:extLst>
          </p:cNvPr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4F596A"/>
          </a:solidFill>
          <a:ln>
            <a:solidFill>
              <a:srgbClr val="4F59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0FEFA-F246-3C46-81F9-AE0E98DF9C3B}"/>
              </a:ext>
            </a:extLst>
          </p:cNvPr>
          <p:cNvSpPr/>
          <p:nvPr/>
        </p:nvSpPr>
        <p:spPr>
          <a:xfrm>
            <a:off x="762000" y="22379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Background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474747"/>
                </a:solidFill>
              </a:rPr>
              <a:t>Data</a:t>
            </a:r>
            <a:r>
              <a:rPr lang="en-US" b="1" dirty="0">
                <a:solidFill>
                  <a:srgbClr val="666666"/>
                </a:solidFill>
              </a:rPr>
              <a:t>		Results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FF2E37-C7BE-7145-9E32-593616699E63}"/>
              </a:ext>
            </a:extLst>
          </p:cNvPr>
          <p:cNvSpPr/>
          <p:nvPr/>
        </p:nvSpPr>
        <p:spPr>
          <a:xfrm>
            <a:off x="3276600" y="7153"/>
            <a:ext cx="1051562" cy="145247"/>
          </a:xfrm>
          <a:prstGeom prst="rect">
            <a:avLst/>
          </a:prstGeom>
          <a:solidFill>
            <a:srgbClr val="9C0405"/>
          </a:solidFill>
          <a:ln>
            <a:solidFill>
              <a:srgbClr val="9C04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C4ABD3-7E96-F14F-800E-F04E1C60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4953000"/>
            <a:ext cx="22225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8D84B5-433F-C140-8E0A-FAFABAFC2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680247"/>
            <a:ext cx="2895600" cy="11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401A35-A3CB-9744-8415-A78E5A303E57}"/>
              </a:ext>
            </a:extLst>
          </p:cNvPr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4F596A"/>
          </a:solidFill>
          <a:ln>
            <a:solidFill>
              <a:srgbClr val="4F59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C9C5C-D54D-2944-930B-F722EC514F76}"/>
              </a:ext>
            </a:extLst>
          </p:cNvPr>
          <p:cNvSpPr/>
          <p:nvPr/>
        </p:nvSpPr>
        <p:spPr>
          <a:xfrm>
            <a:off x="762000" y="22379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Background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79B22-4B68-364F-846C-7BB0AF81AE67}"/>
              </a:ext>
            </a:extLst>
          </p:cNvPr>
          <p:cNvSpPr/>
          <p:nvPr/>
        </p:nvSpPr>
        <p:spPr>
          <a:xfrm>
            <a:off x="5181600" y="7153"/>
            <a:ext cx="1051562" cy="145247"/>
          </a:xfrm>
          <a:prstGeom prst="rect">
            <a:avLst/>
          </a:prstGeom>
          <a:solidFill>
            <a:srgbClr val="9C0405"/>
          </a:solidFill>
          <a:ln>
            <a:solidFill>
              <a:srgbClr val="9C04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10F1462E-1760-3B4F-BCB0-7DF94958F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" y="925286"/>
            <a:ext cx="9145705" cy="57198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335819-3AD0-0749-8D6D-9A5A969BDB29}"/>
              </a:ext>
            </a:extLst>
          </p:cNvPr>
          <p:cNvSpPr txBox="1"/>
          <p:nvPr/>
        </p:nvSpPr>
        <p:spPr>
          <a:xfrm>
            <a:off x="6019800" y="6634205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https://</a:t>
            </a:r>
            <a:r>
              <a:rPr lang="en-US" sz="1100" dirty="0" err="1"/>
              <a:t>ourworldindata.org</a:t>
            </a:r>
            <a:r>
              <a:rPr lang="en-US" sz="1100" dirty="0"/>
              <a:t>/causes-of-death</a:t>
            </a:r>
            <a:endParaRPr lang="en-JO" sz="1100" dirty="0"/>
          </a:p>
        </p:txBody>
      </p:sp>
    </p:spTree>
    <p:extLst>
      <p:ext uri="{BB962C8B-B14F-4D97-AF65-F5344CB8AC3E}">
        <p14:creationId xmlns:p14="http://schemas.microsoft.com/office/powerpoint/2010/main" val="128552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68A17-4014-A94D-9304-C9941857499F}"/>
              </a:ext>
            </a:extLst>
          </p:cNvPr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4F596A"/>
          </a:solidFill>
          <a:ln>
            <a:solidFill>
              <a:srgbClr val="4F59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47D42-3B9F-9F48-A1EF-B99345F23065}"/>
              </a:ext>
            </a:extLst>
          </p:cNvPr>
          <p:cNvSpPr/>
          <p:nvPr/>
        </p:nvSpPr>
        <p:spPr>
          <a:xfrm>
            <a:off x="762000" y="22379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Background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0E198-4532-3449-BC6F-C869EAC99FBD}"/>
              </a:ext>
            </a:extLst>
          </p:cNvPr>
          <p:cNvSpPr/>
          <p:nvPr/>
        </p:nvSpPr>
        <p:spPr>
          <a:xfrm>
            <a:off x="5181600" y="7153"/>
            <a:ext cx="1051562" cy="145247"/>
          </a:xfrm>
          <a:prstGeom prst="rect">
            <a:avLst/>
          </a:prstGeom>
          <a:solidFill>
            <a:srgbClr val="9C0405"/>
          </a:solidFill>
          <a:ln>
            <a:solidFill>
              <a:srgbClr val="9C04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85ACCAA4-53AB-8A45-845B-231E29783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4912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A9CCB1-FD8B-1549-B14A-6F4C2B0CF042}"/>
              </a:ext>
            </a:extLst>
          </p:cNvPr>
          <p:cNvSpPr txBox="1"/>
          <p:nvPr/>
        </p:nvSpPr>
        <p:spPr>
          <a:xfrm>
            <a:off x="6019800" y="6634205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https://</a:t>
            </a:r>
            <a:r>
              <a:rPr lang="en-US" sz="1100" dirty="0" err="1"/>
              <a:t>ourworldindata.org</a:t>
            </a:r>
            <a:r>
              <a:rPr lang="en-US" sz="1100" dirty="0"/>
              <a:t>/causes-of-death</a:t>
            </a:r>
            <a:endParaRPr lang="en-JO" sz="1100" dirty="0"/>
          </a:p>
        </p:txBody>
      </p:sp>
    </p:spTree>
    <p:extLst>
      <p:ext uri="{BB962C8B-B14F-4D97-AF65-F5344CB8AC3E}">
        <p14:creationId xmlns:p14="http://schemas.microsoft.com/office/powerpoint/2010/main" val="281837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68A17-4014-A94D-9304-C9941857499F}"/>
              </a:ext>
            </a:extLst>
          </p:cNvPr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4F596A"/>
          </a:solidFill>
          <a:ln>
            <a:solidFill>
              <a:srgbClr val="4F59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47D42-3B9F-9F48-A1EF-B99345F23065}"/>
              </a:ext>
            </a:extLst>
          </p:cNvPr>
          <p:cNvSpPr/>
          <p:nvPr/>
        </p:nvSpPr>
        <p:spPr>
          <a:xfrm>
            <a:off x="762000" y="22379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Background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0E198-4532-3449-BC6F-C869EAC99FBD}"/>
              </a:ext>
            </a:extLst>
          </p:cNvPr>
          <p:cNvSpPr/>
          <p:nvPr/>
        </p:nvSpPr>
        <p:spPr>
          <a:xfrm>
            <a:off x="5181600" y="7153"/>
            <a:ext cx="1051562" cy="145247"/>
          </a:xfrm>
          <a:prstGeom prst="rect">
            <a:avLst/>
          </a:prstGeom>
          <a:solidFill>
            <a:srgbClr val="9C0405"/>
          </a:solidFill>
          <a:ln>
            <a:solidFill>
              <a:srgbClr val="9C04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7F266-8B5C-E444-8EE3-F3B8689E405E}"/>
              </a:ext>
            </a:extLst>
          </p:cNvPr>
          <p:cNvSpPr txBox="1"/>
          <p:nvPr/>
        </p:nvSpPr>
        <p:spPr>
          <a:xfrm>
            <a:off x="4637314" y="6477000"/>
            <a:ext cx="4648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https://</a:t>
            </a:r>
            <a:r>
              <a:rPr lang="en-US" sz="1050" dirty="0" err="1"/>
              <a:t>www.fda.gov</a:t>
            </a:r>
            <a:r>
              <a:rPr lang="en-US" sz="1050" dirty="0"/>
              <a:t>/drugs/development-approval-process-drugs/new-drugs-fda-cders-new-molecular-entities-and-new-therapeutic-biological-products</a:t>
            </a:r>
            <a:endParaRPr lang="en-JO" sz="1050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BCBC2C3D-542A-3245-A522-7533B6125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54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2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68A17-4014-A94D-9304-C9941857499F}"/>
              </a:ext>
            </a:extLst>
          </p:cNvPr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4F596A"/>
          </a:solidFill>
          <a:ln>
            <a:solidFill>
              <a:srgbClr val="4F59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47D42-3B9F-9F48-A1EF-B99345F23065}"/>
              </a:ext>
            </a:extLst>
          </p:cNvPr>
          <p:cNvSpPr/>
          <p:nvPr/>
        </p:nvSpPr>
        <p:spPr>
          <a:xfrm>
            <a:off x="762000" y="22379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Background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0E198-4532-3449-BC6F-C869EAC99FBD}"/>
              </a:ext>
            </a:extLst>
          </p:cNvPr>
          <p:cNvSpPr/>
          <p:nvPr/>
        </p:nvSpPr>
        <p:spPr>
          <a:xfrm>
            <a:off x="5181600" y="7153"/>
            <a:ext cx="1051562" cy="145247"/>
          </a:xfrm>
          <a:prstGeom prst="rect">
            <a:avLst/>
          </a:prstGeom>
          <a:solidFill>
            <a:srgbClr val="9C0405"/>
          </a:solidFill>
          <a:ln>
            <a:solidFill>
              <a:srgbClr val="9C04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7F266-8B5C-E444-8EE3-F3B8689E405E}"/>
              </a:ext>
            </a:extLst>
          </p:cNvPr>
          <p:cNvSpPr txBox="1"/>
          <p:nvPr/>
        </p:nvSpPr>
        <p:spPr>
          <a:xfrm>
            <a:off x="4637314" y="6442502"/>
            <a:ext cx="4648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https://</a:t>
            </a:r>
            <a:r>
              <a:rPr lang="en-US" sz="1050" dirty="0" err="1"/>
              <a:t>www.fda.gov</a:t>
            </a:r>
            <a:r>
              <a:rPr lang="en-US" sz="1050" dirty="0"/>
              <a:t>/drugs/development-approval-process-drugs/new-drugs-fda-cders-new-molecular-entities-and-new-therapeutic-biological-products</a:t>
            </a:r>
            <a:endParaRPr lang="en-JO" sz="10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406AD9-A085-F44E-AFDD-9901303AC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233"/>
            <a:ext cx="9144000" cy="52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9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68A17-4014-A94D-9304-C9941857499F}"/>
              </a:ext>
            </a:extLst>
          </p:cNvPr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4F596A"/>
          </a:solidFill>
          <a:ln>
            <a:solidFill>
              <a:srgbClr val="4F59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47D42-3B9F-9F48-A1EF-B99345F23065}"/>
              </a:ext>
            </a:extLst>
          </p:cNvPr>
          <p:cNvSpPr/>
          <p:nvPr/>
        </p:nvSpPr>
        <p:spPr>
          <a:xfrm>
            <a:off x="762000" y="22379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</a:rPr>
              <a:t>Background</a:t>
            </a:r>
            <a:r>
              <a:rPr lang="en-US" sz="2000" b="1" dirty="0">
                <a:solidFill>
                  <a:srgbClr val="313131"/>
                </a:solidFill>
              </a:rPr>
              <a:t>		</a:t>
            </a:r>
            <a:r>
              <a:rPr lang="en-US" b="1" dirty="0">
                <a:solidFill>
                  <a:srgbClr val="666666"/>
                </a:solidFill>
              </a:rPr>
              <a:t>Data		</a:t>
            </a:r>
            <a:r>
              <a:rPr lang="en-US" b="1" dirty="0">
                <a:solidFill>
                  <a:srgbClr val="474747"/>
                </a:solidFill>
              </a:rPr>
              <a:t>Results</a:t>
            </a:r>
            <a:r>
              <a:rPr lang="en-US" b="1" dirty="0">
                <a:solidFill>
                  <a:srgbClr val="666666"/>
                </a:solidFill>
              </a:rPr>
              <a:t>		Conclusion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0E198-4532-3449-BC6F-C869EAC99FBD}"/>
              </a:ext>
            </a:extLst>
          </p:cNvPr>
          <p:cNvSpPr/>
          <p:nvPr/>
        </p:nvSpPr>
        <p:spPr>
          <a:xfrm>
            <a:off x="5181600" y="7153"/>
            <a:ext cx="1051562" cy="145247"/>
          </a:xfrm>
          <a:prstGeom prst="rect">
            <a:avLst/>
          </a:prstGeom>
          <a:solidFill>
            <a:srgbClr val="9C0405"/>
          </a:solidFill>
          <a:ln>
            <a:solidFill>
              <a:srgbClr val="9C04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7F266-8B5C-E444-8EE3-F3B8689E405E}"/>
              </a:ext>
            </a:extLst>
          </p:cNvPr>
          <p:cNvSpPr txBox="1"/>
          <p:nvPr/>
        </p:nvSpPr>
        <p:spPr>
          <a:xfrm>
            <a:off x="4637314" y="6442502"/>
            <a:ext cx="4648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https://</a:t>
            </a:r>
            <a:r>
              <a:rPr lang="en-US" sz="1050" dirty="0" err="1"/>
              <a:t>www.fda.gov</a:t>
            </a:r>
            <a:r>
              <a:rPr lang="en-US" sz="1050" dirty="0"/>
              <a:t>/drugs/development-approval-process-drugs/new-drugs-fda-cders-new-molecular-entities-and-new-therapeutic-biological-products</a:t>
            </a:r>
            <a:endParaRPr lang="en-JO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BE3DC-0B80-B64B-B1BA-0F4DF8B6E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2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5546"/>
      </p:ext>
    </p:extLst>
  </p:cSld>
  <p:clrMapOvr>
    <a:masterClrMapping/>
  </p:clrMapOvr>
</p:sld>
</file>

<file path=ppt/theme/theme1.xml><?xml version="1.0" encoding="utf-8"?>
<a:theme xmlns:a="http://schemas.openxmlformats.org/drawingml/2006/main" name="Dimension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Dimensions Theme</Template>
  <TotalTime>66223</TotalTime>
  <Words>417</Words>
  <Application>Microsoft Macintosh PowerPoint</Application>
  <PresentationFormat>On-screen Show (4:3)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System Font Regular</vt:lpstr>
      <vt:lpstr>Dimensions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PharmaMe</dc:title>
  <dc:creator>jarun</dc:creator>
  <cp:lastModifiedBy>Layal Hammad</cp:lastModifiedBy>
  <cp:revision>802</cp:revision>
  <cp:lastPrinted>2019-07-30T09:09:22Z</cp:lastPrinted>
  <dcterms:created xsi:type="dcterms:W3CDTF">2012-06-26T19:39:36Z</dcterms:created>
  <dcterms:modified xsi:type="dcterms:W3CDTF">2022-05-09T02:07:08Z</dcterms:modified>
</cp:coreProperties>
</file>