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258" r:id="rId3"/>
    <p:sldId id="260" r:id="rId4"/>
    <p:sldId id="268" r:id="rId5"/>
    <p:sldId id="315" r:id="rId6"/>
    <p:sldId id="275" r:id="rId7"/>
    <p:sldId id="263" r:id="rId8"/>
    <p:sldId id="295" r:id="rId9"/>
    <p:sldId id="296" r:id="rId10"/>
    <p:sldId id="297" r:id="rId11"/>
    <p:sldId id="298" r:id="rId12"/>
    <p:sldId id="299" r:id="rId13"/>
    <p:sldId id="276"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291" r:id="rId30"/>
  </p:sldIdLst>
  <p:sldSz cx="18288000" cy="10287000"/>
  <p:notesSz cx="18288000" cy="10287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BDE2"/>
    <a:srgbClr val="E63946"/>
    <a:srgbClr val="F5BE59"/>
    <a:srgbClr val="FBC20A"/>
    <a:srgbClr val="81CC50"/>
    <a:srgbClr val="FF865B"/>
    <a:srgbClr val="FF5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86" autoAdjust="0"/>
    <p:restoredTop sz="94684"/>
  </p:normalViewPr>
  <p:slideViewPr>
    <p:cSldViewPr>
      <p:cViewPr varScale="1">
        <p:scale>
          <a:sx n="70" d="100"/>
          <a:sy n="70" d="100"/>
        </p:scale>
        <p:origin x="344" y="20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10363200" y="0"/>
            <a:ext cx="7924800" cy="51593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4763" y="0"/>
            <a:ext cx="7924800" cy="515938"/>
          </a:xfrm>
          <a:prstGeom prst="rect">
            <a:avLst/>
          </a:prstGeom>
        </p:spPr>
        <p:txBody>
          <a:bodyPr vert="horz" lIns="91440" tIns="45720" rIns="91440" bIns="45720" rtlCol="1"/>
          <a:lstStyle>
            <a:lvl1pPr algn="r">
              <a:defRPr sz="1200"/>
            </a:lvl1pPr>
          </a:lstStyle>
          <a:p>
            <a:fld id="{4CCA3AE0-317F-4B2A-8B90-0AFA568DFC2B}" type="datetimeFigureOut">
              <a:rPr lang="en-US" smtClean="0"/>
              <a:t>12/9/23</a:t>
            </a:fld>
            <a:endParaRPr lang="en-US"/>
          </a:p>
        </p:txBody>
      </p:sp>
      <p:sp>
        <p:nvSpPr>
          <p:cNvPr id="4" name="عنصر نائب لصورة الشريحة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1828800" y="4951413"/>
            <a:ext cx="14630400" cy="4049712"/>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10363200" y="9771063"/>
            <a:ext cx="7924800" cy="51593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4763" y="9771063"/>
            <a:ext cx="7924800" cy="515937"/>
          </a:xfrm>
          <a:prstGeom prst="rect">
            <a:avLst/>
          </a:prstGeom>
        </p:spPr>
        <p:txBody>
          <a:bodyPr vert="horz" lIns="91440" tIns="45720" rIns="91440" bIns="45720" rtlCol="1" anchor="b"/>
          <a:lstStyle>
            <a:lvl1pPr algn="r">
              <a:defRPr sz="1200"/>
            </a:lvl1pPr>
          </a:lstStyle>
          <a:p>
            <a:fld id="{B3BFC715-300A-4743-89C8-D8840EF51DD7}" type="slidenum">
              <a:rPr lang="en-US" smtClean="0"/>
              <a:t>‹#›</a:t>
            </a:fld>
            <a:endParaRPr lang="en-US"/>
          </a:p>
        </p:txBody>
      </p:sp>
    </p:spTree>
    <p:extLst>
      <p:ext uri="{BB962C8B-B14F-4D97-AF65-F5344CB8AC3E}">
        <p14:creationId xmlns:p14="http://schemas.microsoft.com/office/powerpoint/2010/main" val="42942383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g object 16"/>
          <p:cNvSpPr/>
          <p:nvPr/>
        </p:nvSpPr>
        <p:spPr>
          <a:xfrm>
            <a:off x="14085020" y="0"/>
            <a:ext cx="4202978" cy="10286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28818" y="3203112"/>
            <a:ext cx="12425680" cy="3749040"/>
          </a:xfrm>
          <a:custGeom>
            <a:avLst/>
            <a:gdLst/>
            <a:ahLst/>
            <a:cxnLst/>
            <a:rect l="l" t="t" r="r" b="b"/>
            <a:pathLst>
              <a:path w="12425680" h="3749040">
                <a:moveTo>
                  <a:pt x="11757262" y="3748755"/>
                </a:moveTo>
                <a:lnTo>
                  <a:pt x="667979" y="3748755"/>
                </a:lnTo>
                <a:lnTo>
                  <a:pt x="620376" y="3747071"/>
                </a:lnTo>
                <a:lnTo>
                  <a:pt x="573659" y="3742096"/>
                </a:lnTo>
                <a:lnTo>
                  <a:pt x="527945" y="3733944"/>
                </a:lnTo>
                <a:lnTo>
                  <a:pt x="483346" y="3722729"/>
                </a:lnTo>
                <a:lnTo>
                  <a:pt x="439978" y="3708567"/>
                </a:lnTo>
                <a:lnTo>
                  <a:pt x="397954" y="3691570"/>
                </a:lnTo>
                <a:lnTo>
                  <a:pt x="357389" y="3671855"/>
                </a:lnTo>
                <a:lnTo>
                  <a:pt x="318397" y="3649535"/>
                </a:lnTo>
                <a:lnTo>
                  <a:pt x="281092" y="3624724"/>
                </a:lnTo>
                <a:lnTo>
                  <a:pt x="245589" y="3597538"/>
                </a:lnTo>
                <a:lnTo>
                  <a:pt x="212002" y="3568090"/>
                </a:lnTo>
                <a:lnTo>
                  <a:pt x="180445" y="3536495"/>
                </a:lnTo>
                <a:lnTo>
                  <a:pt x="151033" y="3502867"/>
                </a:lnTo>
                <a:lnTo>
                  <a:pt x="123880" y="3467321"/>
                </a:lnTo>
                <a:lnTo>
                  <a:pt x="99099" y="3429971"/>
                </a:lnTo>
                <a:lnTo>
                  <a:pt x="76806" y="3390932"/>
                </a:lnTo>
                <a:lnTo>
                  <a:pt x="57114" y="3350318"/>
                </a:lnTo>
                <a:lnTo>
                  <a:pt x="40139" y="3308243"/>
                </a:lnTo>
                <a:lnTo>
                  <a:pt x="25993" y="3264822"/>
                </a:lnTo>
                <a:lnTo>
                  <a:pt x="14793" y="3220169"/>
                </a:lnTo>
                <a:lnTo>
                  <a:pt x="6650" y="3174399"/>
                </a:lnTo>
                <a:lnTo>
                  <a:pt x="1681" y="3127627"/>
                </a:lnTo>
                <a:lnTo>
                  <a:pt x="0" y="3079965"/>
                </a:lnTo>
                <a:lnTo>
                  <a:pt x="0" y="668789"/>
                </a:lnTo>
                <a:lnTo>
                  <a:pt x="1681" y="621128"/>
                </a:lnTo>
                <a:lnTo>
                  <a:pt x="6650" y="574355"/>
                </a:lnTo>
                <a:lnTo>
                  <a:pt x="14793" y="528585"/>
                </a:lnTo>
                <a:lnTo>
                  <a:pt x="25993" y="483932"/>
                </a:lnTo>
                <a:lnTo>
                  <a:pt x="40139" y="440511"/>
                </a:lnTo>
                <a:lnTo>
                  <a:pt x="57114" y="398436"/>
                </a:lnTo>
                <a:lnTo>
                  <a:pt x="76806" y="357822"/>
                </a:lnTo>
                <a:lnTo>
                  <a:pt x="99099" y="318783"/>
                </a:lnTo>
                <a:lnTo>
                  <a:pt x="123880" y="281433"/>
                </a:lnTo>
                <a:lnTo>
                  <a:pt x="151033" y="245887"/>
                </a:lnTo>
                <a:lnTo>
                  <a:pt x="180445" y="212259"/>
                </a:lnTo>
                <a:lnTo>
                  <a:pt x="212002" y="180664"/>
                </a:lnTo>
                <a:lnTo>
                  <a:pt x="245589" y="151216"/>
                </a:lnTo>
                <a:lnTo>
                  <a:pt x="281092" y="124030"/>
                </a:lnTo>
                <a:lnTo>
                  <a:pt x="318397" y="99219"/>
                </a:lnTo>
                <a:lnTo>
                  <a:pt x="357389" y="76899"/>
                </a:lnTo>
                <a:lnTo>
                  <a:pt x="397954" y="57184"/>
                </a:lnTo>
                <a:lnTo>
                  <a:pt x="439978" y="40187"/>
                </a:lnTo>
                <a:lnTo>
                  <a:pt x="483346" y="26025"/>
                </a:lnTo>
                <a:lnTo>
                  <a:pt x="527945" y="14810"/>
                </a:lnTo>
                <a:lnTo>
                  <a:pt x="573659" y="6658"/>
                </a:lnTo>
                <a:lnTo>
                  <a:pt x="620376" y="1683"/>
                </a:lnTo>
                <a:lnTo>
                  <a:pt x="667979" y="0"/>
                </a:lnTo>
                <a:lnTo>
                  <a:pt x="11757262" y="0"/>
                </a:lnTo>
                <a:lnTo>
                  <a:pt x="11804866" y="1683"/>
                </a:lnTo>
                <a:lnTo>
                  <a:pt x="11851582" y="6658"/>
                </a:lnTo>
                <a:lnTo>
                  <a:pt x="11897296" y="14810"/>
                </a:lnTo>
                <a:lnTo>
                  <a:pt x="11941895" y="26025"/>
                </a:lnTo>
                <a:lnTo>
                  <a:pt x="11985263" y="40187"/>
                </a:lnTo>
                <a:lnTo>
                  <a:pt x="12027287" y="57184"/>
                </a:lnTo>
                <a:lnTo>
                  <a:pt x="12067852" y="76899"/>
                </a:lnTo>
                <a:lnTo>
                  <a:pt x="12106844" y="99219"/>
                </a:lnTo>
                <a:lnTo>
                  <a:pt x="12144149" y="124030"/>
                </a:lnTo>
                <a:lnTo>
                  <a:pt x="12179652" y="151216"/>
                </a:lnTo>
                <a:lnTo>
                  <a:pt x="12213239" y="180664"/>
                </a:lnTo>
                <a:lnTo>
                  <a:pt x="12244796" y="212259"/>
                </a:lnTo>
                <a:lnTo>
                  <a:pt x="12274208" y="245887"/>
                </a:lnTo>
                <a:lnTo>
                  <a:pt x="12301362" y="281433"/>
                </a:lnTo>
                <a:lnTo>
                  <a:pt x="12326142" y="318783"/>
                </a:lnTo>
                <a:lnTo>
                  <a:pt x="12348435" y="357822"/>
                </a:lnTo>
                <a:lnTo>
                  <a:pt x="12368127" y="398436"/>
                </a:lnTo>
                <a:lnTo>
                  <a:pt x="12385102" y="440511"/>
                </a:lnTo>
                <a:lnTo>
                  <a:pt x="12399248" y="483932"/>
                </a:lnTo>
                <a:lnTo>
                  <a:pt x="12410449" y="528585"/>
                </a:lnTo>
                <a:lnTo>
                  <a:pt x="12418591" y="574355"/>
                </a:lnTo>
                <a:lnTo>
                  <a:pt x="12423560" y="621128"/>
                </a:lnTo>
                <a:lnTo>
                  <a:pt x="12425242" y="668789"/>
                </a:lnTo>
                <a:lnTo>
                  <a:pt x="12425242" y="3079965"/>
                </a:lnTo>
                <a:lnTo>
                  <a:pt x="12423560" y="3127627"/>
                </a:lnTo>
                <a:lnTo>
                  <a:pt x="12418591" y="3174399"/>
                </a:lnTo>
                <a:lnTo>
                  <a:pt x="12410449" y="3220169"/>
                </a:lnTo>
                <a:lnTo>
                  <a:pt x="12399248" y="3264822"/>
                </a:lnTo>
                <a:lnTo>
                  <a:pt x="12385102" y="3308243"/>
                </a:lnTo>
                <a:lnTo>
                  <a:pt x="12368127" y="3350318"/>
                </a:lnTo>
                <a:lnTo>
                  <a:pt x="12348435" y="3390932"/>
                </a:lnTo>
                <a:lnTo>
                  <a:pt x="12326142" y="3429971"/>
                </a:lnTo>
                <a:lnTo>
                  <a:pt x="12301362" y="3467321"/>
                </a:lnTo>
                <a:lnTo>
                  <a:pt x="12274208" y="3502867"/>
                </a:lnTo>
                <a:lnTo>
                  <a:pt x="12244796" y="3536495"/>
                </a:lnTo>
                <a:lnTo>
                  <a:pt x="12213239" y="3568090"/>
                </a:lnTo>
                <a:lnTo>
                  <a:pt x="12179652" y="3597538"/>
                </a:lnTo>
                <a:lnTo>
                  <a:pt x="12144149" y="3624724"/>
                </a:lnTo>
                <a:lnTo>
                  <a:pt x="12106844" y="3649535"/>
                </a:lnTo>
                <a:lnTo>
                  <a:pt x="12067852" y="3671855"/>
                </a:lnTo>
                <a:lnTo>
                  <a:pt x="12027287" y="3691570"/>
                </a:lnTo>
                <a:lnTo>
                  <a:pt x="11985263" y="3708567"/>
                </a:lnTo>
                <a:lnTo>
                  <a:pt x="11941895" y="3722729"/>
                </a:lnTo>
                <a:lnTo>
                  <a:pt x="11897296" y="3733944"/>
                </a:lnTo>
                <a:lnTo>
                  <a:pt x="11851582" y="3742096"/>
                </a:lnTo>
                <a:lnTo>
                  <a:pt x="11804866" y="3747071"/>
                </a:lnTo>
                <a:lnTo>
                  <a:pt x="11757262" y="3748755"/>
                </a:lnTo>
                <a:close/>
              </a:path>
            </a:pathLst>
          </a:custGeom>
          <a:solidFill>
            <a:srgbClr val="25BDE2"/>
          </a:solidFill>
        </p:spPr>
        <p:txBody>
          <a:bodyPr wrap="square" lIns="0" tIns="0" rIns="0" bIns="0" rtlCol="0"/>
          <a:lstStyle/>
          <a:p>
            <a:endParaRPr/>
          </a:p>
        </p:txBody>
      </p:sp>
      <p:sp>
        <p:nvSpPr>
          <p:cNvPr id="2" name="Holder 2"/>
          <p:cNvSpPr>
            <a:spLocks noGrp="1"/>
          </p:cNvSpPr>
          <p:nvPr>
            <p:ph type="ctrTitle"/>
          </p:nvPr>
        </p:nvSpPr>
        <p:spPr>
          <a:xfrm>
            <a:off x="1473913" y="3495919"/>
            <a:ext cx="15340173" cy="28994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0" i="0">
                <a:solidFill>
                  <a:srgbClr val="13131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50" b="0" i="0">
                <a:solidFill>
                  <a:srgbClr val="13131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6" name="bg object 16"/>
          <p:cNvSpPr/>
          <p:nvPr/>
        </p:nvSpPr>
        <p:spPr>
          <a:xfrm>
            <a:off x="1028849" y="1568089"/>
            <a:ext cx="8467725" cy="1905000"/>
          </a:xfrm>
          <a:custGeom>
            <a:avLst/>
            <a:gdLst/>
            <a:ahLst/>
            <a:cxnLst/>
            <a:rect l="l" t="t" r="r" b="b"/>
            <a:pathLst>
              <a:path w="8467725" h="1905000">
                <a:moveTo>
                  <a:pt x="8255292" y="1905001"/>
                </a:moveTo>
                <a:lnTo>
                  <a:pt x="212143" y="1905001"/>
                </a:lnTo>
                <a:lnTo>
                  <a:pt x="163585" y="1899374"/>
                </a:lnTo>
                <a:lnTo>
                  <a:pt x="118965" y="1883355"/>
                </a:lnTo>
                <a:lnTo>
                  <a:pt x="79571" y="1858231"/>
                </a:lnTo>
                <a:lnTo>
                  <a:pt x="46690" y="1825294"/>
                </a:lnTo>
                <a:lnTo>
                  <a:pt x="21609" y="1785833"/>
                </a:lnTo>
                <a:lnTo>
                  <a:pt x="5616" y="1741137"/>
                </a:lnTo>
                <a:lnTo>
                  <a:pt x="0" y="1692497"/>
                </a:lnTo>
                <a:lnTo>
                  <a:pt x="0" y="212504"/>
                </a:lnTo>
                <a:lnTo>
                  <a:pt x="5616" y="163863"/>
                </a:lnTo>
                <a:lnTo>
                  <a:pt x="21609" y="119167"/>
                </a:lnTo>
                <a:lnTo>
                  <a:pt x="46690" y="79706"/>
                </a:lnTo>
                <a:lnTo>
                  <a:pt x="79571" y="46769"/>
                </a:lnTo>
                <a:lnTo>
                  <a:pt x="118965" y="21646"/>
                </a:lnTo>
                <a:lnTo>
                  <a:pt x="163585" y="5626"/>
                </a:lnTo>
                <a:lnTo>
                  <a:pt x="212143" y="0"/>
                </a:lnTo>
                <a:lnTo>
                  <a:pt x="8255292" y="0"/>
                </a:lnTo>
                <a:lnTo>
                  <a:pt x="8303851" y="5626"/>
                </a:lnTo>
                <a:lnTo>
                  <a:pt x="8348471" y="21646"/>
                </a:lnTo>
                <a:lnTo>
                  <a:pt x="8387865" y="46769"/>
                </a:lnTo>
                <a:lnTo>
                  <a:pt x="8420746" y="79706"/>
                </a:lnTo>
                <a:lnTo>
                  <a:pt x="8445827" y="119167"/>
                </a:lnTo>
                <a:lnTo>
                  <a:pt x="8461819" y="163863"/>
                </a:lnTo>
                <a:lnTo>
                  <a:pt x="8467436" y="212504"/>
                </a:lnTo>
                <a:lnTo>
                  <a:pt x="8467436" y="1692497"/>
                </a:lnTo>
                <a:lnTo>
                  <a:pt x="8461819" y="1741137"/>
                </a:lnTo>
                <a:lnTo>
                  <a:pt x="8445827" y="1785833"/>
                </a:lnTo>
                <a:lnTo>
                  <a:pt x="8420746" y="1825294"/>
                </a:lnTo>
                <a:lnTo>
                  <a:pt x="8387865" y="1858231"/>
                </a:lnTo>
                <a:lnTo>
                  <a:pt x="8348471" y="1883355"/>
                </a:lnTo>
                <a:lnTo>
                  <a:pt x="8303851" y="1899374"/>
                </a:lnTo>
                <a:lnTo>
                  <a:pt x="8255292" y="1905001"/>
                </a:lnTo>
                <a:close/>
              </a:path>
            </a:pathLst>
          </a:custGeom>
          <a:solidFill>
            <a:srgbClr val="FBC20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50" b="0" i="0">
                <a:solidFill>
                  <a:srgbClr val="131313"/>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0" i="0">
                <a:solidFill>
                  <a:srgbClr val="13131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7295" y="1236789"/>
            <a:ext cx="10733409" cy="702310"/>
          </a:xfrm>
          <a:prstGeom prst="rect">
            <a:avLst/>
          </a:prstGeom>
        </p:spPr>
        <p:txBody>
          <a:bodyPr wrap="square" lIns="0" tIns="0" rIns="0" bIns="0">
            <a:spAutoFit/>
          </a:bodyPr>
          <a:lstStyle>
            <a:lvl1pPr>
              <a:defRPr sz="4450" b="0" i="0">
                <a:solidFill>
                  <a:srgbClr val="131313"/>
                </a:solidFill>
                <a:latin typeface="Arial"/>
                <a:cs typeface="Arial"/>
              </a:defRPr>
            </a:lvl1pPr>
          </a:lstStyle>
          <a:p>
            <a:endParaRPr/>
          </a:p>
        </p:txBody>
      </p:sp>
      <p:sp>
        <p:nvSpPr>
          <p:cNvPr id="3" name="Holder 3"/>
          <p:cNvSpPr>
            <a:spLocks noGrp="1"/>
          </p:cNvSpPr>
          <p:nvPr>
            <p:ph type="body" idx="1"/>
          </p:nvPr>
        </p:nvSpPr>
        <p:spPr>
          <a:xfrm>
            <a:off x="1576131" y="4607335"/>
            <a:ext cx="15135737" cy="4091304"/>
          </a:xfrm>
          <a:prstGeom prst="rect">
            <a:avLst/>
          </a:prstGeom>
        </p:spPr>
        <p:txBody>
          <a:bodyPr wrap="square" lIns="0" tIns="0" rIns="0" bIns="0">
            <a:spAutoFit/>
          </a:bodyPr>
          <a:lstStyle>
            <a:lvl1pPr>
              <a:defRPr sz="2050" b="0" i="0">
                <a:solidFill>
                  <a:srgbClr val="131313"/>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5200" y="1104900"/>
            <a:ext cx="11277600" cy="2876550"/>
          </a:xfrm>
          <a:custGeom>
            <a:avLst/>
            <a:gdLst/>
            <a:ahLst/>
            <a:cxnLst/>
            <a:rect l="l" t="t" r="r" b="b"/>
            <a:pathLst>
              <a:path w="8758555" h="2876550">
                <a:moveTo>
                  <a:pt x="8324239" y="2876553"/>
                </a:moveTo>
                <a:lnTo>
                  <a:pt x="434234" y="2876553"/>
                </a:lnTo>
                <a:lnTo>
                  <a:pt x="387015" y="2873996"/>
                </a:lnTo>
                <a:lnTo>
                  <a:pt x="341246" y="2866503"/>
                </a:lnTo>
                <a:lnTo>
                  <a:pt x="297193" y="2854344"/>
                </a:lnTo>
                <a:lnTo>
                  <a:pt x="255126" y="2837785"/>
                </a:lnTo>
                <a:lnTo>
                  <a:pt x="215312" y="2817095"/>
                </a:lnTo>
                <a:lnTo>
                  <a:pt x="178018" y="2792541"/>
                </a:lnTo>
                <a:lnTo>
                  <a:pt x="143513" y="2764393"/>
                </a:lnTo>
                <a:lnTo>
                  <a:pt x="112064" y="2732918"/>
                </a:lnTo>
                <a:lnTo>
                  <a:pt x="83940" y="2698384"/>
                </a:lnTo>
                <a:lnTo>
                  <a:pt x="59407" y="2661058"/>
                </a:lnTo>
                <a:lnTo>
                  <a:pt x="38735" y="2621210"/>
                </a:lnTo>
                <a:lnTo>
                  <a:pt x="22190" y="2579107"/>
                </a:lnTo>
                <a:lnTo>
                  <a:pt x="10040" y="2535018"/>
                </a:lnTo>
                <a:lnTo>
                  <a:pt x="2554" y="2489209"/>
                </a:lnTo>
                <a:lnTo>
                  <a:pt x="0" y="2441950"/>
                </a:lnTo>
                <a:lnTo>
                  <a:pt x="0" y="434602"/>
                </a:lnTo>
                <a:lnTo>
                  <a:pt x="2554" y="387343"/>
                </a:lnTo>
                <a:lnTo>
                  <a:pt x="10040" y="341535"/>
                </a:lnTo>
                <a:lnTo>
                  <a:pt x="22190" y="297445"/>
                </a:lnTo>
                <a:lnTo>
                  <a:pt x="38735" y="255342"/>
                </a:lnTo>
                <a:lnTo>
                  <a:pt x="59407" y="215494"/>
                </a:lnTo>
                <a:lnTo>
                  <a:pt x="83940" y="178169"/>
                </a:lnTo>
                <a:lnTo>
                  <a:pt x="112064" y="143634"/>
                </a:lnTo>
                <a:lnTo>
                  <a:pt x="143513" y="112159"/>
                </a:lnTo>
                <a:lnTo>
                  <a:pt x="178018" y="84011"/>
                </a:lnTo>
                <a:lnTo>
                  <a:pt x="215312" y="59458"/>
                </a:lnTo>
                <a:lnTo>
                  <a:pt x="255126" y="38767"/>
                </a:lnTo>
                <a:lnTo>
                  <a:pt x="297193" y="22209"/>
                </a:lnTo>
                <a:lnTo>
                  <a:pt x="341246" y="10049"/>
                </a:lnTo>
                <a:lnTo>
                  <a:pt x="387015" y="2557"/>
                </a:lnTo>
                <a:lnTo>
                  <a:pt x="434234" y="0"/>
                </a:lnTo>
                <a:lnTo>
                  <a:pt x="8324239" y="0"/>
                </a:lnTo>
                <a:lnTo>
                  <a:pt x="8371458" y="2557"/>
                </a:lnTo>
                <a:lnTo>
                  <a:pt x="8417228" y="10049"/>
                </a:lnTo>
                <a:lnTo>
                  <a:pt x="8461280" y="22209"/>
                </a:lnTo>
                <a:lnTo>
                  <a:pt x="8503348" y="38767"/>
                </a:lnTo>
                <a:lnTo>
                  <a:pt x="8543162" y="59458"/>
                </a:lnTo>
                <a:lnTo>
                  <a:pt x="8580456" y="84011"/>
                </a:lnTo>
                <a:lnTo>
                  <a:pt x="8614961" y="112159"/>
                </a:lnTo>
                <a:lnTo>
                  <a:pt x="8646409" y="143634"/>
                </a:lnTo>
                <a:lnTo>
                  <a:pt x="8674534" y="178169"/>
                </a:lnTo>
                <a:lnTo>
                  <a:pt x="8699066" y="215494"/>
                </a:lnTo>
                <a:lnTo>
                  <a:pt x="8719739" y="255342"/>
                </a:lnTo>
                <a:lnTo>
                  <a:pt x="8736284" y="297445"/>
                </a:lnTo>
                <a:lnTo>
                  <a:pt x="8748433" y="341535"/>
                </a:lnTo>
                <a:lnTo>
                  <a:pt x="8755919" y="387343"/>
                </a:lnTo>
                <a:lnTo>
                  <a:pt x="8758474" y="434602"/>
                </a:lnTo>
                <a:lnTo>
                  <a:pt x="8758474" y="2441950"/>
                </a:lnTo>
                <a:lnTo>
                  <a:pt x="8755919" y="2489209"/>
                </a:lnTo>
                <a:lnTo>
                  <a:pt x="8748433" y="2535018"/>
                </a:lnTo>
                <a:lnTo>
                  <a:pt x="8736284" y="2579107"/>
                </a:lnTo>
                <a:lnTo>
                  <a:pt x="8719739" y="2621210"/>
                </a:lnTo>
                <a:lnTo>
                  <a:pt x="8699066" y="2661058"/>
                </a:lnTo>
                <a:lnTo>
                  <a:pt x="8674534" y="2698384"/>
                </a:lnTo>
                <a:lnTo>
                  <a:pt x="8646409" y="2732918"/>
                </a:lnTo>
                <a:lnTo>
                  <a:pt x="8614961" y="2764393"/>
                </a:lnTo>
                <a:lnTo>
                  <a:pt x="8580456" y="2792541"/>
                </a:lnTo>
                <a:lnTo>
                  <a:pt x="8543162" y="2817095"/>
                </a:lnTo>
                <a:lnTo>
                  <a:pt x="8503348" y="2837785"/>
                </a:lnTo>
                <a:lnTo>
                  <a:pt x="8461280" y="2854344"/>
                </a:lnTo>
                <a:lnTo>
                  <a:pt x="8417228" y="2866503"/>
                </a:lnTo>
                <a:lnTo>
                  <a:pt x="8371458" y="2873996"/>
                </a:lnTo>
                <a:lnTo>
                  <a:pt x="8324239" y="2876553"/>
                </a:lnTo>
                <a:close/>
              </a:path>
            </a:pathLst>
          </a:custGeom>
          <a:solidFill>
            <a:srgbClr val="25BDE2"/>
          </a:solidFill>
        </p:spPr>
        <p:txBody>
          <a:bodyPr wrap="square" lIns="0" tIns="0" rIns="0" bIns="0" rtlCol="0"/>
          <a:lstStyle/>
          <a:p>
            <a:endParaRPr>
              <a:solidFill>
                <a:srgbClr val="F5BE59"/>
              </a:solidFill>
            </a:endParaRPr>
          </a:p>
        </p:txBody>
      </p:sp>
      <p:sp>
        <p:nvSpPr>
          <p:cNvPr id="8" name="object 8"/>
          <p:cNvSpPr txBox="1">
            <a:spLocks noGrp="1"/>
          </p:cNvSpPr>
          <p:nvPr>
            <p:ph type="title"/>
          </p:nvPr>
        </p:nvSpPr>
        <p:spPr>
          <a:xfrm>
            <a:off x="5728064" y="1777642"/>
            <a:ext cx="6831872"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dirty="0">
                <a:latin typeface="Calibri" panose="020F0502020204030204" pitchFamily="34" charset="0"/>
                <a:cs typeface="Calibri" panose="020F0502020204030204" pitchFamily="34" charset="0"/>
              </a:rPr>
              <a:t>Adapting to Climate Change by</a:t>
            </a:r>
            <a:endParaRPr sz="4000" b="1" dirty="0">
              <a:latin typeface="Calibri" panose="020F0502020204030204" pitchFamily="34" charset="0"/>
              <a:cs typeface="Calibri" panose="020F0502020204030204" pitchFamily="34" charset="0"/>
            </a:endParaRPr>
          </a:p>
        </p:txBody>
      </p:sp>
      <p:sp>
        <p:nvSpPr>
          <p:cNvPr id="9" name="object 9"/>
          <p:cNvSpPr/>
          <p:nvPr/>
        </p:nvSpPr>
        <p:spPr>
          <a:xfrm>
            <a:off x="5303520" y="3576831"/>
            <a:ext cx="7955280" cy="57150"/>
          </a:xfrm>
          <a:custGeom>
            <a:avLst/>
            <a:gdLst/>
            <a:ahLst/>
            <a:cxnLst/>
            <a:rect l="l" t="t" r="r" b="b"/>
            <a:pathLst>
              <a:path w="4241800" h="57150">
                <a:moveTo>
                  <a:pt x="4241584" y="0"/>
                </a:moveTo>
                <a:lnTo>
                  <a:pt x="4241584" y="0"/>
                </a:lnTo>
                <a:lnTo>
                  <a:pt x="0" y="0"/>
                </a:lnTo>
                <a:lnTo>
                  <a:pt x="0" y="57150"/>
                </a:lnTo>
                <a:lnTo>
                  <a:pt x="4241584" y="57150"/>
                </a:lnTo>
                <a:lnTo>
                  <a:pt x="4241584" y="0"/>
                </a:lnTo>
                <a:close/>
              </a:path>
            </a:pathLst>
          </a:custGeom>
          <a:solidFill>
            <a:srgbClr val="131313"/>
          </a:solidFill>
        </p:spPr>
        <p:txBody>
          <a:bodyPr wrap="square" lIns="0" tIns="0" rIns="0" bIns="0" rtlCol="0"/>
          <a:lstStyle/>
          <a:p>
            <a:endParaRPr/>
          </a:p>
        </p:txBody>
      </p:sp>
      <p:sp>
        <p:nvSpPr>
          <p:cNvPr id="10" name="object 10"/>
          <p:cNvSpPr txBox="1"/>
          <p:nvPr/>
        </p:nvSpPr>
        <p:spPr>
          <a:xfrm>
            <a:off x="4323959" y="2780489"/>
            <a:ext cx="9640081" cy="720710"/>
          </a:xfrm>
          <a:prstGeom prst="rect">
            <a:avLst/>
          </a:prstGeom>
        </p:spPr>
        <p:txBody>
          <a:bodyPr vert="horz" wrap="square" lIns="0" tIns="12700" rIns="0" bIns="0" rtlCol="0">
            <a:spAutoFit/>
          </a:bodyPr>
          <a:lstStyle/>
          <a:p>
            <a:pPr algn="ctr">
              <a:lnSpc>
                <a:spcPct val="100000"/>
              </a:lnSpc>
              <a:spcBef>
                <a:spcPts val="100"/>
              </a:spcBef>
            </a:pPr>
            <a:r>
              <a:rPr lang="en-US" sz="4600" dirty="0">
                <a:solidFill>
                  <a:srgbClr val="131313"/>
                </a:solidFill>
                <a:latin typeface="Calibri" panose="020F0502020204030204" pitchFamily="34" charset="0"/>
                <a:cs typeface="Calibri" panose="020F0502020204030204" pitchFamily="34" charset="0"/>
              </a:rPr>
              <a:t>Improving Extreme Weather Forecasts</a:t>
            </a:r>
            <a:endParaRPr sz="7350" dirty="0">
              <a:latin typeface="Calibri" panose="020F0502020204030204" pitchFamily="34" charset="0"/>
              <a:cs typeface="Calibri" panose="020F0502020204030204" pitchFamily="34" charset="0"/>
            </a:endParaRPr>
          </a:p>
        </p:txBody>
      </p:sp>
      <p:pic>
        <p:nvPicPr>
          <p:cNvPr id="4" name="صورة 3">
            <a:extLst>
              <a:ext uri="{FF2B5EF4-FFF2-40B4-BE49-F238E27FC236}">
                <a16:creationId xmlns:a16="http://schemas.microsoft.com/office/drawing/2014/main" id="{25AF96AF-BEAE-F0A4-F3E1-C4D7FB882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437" y="4355920"/>
            <a:ext cx="5625126" cy="56251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123384"/>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This involves handling missing values in the dataset. The code identifies and addresses null values, ensuring data cleanliness and readiness for modeling.</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3.2	Data preprocessing</a:t>
            </a:r>
          </a:p>
        </p:txBody>
      </p:sp>
      <p:pic>
        <p:nvPicPr>
          <p:cNvPr id="3" name="صورة 2">
            <a:extLst>
              <a:ext uri="{FF2B5EF4-FFF2-40B4-BE49-F238E27FC236}">
                <a16:creationId xmlns:a16="http://schemas.microsoft.com/office/drawing/2014/main" id="{7A4186FF-18C9-2B8A-3B11-33D8C75AD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285124267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100"/>
            <a:ext cx="18288000" cy="4381500"/>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500948"/>
            <a:ext cx="15552420" cy="2618602"/>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The code </a:t>
            </a:r>
            <a:r>
              <a:rPr lang="en-US" sz="3600" b="1" spc="114" dirty="0">
                <a:latin typeface="Calibri" panose="020F0502020204030204" pitchFamily="34" charset="0"/>
                <a:cs typeface="Calibri" panose="020F0502020204030204" pitchFamily="34" charset="0"/>
              </a:rPr>
              <a:t>bellow</a:t>
            </a:r>
            <a:r>
              <a:rPr lang="en-US" sz="3600" b="1" spc="114" dirty="0">
                <a:solidFill>
                  <a:srgbClr val="131313"/>
                </a:solidFill>
                <a:latin typeface="Calibri" panose="020F0502020204030204" pitchFamily="34" charset="0"/>
                <a:cs typeface="Calibri" panose="020F0502020204030204" pitchFamily="34" charset="0"/>
              </a:rPr>
              <a:t> is proven that the dataset is clean and there is any null values, by using the is null method as shown above we able to know that the dataset is cleaned and ready for the next process.</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A6463991-C60E-E3DC-12A0-A46038362725}"/>
              </a:ext>
            </a:extLst>
          </p:cNvPr>
          <p:cNvPicPr>
            <a:picLocks noChangeAspect="1"/>
          </p:cNvPicPr>
          <p:nvPr/>
        </p:nvPicPr>
        <p:blipFill>
          <a:blip r:embed="rId2"/>
          <a:stretch>
            <a:fillRect/>
          </a:stretch>
        </p:blipFill>
        <p:spPr>
          <a:xfrm>
            <a:off x="1600200" y="5143500"/>
            <a:ext cx="14630400" cy="4381500"/>
          </a:xfrm>
          <a:prstGeom prst="rect">
            <a:avLst/>
          </a:prstGeom>
        </p:spPr>
      </p:pic>
    </p:spTree>
    <p:extLst>
      <p:ext uri="{BB962C8B-B14F-4D97-AF65-F5344CB8AC3E}">
        <p14:creationId xmlns:p14="http://schemas.microsoft.com/office/powerpoint/2010/main" val="73940898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123384"/>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visualizations play a crucial role in understanding the data and interpreting key insights. Here's Visualization of  distribution of climatic regions:</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3.3	Visualization</a:t>
            </a:r>
          </a:p>
        </p:txBody>
      </p:sp>
      <p:pic>
        <p:nvPicPr>
          <p:cNvPr id="4" name="صورة 3">
            <a:extLst>
              <a:ext uri="{FF2B5EF4-FFF2-40B4-BE49-F238E27FC236}">
                <a16:creationId xmlns:a16="http://schemas.microsoft.com/office/drawing/2014/main" id="{A2F04111-9A80-4616-52A5-D7C721ABE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272029112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مجموعة 25">
            <a:extLst>
              <a:ext uri="{FF2B5EF4-FFF2-40B4-BE49-F238E27FC236}">
                <a16:creationId xmlns:a16="http://schemas.microsoft.com/office/drawing/2014/main" id="{A897FB7B-5605-2FE1-CD1A-D1E2EAA232FA}"/>
              </a:ext>
            </a:extLst>
          </p:cNvPr>
          <p:cNvGrpSpPr/>
          <p:nvPr/>
        </p:nvGrpSpPr>
        <p:grpSpPr>
          <a:xfrm>
            <a:off x="257676" y="536186"/>
            <a:ext cx="9631344" cy="743452"/>
            <a:chOff x="257676" y="536186"/>
            <a:chExt cx="9631344" cy="743452"/>
          </a:xfrm>
        </p:grpSpPr>
        <p:grpSp>
          <p:nvGrpSpPr>
            <p:cNvPr id="10" name="مجموعة 9">
              <a:extLst>
                <a:ext uri="{FF2B5EF4-FFF2-40B4-BE49-F238E27FC236}">
                  <a16:creationId xmlns:a16="http://schemas.microsoft.com/office/drawing/2014/main" id="{647CDBFE-0912-E787-6E82-0B5B2A36CABC}"/>
                </a:ext>
              </a:extLst>
            </p:cNvPr>
            <p:cNvGrpSpPr/>
            <p:nvPr/>
          </p:nvGrpSpPr>
          <p:grpSpPr>
            <a:xfrm>
              <a:off x="257676" y="536186"/>
              <a:ext cx="4771524" cy="743452"/>
              <a:chOff x="257676" y="536186"/>
              <a:chExt cx="4771524" cy="743452"/>
            </a:xfrm>
          </p:grpSpPr>
          <p:sp>
            <p:nvSpPr>
              <p:cNvPr id="2" name="object 2"/>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11" name="object 11"/>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12" name="object 12"/>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BSh:</a:t>
                </a:r>
                <a:endParaRPr sz="3200" b="1" dirty="0">
                  <a:latin typeface="Calibri" panose="020F0502020204030204" pitchFamily="34" charset="0"/>
                  <a:cs typeface="Calibri" panose="020F0502020204030204" pitchFamily="34" charset="0"/>
                </a:endParaRPr>
              </a:p>
            </p:txBody>
          </p:sp>
        </p:grpSp>
        <p:sp>
          <p:nvSpPr>
            <p:cNvPr id="16" name="object 20">
              <a:extLst>
                <a:ext uri="{FF2B5EF4-FFF2-40B4-BE49-F238E27FC236}">
                  <a16:creationId xmlns:a16="http://schemas.microsoft.com/office/drawing/2014/main" id="{C9D23398-46AB-4810-83EC-3636BD1FF505}"/>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Hot semi-arid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9" name="Picture 1">
            <a:extLst>
              <a:ext uri="{FF2B5EF4-FFF2-40B4-BE49-F238E27FC236}">
                <a16:creationId xmlns:a16="http://schemas.microsoft.com/office/drawing/2014/main" id="{C68FB0D1-40D8-8E7F-AE8F-33CE63DDC696}"/>
              </a:ext>
            </a:extLst>
          </p:cNvPr>
          <p:cNvPicPr>
            <a:picLocks noChangeAspect="1"/>
          </p:cNvPicPr>
          <p:nvPr/>
        </p:nvPicPr>
        <p:blipFill rotWithShape="1">
          <a:blip r:embed="rId2"/>
          <a:srcRect r="37575"/>
          <a:stretch/>
        </p:blipFill>
        <p:spPr>
          <a:xfrm>
            <a:off x="7772400" y="1016767"/>
            <a:ext cx="9757279" cy="7003539"/>
          </a:xfrm>
          <a:prstGeom prst="rect">
            <a:avLst/>
          </a:prstGeom>
        </p:spPr>
      </p:pic>
      <p:grpSp>
        <p:nvGrpSpPr>
          <p:cNvPr id="27" name="مجموعة 26">
            <a:extLst>
              <a:ext uri="{FF2B5EF4-FFF2-40B4-BE49-F238E27FC236}">
                <a16:creationId xmlns:a16="http://schemas.microsoft.com/office/drawing/2014/main" id="{77F54918-A4A8-CE8F-6039-42C91D9F5B03}"/>
              </a:ext>
            </a:extLst>
          </p:cNvPr>
          <p:cNvGrpSpPr/>
          <p:nvPr/>
        </p:nvGrpSpPr>
        <p:grpSpPr>
          <a:xfrm>
            <a:off x="257676" y="1514528"/>
            <a:ext cx="9631344" cy="743452"/>
            <a:chOff x="257676" y="536186"/>
            <a:chExt cx="9631344" cy="743452"/>
          </a:xfrm>
        </p:grpSpPr>
        <p:grpSp>
          <p:nvGrpSpPr>
            <p:cNvPr id="28" name="مجموعة 27">
              <a:extLst>
                <a:ext uri="{FF2B5EF4-FFF2-40B4-BE49-F238E27FC236}">
                  <a16:creationId xmlns:a16="http://schemas.microsoft.com/office/drawing/2014/main" id="{DAB6CD0C-8A74-BA8E-27FB-858F87C54F86}"/>
                </a:ext>
              </a:extLst>
            </p:cNvPr>
            <p:cNvGrpSpPr/>
            <p:nvPr/>
          </p:nvGrpSpPr>
          <p:grpSpPr>
            <a:xfrm>
              <a:off x="257676" y="536186"/>
              <a:ext cx="4771524" cy="743452"/>
              <a:chOff x="257676" y="536186"/>
              <a:chExt cx="4771524" cy="743452"/>
            </a:xfrm>
          </p:grpSpPr>
          <p:sp>
            <p:nvSpPr>
              <p:cNvPr id="30" name="object 2">
                <a:extLst>
                  <a:ext uri="{FF2B5EF4-FFF2-40B4-BE49-F238E27FC236}">
                    <a16:creationId xmlns:a16="http://schemas.microsoft.com/office/drawing/2014/main" id="{74FFC271-F476-466A-511F-67FC6904A2BE}"/>
                  </a:ext>
                </a:extLst>
              </p:cNvPr>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37" name="object 11">
                <a:extLst>
                  <a:ext uri="{FF2B5EF4-FFF2-40B4-BE49-F238E27FC236}">
                    <a16:creationId xmlns:a16="http://schemas.microsoft.com/office/drawing/2014/main" id="{24C9FE0F-B0DE-01D4-5CB1-CBAA360EBF66}"/>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38" name="object 12">
                <a:extLst>
                  <a:ext uri="{FF2B5EF4-FFF2-40B4-BE49-F238E27FC236}">
                    <a16:creationId xmlns:a16="http://schemas.microsoft.com/office/drawing/2014/main" id="{EDEA2093-7BC0-3FD6-58B2-4E8EBFD024BF}"/>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BSk:</a:t>
                </a:r>
                <a:endParaRPr sz="3200" b="1" dirty="0">
                  <a:latin typeface="Calibri" panose="020F0502020204030204" pitchFamily="34" charset="0"/>
                  <a:cs typeface="Calibri" panose="020F0502020204030204" pitchFamily="34" charset="0"/>
                </a:endParaRPr>
              </a:p>
            </p:txBody>
          </p:sp>
        </p:grpSp>
        <p:sp>
          <p:nvSpPr>
            <p:cNvPr id="29" name="object 20">
              <a:extLst>
                <a:ext uri="{FF2B5EF4-FFF2-40B4-BE49-F238E27FC236}">
                  <a16:creationId xmlns:a16="http://schemas.microsoft.com/office/drawing/2014/main" id="{3D28EEE0-93F5-114E-11D9-14E22314830B}"/>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Cold semi-arid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 name="مجموعة 38">
            <a:extLst>
              <a:ext uri="{FF2B5EF4-FFF2-40B4-BE49-F238E27FC236}">
                <a16:creationId xmlns:a16="http://schemas.microsoft.com/office/drawing/2014/main" id="{672C1241-6104-A628-EA35-50997DE5DB8C}"/>
              </a:ext>
            </a:extLst>
          </p:cNvPr>
          <p:cNvGrpSpPr/>
          <p:nvPr/>
        </p:nvGrpSpPr>
        <p:grpSpPr>
          <a:xfrm>
            <a:off x="213528" y="2491419"/>
            <a:ext cx="9631344" cy="743452"/>
            <a:chOff x="257676" y="536186"/>
            <a:chExt cx="9631344" cy="743452"/>
          </a:xfrm>
        </p:grpSpPr>
        <p:grpSp>
          <p:nvGrpSpPr>
            <p:cNvPr id="40" name="مجموعة 39">
              <a:extLst>
                <a:ext uri="{FF2B5EF4-FFF2-40B4-BE49-F238E27FC236}">
                  <a16:creationId xmlns:a16="http://schemas.microsoft.com/office/drawing/2014/main" id="{AA6B258C-2603-0792-6CB4-3F74D786A05D}"/>
                </a:ext>
              </a:extLst>
            </p:cNvPr>
            <p:cNvGrpSpPr/>
            <p:nvPr/>
          </p:nvGrpSpPr>
          <p:grpSpPr>
            <a:xfrm>
              <a:off x="257676" y="536186"/>
              <a:ext cx="4771524" cy="743452"/>
              <a:chOff x="257676" y="536186"/>
              <a:chExt cx="4771524" cy="743452"/>
            </a:xfrm>
          </p:grpSpPr>
          <p:sp>
            <p:nvSpPr>
              <p:cNvPr id="42" name="object 2">
                <a:extLst>
                  <a:ext uri="{FF2B5EF4-FFF2-40B4-BE49-F238E27FC236}">
                    <a16:creationId xmlns:a16="http://schemas.microsoft.com/office/drawing/2014/main" id="{08FCB99F-59AE-3098-6C2A-BD821CFB3E1E}"/>
                  </a:ext>
                </a:extLst>
              </p:cNvPr>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43" name="object 11">
                <a:extLst>
                  <a:ext uri="{FF2B5EF4-FFF2-40B4-BE49-F238E27FC236}">
                    <a16:creationId xmlns:a16="http://schemas.microsoft.com/office/drawing/2014/main" id="{F4E1A225-4511-C297-363E-D95DD5C5FD30}"/>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44" name="object 12">
                <a:extLst>
                  <a:ext uri="{FF2B5EF4-FFF2-40B4-BE49-F238E27FC236}">
                    <a16:creationId xmlns:a16="http://schemas.microsoft.com/office/drawing/2014/main" id="{868F03EE-6DA1-8FB8-C70D-1E92B97F8373}"/>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BWh:</a:t>
                </a:r>
                <a:endParaRPr sz="3200" b="1" dirty="0">
                  <a:latin typeface="Calibri" panose="020F0502020204030204" pitchFamily="34" charset="0"/>
                  <a:cs typeface="Calibri" panose="020F0502020204030204" pitchFamily="34" charset="0"/>
                </a:endParaRPr>
              </a:p>
            </p:txBody>
          </p:sp>
        </p:grpSp>
        <p:sp>
          <p:nvSpPr>
            <p:cNvPr id="41" name="object 20">
              <a:extLst>
                <a:ext uri="{FF2B5EF4-FFF2-40B4-BE49-F238E27FC236}">
                  <a16:creationId xmlns:a16="http://schemas.microsoft.com/office/drawing/2014/main" id="{92ABAC97-4952-2319-08A7-3BDA1F237BCD}"/>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Hot desert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45" name="مجموعة 44">
            <a:extLst>
              <a:ext uri="{FF2B5EF4-FFF2-40B4-BE49-F238E27FC236}">
                <a16:creationId xmlns:a16="http://schemas.microsoft.com/office/drawing/2014/main" id="{EE99E0F6-5358-B8B9-6106-B4FE9944FB8C}"/>
              </a:ext>
            </a:extLst>
          </p:cNvPr>
          <p:cNvGrpSpPr/>
          <p:nvPr/>
        </p:nvGrpSpPr>
        <p:grpSpPr>
          <a:xfrm>
            <a:off x="257676" y="3468310"/>
            <a:ext cx="9631344" cy="743452"/>
            <a:chOff x="257676" y="536186"/>
            <a:chExt cx="9631344" cy="743452"/>
          </a:xfrm>
        </p:grpSpPr>
        <p:grpSp>
          <p:nvGrpSpPr>
            <p:cNvPr id="46" name="مجموعة 45">
              <a:extLst>
                <a:ext uri="{FF2B5EF4-FFF2-40B4-BE49-F238E27FC236}">
                  <a16:creationId xmlns:a16="http://schemas.microsoft.com/office/drawing/2014/main" id="{4482FF67-EBFE-2087-0945-BBA71B1595D0}"/>
                </a:ext>
              </a:extLst>
            </p:cNvPr>
            <p:cNvGrpSpPr/>
            <p:nvPr/>
          </p:nvGrpSpPr>
          <p:grpSpPr>
            <a:xfrm>
              <a:off x="257676" y="536186"/>
              <a:ext cx="4771524" cy="743452"/>
              <a:chOff x="257676" y="536186"/>
              <a:chExt cx="4771524" cy="743452"/>
            </a:xfrm>
          </p:grpSpPr>
          <p:sp>
            <p:nvSpPr>
              <p:cNvPr id="48" name="object 2">
                <a:extLst>
                  <a:ext uri="{FF2B5EF4-FFF2-40B4-BE49-F238E27FC236}">
                    <a16:creationId xmlns:a16="http://schemas.microsoft.com/office/drawing/2014/main" id="{3E6FAA03-C448-FD1E-4AB0-87C3C67F5FF3}"/>
                  </a:ext>
                </a:extLst>
              </p:cNvPr>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49" name="object 11">
                <a:extLst>
                  <a:ext uri="{FF2B5EF4-FFF2-40B4-BE49-F238E27FC236}">
                    <a16:creationId xmlns:a16="http://schemas.microsoft.com/office/drawing/2014/main" id="{C2098629-44EC-6212-688F-946C782BA782}"/>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50" name="object 12">
                <a:extLst>
                  <a:ext uri="{FF2B5EF4-FFF2-40B4-BE49-F238E27FC236}">
                    <a16:creationId xmlns:a16="http://schemas.microsoft.com/office/drawing/2014/main" id="{6F9D355E-21AF-F5C5-9A03-4E9087CF62A5}"/>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BWk:</a:t>
                </a:r>
                <a:endParaRPr sz="3200" b="1" dirty="0">
                  <a:latin typeface="Calibri" panose="020F0502020204030204" pitchFamily="34" charset="0"/>
                  <a:cs typeface="Calibri" panose="020F0502020204030204" pitchFamily="34" charset="0"/>
                </a:endParaRPr>
              </a:p>
            </p:txBody>
          </p:sp>
        </p:grpSp>
        <p:sp>
          <p:nvSpPr>
            <p:cNvPr id="47" name="object 20">
              <a:extLst>
                <a:ext uri="{FF2B5EF4-FFF2-40B4-BE49-F238E27FC236}">
                  <a16:creationId xmlns:a16="http://schemas.microsoft.com/office/drawing/2014/main" id="{0C1E8A30-C95C-3F84-739E-A52B218AA458}"/>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Cold desert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51" name="مجموعة 50">
            <a:extLst>
              <a:ext uri="{FF2B5EF4-FFF2-40B4-BE49-F238E27FC236}">
                <a16:creationId xmlns:a16="http://schemas.microsoft.com/office/drawing/2014/main" id="{D762CAF6-E1A5-0310-F79C-F747FF985258}"/>
              </a:ext>
            </a:extLst>
          </p:cNvPr>
          <p:cNvGrpSpPr/>
          <p:nvPr/>
        </p:nvGrpSpPr>
        <p:grpSpPr>
          <a:xfrm>
            <a:off x="257676" y="4446652"/>
            <a:ext cx="9631344" cy="743452"/>
            <a:chOff x="257676" y="536186"/>
            <a:chExt cx="9631344" cy="743452"/>
          </a:xfrm>
        </p:grpSpPr>
        <p:grpSp>
          <p:nvGrpSpPr>
            <p:cNvPr id="52" name="مجموعة 51">
              <a:extLst>
                <a:ext uri="{FF2B5EF4-FFF2-40B4-BE49-F238E27FC236}">
                  <a16:creationId xmlns:a16="http://schemas.microsoft.com/office/drawing/2014/main" id="{672E408A-72A7-81F2-B86F-66FEEC4945A5}"/>
                </a:ext>
              </a:extLst>
            </p:cNvPr>
            <p:cNvGrpSpPr/>
            <p:nvPr/>
          </p:nvGrpSpPr>
          <p:grpSpPr>
            <a:xfrm>
              <a:off x="257676" y="536186"/>
              <a:ext cx="4771524" cy="743452"/>
              <a:chOff x="257676" y="536186"/>
              <a:chExt cx="4771524" cy="743452"/>
            </a:xfrm>
          </p:grpSpPr>
          <p:sp>
            <p:nvSpPr>
              <p:cNvPr id="54" name="object 2">
                <a:extLst>
                  <a:ext uri="{FF2B5EF4-FFF2-40B4-BE49-F238E27FC236}">
                    <a16:creationId xmlns:a16="http://schemas.microsoft.com/office/drawing/2014/main" id="{3E9FDA80-DA67-9FED-35CD-031743818FF0}"/>
                  </a:ext>
                </a:extLst>
              </p:cNvPr>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55" name="object 11">
                <a:extLst>
                  <a:ext uri="{FF2B5EF4-FFF2-40B4-BE49-F238E27FC236}">
                    <a16:creationId xmlns:a16="http://schemas.microsoft.com/office/drawing/2014/main" id="{CBC7BD4E-31FB-CC12-CF10-671C74905F5F}"/>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56" name="object 12">
                <a:extLst>
                  <a:ext uri="{FF2B5EF4-FFF2-40B4-BE49-F238E27FC236}">
                    <a16:creationId xmlns:a16="http://schemas.microsoft.com/office/drawing/2014/main" id="{2823ECBD-A7FC-4B7E-B021-C564AD5DCB5A}"/>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Cfa:</a:t>
                </a:r>
                <a:endParaRPr sz="3200" b="1" dirty="0">
                  <a:latin typeface="Calibri" panose="020F0502020204030204" pitchFamily="34" charset="0"/>
                  <a:cs typeface="Calibri" panose="020F0502020204030204" pitchFamily="34" charset="0"/>
                </a:endParaRPr>
              </a:p>
            </p:txBody>
          </p:sp>
        </p:grpSp>
        <p:sp>
          <p:nvSpPr>
            <p:cNvPr id="53" name="object 20">
              <a:extLst>
                <a:ext uri="{FF2B5EF4-FFF2-40B4-BE49-F238E27FC236}">
                  <a16:creationId xmlns:a16="http://schemas.microsoft.com/office/drawing/2014/main" id="{37F6A24D-7569-B528-CD43-E13540B4F97E}"/>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Humid subtropical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57" name="مجموعة 56">
            <a:extLst>
              <a:ext uri="{FF2B5EF4-FFF2-40B4-BE49-F238E27FC236}">
                <a16:creationId xmlns:a16="http://schemas.microsoft.com/office/drawing/2014/main" id="{E5101E5B-48CA-41B7-930E-F490843C32C9}"/>
              </a:ext>
            </a:extLst>
          </p:cNvPr>
          <p:cNvGrpSpPr/>
          <p:nvPr/>
        </p:nvGrpSpPr>
        <p:grpSpPr>
          <a:xfrm>
            <a:off x="213528" y="5423543"/>
            <a:ext cx="9631344" cy="743452"/>
            <a:chOff x="257676" y="536186"/>
            <a:chExt cx="9631344" cy="743452"/>
          </a:xfrm>
        </p:grpSpPr>
        <p:grpSp>
          <p:nvGrpSpPr>
            <p:cNvPr id="58" name="مجموعة 57">
              <a:extLst>
                <a:ext uri="{FF2B5EF4-FFF2-40B4-BE49-F238E27FC236}">
                  <a16:creationId xmlns:a16="http://schemas.microsoft.com/office/drawing/2014/main" id="{0F2FC26A-15F9-1E86-7741-9875249219D1}"/>
                </a:ext>
              </a:extLst>
            </p:cNvPr>
            <p:cNvGrpSpPr/>
            <p:nvPr/>
          </p:nvGrpSpPr>
          <p:grpSpPr>
            <a:xfrm>
              <a:off x="257676" y="536186"/>
              <a:ext cx="8625672" cy="743452"/>
              <a:chOff x="257676" y="536186"/>
              <a:chExt cx="8625672" cy="743452"/>
            </a:xfrm>
          </p:grpSpPr>
          <p:sp>
            <p:nvSpPr>
              <p:cNvPr id="60" name="object 2">
                <a:extLst>
                  <a:ext uri="{FF2B5EF4-FFF2-40B4-BE49-F238E27FC236}">
                    <a16:creationId xmlns:a16="http://schemas.microsoft.com/office/drawing/2014/main" id="{E033DD19-3D3A-B10F-7A4E-A7D4B45728C1}"/>
                  </a:ext>
                </a:extLst>
              </p:cNvPr>
              <p:cNvSpPr/>
              <p:nvPr/>
            </p:nvSpPr>
            <p:spPr>
              <a:xfrm>
                <a:off x="1247843" y="536186"/>
                <a:ext cx="7635505"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61" name="object 11">
                <a:extLst>
                  <a:ext uri="{FF2B5EF4-FFF2-40B4-BE49-F238E27FC236}">
                    <a16:creationId xmlns:a16="http://schemas.microsoft.com/office/drawing/2014/main" id="{3E0A5224-8A4C-5508-5F7B-89991B994DC8}"/>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62" name="object 12">
                <a:extLst>
                  <a:ext uri="{FF2B5EF4-FFF2-40B4-BE49-F238E27FC236}">
                    <a16:creationId xmlns:a16="http://schemas.microsoft.com/office/drawing/2014/main" id="{6DAFB97D-0947-24AE-1F14-A8D012AC249B}"/>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a:solidFill>
                      <a:srgbClr val="131313"/>
                    </a:solidFill>
                    <a:latin typeface="Calibri" panose="020F0502020204030204" pitchFamily="34" charset="0"/>
                    <a:cs typeface="Calibri" panose="020F0502020204030204" pitchFamily="34" charset="0"/>
                  </a:rPr>
                  <a:t>Cfb:</a:t>
                </a:r>
                <a:endParaRPr sz="3200" b="1" dirty="0">
                  <a:latin typeface="Calibri" panose="020F0502020204030204" pitchFamily="34" charset="0"/>
                  <a:cs typeface="Calibri" panose="020F0502020204030204" pitchFamily="34" charset="0"/>
                </a:endParaRPr>
              </a:p>
            </p:txBody>
          </p:sp>
        </p:grpSp>
        <p:sp>
          <p:nvSpPr>
            <p:cNvPr id="59" name="object 20">
              <a:extLst>
                <a:ext uri="{FF2B5EF4-FFF2-40B4-BE49-F238E27FC236}">
                  <a16:creationId xmlns:a16="http://schemas.microsoft.com/office/drawing/2014/main" id="{F407420A-A519-D055-845E-A3BCBF97B640}"/>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Temperate oceanic climate or subtropical highland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81" name="مجموعة 80">
            <a:extLst>
              <a:ext uri="{FF2B5EF4-FFF2-40B4-BE49-F238E27FC236}">
                <a16:creationId xmlns:a16="http://schemas.microsoft.com/office/drawing/2014/main" id="{4E4EEF54-CE86-B27A-739C-6A9D4FA074AC}"/>
              </a:ext>
            </a:extLst>
          </p:cNvPr>
          <p:cNvGrpSpPr/>
          <p:nvPr/>
        </p:nvGrpSpPr>
        <p:grpSpPr>
          <a:xfrm>
            <a:off x="257676" y="6400434"/>
            <a:ext cx="9631344" cy="743452"/>
            <a:chOff x="257676" y="536186"/>
            <a:chExt cx="9631344" cy="743452"/>
          </a:xfrm>
        </p:grpSpPr>
        <p:grpSp>
          <p:nvGrpSpPr>
            <p:cNvPr id="82" name="مجموعة 81">
              <a:extLst>
                <a:ext uri="{FF2B5EF4-FFF2-40B4-BE49-F238E27FC236}">
                  <a16:creationId xmlns:a16="http://schemas.microsoft.com/office/drawing/2014/main" id="{CB453835-89A4-12B5-008B-70E94399B77C}"/>
                </a:ext>
              </a:extLst>
            </p:cNvPr>
            <p:cNvGrpSpPr/>
            <p:nvPr/>
          </p:nvGrpSpPr>
          <p:grpSpPr>
            <a:xfrm>
              <a:off x="257676" y="536186"/>
              <a:ext cx="6371724" cy="743452"/>
              <a:chOff x="257676" y="536186"/>
              <a:chExt cx="6371724" cy="743452"/>
            </a:xfrm>
          </p:grpSpPr>
          <p:sp>
            <p:nvSpPr>
              <p:cNvPr id="84" name="object 2">
                <a:extLst>
                  <a:ext uri="{FF2B5EF4-FFF2-40B4-BE49-F238E27FC236}">
                    <a16:creationId xmlns:a16="http://schemas.microsoft.com/office/drawing/2014/main" id="{7CBB709A-85A0-A6D4-5648-17921AAB3F17}"/>
                  </a:ext>
                </a:extLst>
              </p:cNvPr>
              <p:cNvSpPr/>
              <p:nvPr/>
            </p:nvSpPr>
            <p:spPr>
              <a:xfrm>
                <a:off x="1247843" y="536186"/>
                <a:ext cx="53815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85" name="object 11">
                <a:extLst>
                  <a:ext uri="{FF2B5EF4-FFF2-40B4-BE49-F238E27FC236}">
                    <a16:creationId xmlns:a16="http://schemas.microsoft.com/office/drawing/2014/main" id="{394CC688-21F8-6A1D-5A8B-87457FDACFEA}"/>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86" name="object 12">
                <a:extLst>
                  <a:ext uri="{FF2B5EF4-FFF2-40B4-BE49-F238E27FC236}">
                    <a16:creationId xmlns:a16="http://schemas.microsoft.com/office/drawing/2014/main" id="{F081267F-5E60-0D65-499B-9AFD6695EFCB}"/>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Csa</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83" name="object 20">
              <a:extLst>
                <a:ext uri="{FF2B5EF4-FFF2-40B4-BE49-F238E27FC236}">
                  <a16:creationId xmlns:a16="http://schemas.microsoft.com/office/drawing/2014/main" id="{6BC9DC25-D600-DC5E-E0DB-FFEF6B23A667}"/>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Hot-summer Mediterranean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87" name="مجموعة 86">
            <a:extLst>
              <a:ext uri="{FF2B5EF4-FFF2-40B4-BE49-F238E27FC236}">
                <a16:creationId xmlns:a16="http://schemas.microsoft.com/office/drawing/2014/main" id="{5BE9DAFC-8D9B-A9DC-83CB-2E6ACAA971D0}"/>
              </a:ext>
            </a:extLst>
          </p:cNvPr>
          <p:cNvGrpSpPr/>
          <p:nvPr/>
        </p:nvGrpSpPr>
        <p:grpSpPr>
          <a:xfrm>
            <a:off x="257676" y="7378776"/>
            <a:ext cx="9631344" cy="743452"/>
            <a:chOff x="257676" y="536186"/>
            <a:chExt cx="9631344" cy="743452"/>
          </a:xfrm>
        </p:grpSpPr>
        <p:grpSp>
          <p:nvGrpSpPr>
            <p:cNvPr id="88" name="مجموعة 87">
              <a:extLst>
                <a:ext uri="{FF2B5EF4-FFF2-40B4-BE49-F238E27FC236}">
                  <a16:creationId xmlns:a16="http://schemas.microsoft.com/office/drawing/2014/main" id="{C79242CB-C9F2-30AE-65FB-217F8E6C01B3}"/>
                </a:ext>
              </a:extLst>
            </p:cNvPr>
            <p:cNvGrpSpPr/>
            <p:nvPr/>
          </p:nvGrpSpPr>
          <p:grpSpPr>
            <a:xfrm>
              <a:off x="257676" y="536186"/>
              <a:ext cx="6371724" cy="743452"/>
              <a:chOff x="257676" y="536186"/>
              <a:chExt cx="6371724" cy="743452"/>
            </a:xfrm>
          </p:grpSpPr>
          <p:sp>
            <p:nvSpPr>
              <p:cNvPr id="90" name="object 2">
                <a:extLst>
                  <a:ext uri="{FF2B5EF4-FFF2-40B4-BE49-F238E27FC236}">
                    <a16:creationId xmlns:a16="http://schemas.microsoft.com/office/drawing/2014/main" id="{77D43B20-02E3-0C64-0263-69E52DED9C17}"/>
                  </a:ext>
                </a:extLst>
              </p:cNvPr>
              <p:cNvSpPr/>
              <p:nvPr/>
            </p:nvSpPr>
            <p:spPr>
              <a:xfrm>
                <a:off x="1247843" y="536186"/>
                <a:ext cx="53815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91" name="object 11">
                <a:extLst>
                  <a:ext uri="{FF2B5EF4-FFF2-40B4-BE49-F238E27FC236}">
                    <a16:creationId xmlns:a16="http://schemas.microsoft.com/office/drawing/2014/main" id="{68EAA4A5-1693-F3C4-6DB7-FEF75A0E1982}"/>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92" name="object 12">
                <a:extLst>
                  <a:ext uri="{FF2B5EF4-FFF2-40B4-BE49-F238E27FC236}">
                    <a16:creationId xmlns:a16="http://schemas.microsoft.com/office/drawing/2014/main" id="{95674DAE-B1A5-EB41-DF33-5943B9BC3F5E}"/>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Csb</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89" name="object 20">
              <a:extLst>
                <a:ext uri="{FF2B5EF4-FFF2-40B4-BE49-F238E27FC236}">
                  <a16:creationId xmlns:a16="http://schemas.microsoft.com/office/drawing/2014/main" id="{6E917EE2-66B4-31D7-D1FF-98AEF3AA234B}"/>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Warm-summer Mediterranean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93" name="مجموعة 92">
            <a:extLst>
              <a:ext uri="{FF2B5EF4-FFF2-40B4-BE49-F238E27FC236}">
                <a16:creationId xmlns:a16="http://schemas.microsoft.com/office/drawing/2014/main" id="{A3B98E0E-C6B9-6846-8CC3-2CD7B6582FF5}"/>
              </a:ext>
            </a:extLst>
          </p:cNvPr>
          <p:cNvGrpSpPr/>
          <p:nvPr/>
        </p:nvGrpSpPr>
        <p:grpSpPr>
          <a:xfrm>
            <a:off x="213528" y="8355667"/>
            <a:ext cx="9631344" cy="743452"/>
            <a:chOff x="257676" y="536186"/>
            <a:chExt cx="9631344" cy="743452"/>
          </a:xfrm>
        </p:grpSpPr>
        <p:grpSp>
          <p:nvGrpSpPr>
            <p:cNvPr id="94" name="مجموعة 93">
              <a:extLst>
                <a:ext uri="{FF2B5EF4-FFF2-40B4-BE49-F238E27FC236}">
                  <a16:creationId xmlns:a16="http://schemas.microsoft.com/office/drawing/2014/main" id="{D88022A6-110A-0BDF-6A53-2A30781E2888}"/>
                </a:ext>
              </a:extLst>
            </p:cNvPr>
            <p:cNvGrpSpPr/>
            <p:nvPr/>
          </p:nvGrpSpPr>
          <p:grpSpPr>
            <a:xfrm>
              <a:off x="257676" y="536186"/>
              <a:ext cx="6492072" cy="743452"/>
              <a:chOff x="257676" y="536186"/>
              <a:chExt cx="6492072" cy="743452"/>
            </a:xfrm>
          </p:grpSpPr>
          <p:sp>
            <p:nvSpPr>
              <p:cNvPr id="96" name="object 2">
                <a:extLst>
                  <a:ext uri="{FF2B5EF4-FFF2-40B4-BE49-F238E27FC236}">
                    <a16:creationId xmlns:a16="http://schemas.microsoft.com/office/drawing/2014/main" id="{F806C3D1-29CF-4FC2-A1A3-065607158DB1}"/>
                  </a:ext>
                </a:extLst>
              </p:cNvPr>
              <p:cNvSpPr/>
              <p:nvPr/>
            </p:nvSpPr>
            <p:spPr>
              <a:xfrm>
                <a:off x="1247843" y="536186"/>
                <a:ext cx="5501905"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97" name="object 11">
                <a:extLst>
                  <a:ext uri="{FF2B5EF4-FFF2-40B4-BE49-F238E27FC236}">
                    <a16:creationId xmlns:a16="http://schemas.microsoft.com/office/drawing/2014/main" id="{2BC1B092-13F4-D108-C6D9-65D4FEB3109E}"/>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98" name="object 12">
                <a:extLst>
                  <a:ext uri="{FF2B5EF4-FFF2-40B4-BE49-F238E27FC236}">
                    <a16:creationId xmlns:a16="http://schemas.microsoft.com/office/drawing/2014/main" id="{C7C0255E-064F-5E16-DDAF-E11C28616225}"/>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Dfa</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95" name="object 20">
              <a:extLst>
                <a:ext uri="{FF2B5EF4-FFF2-40B4-BE49-F238E27FC236}">
                  <a16:creationId xmlns:a16="http://schemas.microsoft.com/office/drawing/2014/main" id="{2032A5A2-0E76-60BD-DD4B-3357E2E77A89}"/>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Hot-summer humid continental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99" name="مجموعة 98">
            <a:extLst>
              <a:ext uri="{FF2B5EF4-FFF2-40B4-BE49-F238E27FC236}">
                <a16:creationId xmlns:a16="http://schemas.microsoft.com/office/drawing/2014/main" id="{029F1F88-94E5-240E-0897-15FBE5046320}"/>
              </a:ext>
            </a:extLst>
          </p:cNvPr>
          <p:cNvGrpSpPr/>
          <p:nvPr/>
        </p:nvGrpSpPr>
        <p:grpSpPr>
          <a:xfrm>
            <a:off x="257676" y="9332558"/>
            <a:ext cx="9631344" cy="743452"/>
            <a:chOff x="257676" y="536186"/>
            <a:chExt cx="9631344" cy="743452"/>
          </a:xfrm>
        </p:grpSpPr>
        <p:grpSp>
          <p:nvGrpSpPr>
            <p:cNvPr id="100" name="مجموعة 99">
              <a:extLst>
                <a:ext uri="{FF2B5EF4-FFF2-40B4-BE49-F238E27FC236}">
                  <a16:creationId xmlns:a16="http://schemas.microsoft.com/office/drawing/2014/main" id="{0F922850-E38D-0B76-BD75-37DFE9836CCB}"/>
                </a:ext>
              </a:extLst>
            </p:cNvPr>
            <p:cNvGrpSpPr/>
            <p:nvPr/>
          </p:nvGrpSpPr>
          <p:grpSpPr>
            <a:xfrm>
              <a:off x="257676" y="536186"/>
              <a:ext cx="6752724" cy="743452"/>
              <a:chOff x="257676" y="536186"/>
              <a:chExt cx="6752724" cy="743452"/>
            </a:xfrm>
          </p:grpSpPr>
          <p:sp>
            <p:nvSpPr>
              <p:cNvPr id="102" name="object 2">
                <a:extLst>
                  <a:ext uri="{FF2B5EF4-FFF2-40B4-BE49-F238E27FC236}">
                    <a16:creationId xmlns:a16="http://schemas.microsoft.com/office/drawing/2014/main" id="{0533D043-20D2-999F-30C3-3465AB2DD8FA}"/>
                  </a:ext>
                </a:extLst>
              </p:cNvPr>
              <p:cNvSpPr/>
              <p:nvPr/>
            </p:nvSpPr>
            <p:spPr>
              <a:xfrm>
                <a:off x="1247843" y="536186"/>
                <a:ext cx="57625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103" name="object 11">
                <a:extLst>
                  <a:ext uri="{FF2B5EF4-FFF2-40B4-BE49-F238E27FC236}">
                    <a16:creationId xmlns:a16="http://schemas.microsoft.com/office/drawing/2014/main" id="{06BFF03C-4E49-BB0D-684B-43EB81786BDE}"/>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104" name="object 12">
                <a:extLst>
                  <a:ext uri="{FF2B5EF4-FFF2-40B4-BE49-F238E27FC236}">
                    <a16:creationId xmlns:a16="http://schemas.microsoft.com/office/drawing/2014/main" id="{67A02983-921D-2B87-6A7D-D24F7DEC54FD}"/>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Dfb</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101" name="object 20">
              <a:extLst>
                <a:ext uri="{FF2B5EF4-FFF2-40B4-BE49-F238E27FC236}">
                  <a16:creationId xmlns:a16="http://schemas.microsoft.com/office/drawing/2014/main" id="{3AFA4D9C-E77B-20C3-797B-A5B77534BAF4}"/>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Warm-summer humid continental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0632383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DA8EEA44-AD50-E8C7-0D22-DAA3EE9F0880}"/>
              </a:ext>
            </a:extLst>
          </p:cNvPr>
          <p:cNvPicPr>
            <a:picLocks noChangeAspect="1"/>
          </p:cNvPicPr>
          <p:nvPr/>
        </p:nvPicPr>
        <p:blipFill rotWithShape="1">
          <a:blip r:embed="rId2"/>
          <a:srcRect r="37575"/>
          <a:stretch/>
        </p:blipFill>
        <p:spPr>
          <a:xfrm>
            <a:off x="9755359" y="4211762"/>
            <a:ext cx="8258923" cy="5928055"/>
          </a:xfrm>
          <a:prstGeom prst="rect">
            <a:avLst/>
          </a:prstGeom>
        </p:spPr>
      </p:pic>
      <p:grpSp>
        <p:nvGrpSpPr>
          <p:cNvPr id="39" name="مجموعة 38">
            <a:extLst>
              <a:ext uri="{FF2B5EF4-FFF2-40B4-BE49-F238E27FC236}">
                <a16:creationId xmlns:a16="http://schemas.microsoft.com/office/drawing/2014/main" id="{672C1241-6104-A628-EA35-50997DE5DB8C}"/>
              </a:ext>
            </a:extLst>
          </p:cNvPr>
          <p:cNvGrpSpPr/>
          <p:nvPr/>
        </p:nvGrpSpPr>
        <p:grpSpPr>
          <a:xfrm>
            <a:off x="213528" y="2491419"/>
            <a:ext cx="9631344" cy="743452"/>
            <a:chOff x="257676" y="536186"/>
            <a:chExt cx="9631344" cy="743452"/>
          </a:xfrm>
        </p:grpSpPr>
        <p:grpSp>
          <p:nvGrpSpPr>
            <p:cNvPr id="40" name="مجموعة 39">
              <a:extLst>
                <a:ext uri="{FF2B5EF4-FFF2-40B4-BE49-F238E27FC236}">
                  <a16:creationId xmlns:a16="http://schemas.microsoft.com/office/drawing/2014/main" id="{AA6B258C-2603-0792-6CB4-3F74D786A05D}"/>
                </a:ext>
              </a:extLst>
            </p:cNvPr>
            <p:cNvGrpSpPr/>
            <p:nvPr/>
          </p:nvGrpSpPr>
          <p:grpSpPr>
            <a:xfrm>
              <a:off x="257676" y="536186"/>
              <a:ext cx="7482672" cy="743452"/>
              <a:chOff x="257676" y="536186"/>
              <a:chExt cx="7482672" cy="743452"/>
            </a:xfrm>
          </p:grpSpPr>
          <p:sp>
            <p:nvSpPr>
              <p:cNvPr id="42" name="object 2">
                <a:extLst>
                  <a:ext uri="{FF2B5EF4-FFF2-40B4-BE49-F238E27FC236}">
                    <a16:creationId xmlns:a16="http://schemas.microsoft.com/office/drawing/2014/main" id="{08FCB99F-59AE-3098-6C2A-BD821CFB3E1E}"/>
                  </a:ext>
                </a:extLst>
              </p:cNvPr>
              <p:cNvSpPr/>
              <p:nvPr/>
            </p:nvSpPr>
            <p:spPr>
              <a:xfrm>
                <a:off x="1247843" y="536186"/>
                <a:ext cx="6492505"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43" name="object 11">
                <a:extLst>
                  <a:ext uri="{FF2B5EF4-FFF2-40B4-BE49-F238E27FC236}">
                    <a16:creationId xmlns:a16="http://schemas.microsoft.com/office/drawing/2014/main" id="{F4E1A225-4511-C297-363E-D95DD5C5FD30}"/>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44" name="object 12">
                <a:extLst>
                  <a:ext uri="{FF2B5EF4-FFF2-40B4-BE49-F238E27FC236}">
                    <a16:creationId xmlns:a16="http://schemas.microsoft.com/office/drawing/2014/main" id="{868F03EE-6DA1-8FB8-C70D-1E92B97F8373}"/>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Dsc</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41" name="object 20">
              <a:extLst>
                <a:ext uri="{FF2B5EF4-FFF2-40B4-BE49-F238E27FC236}">
                  <a16:creationId xmlns:a16="http://schemas.microsoft.com/office/drawing/2014/main" id="{92ABAC97-4952-2319-08A7-3BDA1F237BCD}"/>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Mediterranean-influenced subarctic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45" name="مجموعة 44">
            <a:extLst>
              <a:ext uri="{FF2B5EF4-FFF2-40B4-BE49-F238E27FC236}">
                <a16:creationId xmlns:a16="http://schemas.microsoft.com/office/drawing/2014/main" id="{EE99E0F6-5358-B8B9-6106-B4FE9944FB8C}"/>
              </a:ext>
            </a:extLst>
          </p:cNvPr>
          <p:cNvGrpSpPr/>
          <p:nvPr/>
        </p:nvGrpSpPr>
        <p:grpSpPr>
          <a:xfrm>
            <a:off x="257676" y="3468310"/>
            <a:ext cx="9631344" cy="743452"/>
            <a:chOff x="257676" y="536186"/>
            <a:chExt cx="9631344" cy="743452"/>
          </a:xfrm>
        </p:grpSpPr>
        <p:grpSp>
          <p:nvGrpSpPr>
            <p:cNvPr id="46" name="مجموعة 45">
              <a:extLst>
                <a:ext uri="{FF2B5EF4-FFF2-40B4-BE49-F238E27FC236}">
                  <a16:creationId xmlns:a16="http://schemas.microsoft.com/office/drawing/2014/main" id="{4482FF67-EBFE-2087-0945-BBA71B1595D0}"/>
                </a:ext>
              </a:extLst>
            </p:cNvPr>
            <p:cNvGrpSpPr/>
            <p:nvPr/>
          </p:nvGrpSpPr>
          <p:grpSpPr>
            <a:xfrm>
              <a:off x="257676" y="536186"/>
              <a:ext cx="9038724" cy="743452"/>
              <a:chOff x="257676" y="536186"/>
              <a:chExt cx="9038724" cy="743452"/>
            </a:xfrm>
          </p:grpSpPr>
          <p:sp>
            <p:nvSpPr>
              <p:cNvPr id="48" name="object 2">
                <a:extLst>
                  <a:ext uri="{FF2B5EF4-FFF2-40B4-BE49-F238E27FC236}">
                    <a16:creationId xmlns:a16="http://schemas.microsoft.com/office/drawing/2014/main" id="{3E6FAA03-C448-FD1E-4AB0-87C3C67F5FF3}"/>
                  </a:ext>
                </a:extLst>
              </p:cNvPr>
              <p:cNvSpPr/>
              <p:nvPr/>
            </p:nvSpPr>
            <p:spPr>
              <a:xfrm>
                <a:off x="1247843" y="536186"/>
                <a:ext cx="80485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49" name="object 11">
                <a:extLst>
                  <a:ext uri="{FF2B5EF4-FFF2-40B4-BE49-F238E27FC236}">
                    <a16:creationId xmlns:a16="http://schemas.microsoft.com/office/drawing/2014/main" id="{C2098629-44EC-6212-688F-946C782BA782}"/>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50" name="object 12">
                <a:extLst>
                  <a:ext uri="{FF2B5EF4-FFF2-40B4-BE49-F238E27FC236}">
                    <a16:creationId xmlns:a16="http://schemas.microsoft.com/office/drawing/2014/main" id="{6F9D355E-21AF-F5C5-9A03-4E9087CF62A5}"/>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Dwa</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47" name="object 20">
              <a:extLst>
                <a:ext uri="{FF2B5EF4-FFF2-40B4-BE49-F238E27FC236}">
                  <a16:creationId xmlns:a16="http://schemas.microsoft.com/office/drawing/2014/main" id="{0C1E8A30-C95C-3F84-739E-A52B218AA458}"/>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Monsoon-influenced hot-summer humid continental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51" name="مجموعة 50">
            <a:extLst>
              <a:ext uri="{FF2B5EF4-FFF2-40B4-BE49-F238E27FC236}">
                <a16:creationId xmlns:a16="http://schemas.microsoft.com/office/drawing/2014/main" id="{D762CAF6-E1A5-0310-F79C-F747FF985258}"/>
              </a:ext>
            </a:extLst>
          </p:cNvPr>
          <p:cNvGrpSpPr/>
          <p:nvPr/>
        </p:nvGrpSpPr>
        <p:grpSpPr>
          <a:xfrm>
            <a:off x="257676" y="4446652"/>
            <a:ext cx="9631344" cy="743452"/>
            <a:chOff x="257676" y="536186"/>
            <a:chExt cx="9631344" cy="743452"/>
          </a:xfrm>
        </p:grpSpPr>
        <p:grpSp>
          <p:nvGrpSpPr>
            <p:cNvPr id="52" name="مجموعة 51">
              <a:extLst>
                <a:ext uri="{FF2B5EF4-FFF2-40B4-BE49-F238E27FC236}">
                  <a16:creationId xmlns:a16="http://schemas.microsoft.com/office/drawing/2014/main" id="{672E408A-72A7-81F2-B86F-66FEEC4945A5}"/>
                </a:ext>
              </a:extLst>
            </p:cNvPr>
            <p:cNvGrpSpPr/>
            <p:nvPr/>
          </p:nvGrpSpPr>
          <p:grpSpPr>
            <a:xfrm>
              <a:off x="257676" y="536186"/>
              <a:ext cx="9419724" cy="743452"/>
              <a:chOff x="257676" y="536186"/>
              <a:chExt cx="9419724" cy="743452"/>
            </a:xfrm>
          </p:grpSpPr>
          <p:sp>
            <p:nvSpPr>
              <p:cNvPr id="54" name="object 2">
                <a:extLst>
                  <a:ext uri="{FF2B5EF4-FFF2-40B4-BE49-F238E27FC236}">
                    <a16:creationId xmlns:a16="http://schemas.microsoft.com/office/drawing/2014/main" id="{3E9FDA80-DA67-9FED-35CD-031743818FF0}"/>
                  </a:ext>
                </a:extLst>
              </p:cNvPr>
              <p:cNvSpPr/>
              <p:nvPr/>
            </p:nvSpPr>
            <p:spPr>
              <a:xfrm>
                <a:off x="1247843" y="536186"/>
                <a:ext cx="84295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55" name="object 11">
                <a:extLst>
                  <a:ext uri="{FF2B5EF4-FFF2-40B4-BE49-F238E27FC236}">
                    <a16:creationId xmlns:a16="http://schemas.microsoft.com/office/drawing/2014/main" id="{CBC7BD4E-31FB-CC12-CF10-671C74905F5F}"/>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56" name="object 12">
                <a:extLst>
                  <a:ext uri="{FF2B5EF4-FFF2-40B4-BE49-F238E27FC236}">
                    <a16:creationId xmlns:a16="http://schemas.microsoft.com/office/drawing/2014/main" id="{2823ECBD-A7FC-4B7E-B021-C564AD5DCB5A}"/>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Dwb</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53" name="object 20">
              <a:extLst>
                <a:ext uri="{FF2B5EF4-FFF2-40B4-BE49-F238E27FC236}">
                  <a16:creationId xmlns:a16="http://schemas.microsoft.com/office/drawing/2014/main" id="{37F6A24D-7569-B528-CD43-E13540B4F97E}"/>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Monsoon-influenced warm-summer humid continental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105" name="مجموعة 104">
            <a:extLst>
              <a:ext uri="{FF2B5EF4-FFF2-40B4-BE49-F238E27FC236}">
                <a16:creationId xmlns:a16="http://schemas.microsoft.com/office/drawing/2014/main" id="{184197DB-AE6A-B44B-91D3-F313FAA4595E}"/>
              </a:ext>
            </a:extLst>
          </p:cNvPr>
          <p:cNvGrpSpPr/>
          <p:nvPr/>
        </p:nvGrpSpPr>
        <p:grpSpPr>
          <a:xfrm>
            <a:off x="272748" y="624378"/>
            <a:ext cx="9631344" cy="743452"/>
            <a:chOff x="257676" y="536186"/>
            <a:chExt cx="9631344" cy="743452"/>
          </a:xfrm>
        </p:grpSpPr>
        <p:grpSp>
          <p:nvGrpSpPr>
            <p:cNvPr id="106" name="مجموعة 105">
              <a:extLst>
                <a:ext uri="{FF2B5EF4-FFF2-40B4-BE49-F238E27FC236}">
                  <a16:creationId xmlns:a16="http://schemas.microsoft.com/office/drawing/2014/main" id="{127012AF-D1E3-1AFE-9F03-7AA1FC38B7D5}"/>
                </a:ext>
              </a:extLst>
            </p:cNvPr>
            <p:cNvGrpSpPr/>
            <p:nvPr/>
          </p:nvGrpSpPr>
          <p:grpSpPr>
            <a:xfrm>
              <a:off x="257676" y="536186"/>
              <a:ext cx="4771524" cy="743452"/>
              <a:chOff x="257676" y="536186"/>
              <a:chExt cx="4771524" cy="743452"/>
            </a:xfrm>
          </p:grpSpPr>
          <p:sp>
            <p:nvSpPr>
              <p:cNvPr id="108" name="object 2">
                <a:extLst>
                  <a:ext uri="{FF2B5EF4-FFF2-40B4-BE49-F238E27FC236}">
                    <a16:creationId xmlns:a16="http://schemas.microsoft.com/office/drawing/2014/main" id="{4E633A96-0BB9-916B-5109-10D4A3A022A7}"/>
                  </a:ext>
                </a:extLst>
              </p:cNvPr>
              <p:cNvSpPr/>
              <p:nvPr/>
            </p:nvSpPr>
            <p:spPr>
              <a:xfrm>
                <a:off x="1247843" y="536186"/>
                <a:ext cx="378135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109" name="object 11">
                <a:extLst>
                  <a:ext uri="{FF2B5EF4-FFF2-40B4-BE49-F238E27FC236}">
                    <a16:creationId xmlns:a16="http://schemas.microsoft.com/office/drawing/2014/main" id="{6521C627-7372-0605-1398-9B253D976E91}"/>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110" name="object 12">
                <a:extLst>
                  <a:ext uri="{FF2B5EF4-FFF2-40B4-BE49-F238E27FC236}">
                    <a16:creationId xmlns:a16="http://schemas.microsoft.com/office/drawing/2014/main" id="{5D54F6C1-C033-1DFE-EA66-7C1A147D19F8}"/>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Dfc</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107" name="object 20">
              <a:extLst>
                <a:ext uri="{FF2B5EF4-FFF2-40B4-BE49-F238E27FC236}">
                  <a16:creationId xmlns:a16="http://schemas.microsoft.com/office/drawing/2014/main" id="{C8843491-8BFD-0D8F-967A-4D91155F8C77}"/>
                </a:ext>
              </a:extLst>
            </p:cNvPr>
            <p:cNvSpPr txBox="1"/>
            <p:nvPr/>
          </p:nvSpPr>
          <p:spPr>
            <a:xfrm>
              <a:off x="1662326" y="603036"/>
              <a:ext cx="8226694" cy="507831"/>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Subarctic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111" name="مجموعة 110">
            <a:extLst>
              <a:ext uri="{FF2B5EF4-FFF2-40B4-BE49-F238E27FC236}">
                <a16:creationId xmlns:a16="http://schemas.microsoft.com/office/drawing/2014/main" id="{6527D55A-0011-8A1F-8660-A9DD66E3A0CB}"/>
              </a:ext>
            </a:extLst>
          </p:cNvPr>
          <p:cNvGrpSpPr/>
          <p:nvPr/>
        </p:nvGrpSpPr>
        <p:grpSpPr>
          <a:xfrm>
            <a:off x="228600" y="1601269"/>
            <a:ext cx="10591800" cy="944013"/>
            <a:chOff x="257676" y="536186"/>
            <a:chExt cx="9631344" cy="944013"/>
          </a:xfrm>
        </p:grpSpPr>
        <p:grpSp>
          <p:nvGrpSpPr>
            <p:cNvPr id="112" name="مجموعة 111">
              <a:extLst>
                <a:ext uri="{FF2B5EF4-FFF2-40B4-BE49-F238E27FC236}">
                  <a16:creationId xmlns:a16="http://schemas.microsoft.com/office/drawing/2014/main" id="{C10EDD96-FD6B-240E-56D2-6206D2F19C5C}"/>
                </a:ext>
              </a:extLst>
            </p:cNvPr>
            <p:cNvGrpSpPr/>
            <p:nvPr/>
          </p:nvGrpSpPr>
          <p:grpSpPr>
            <a:xfrm>
              <a:off x="257676" y="536186"/>
              <a:ext cx="9423474" cy="743452"/>
              <a:chOff x="257676" y="536186"/>
              <a:chExt cx="9423474" cy="743452"/>
            </a:xfrm>
          </p:grpSpPr>
          <p:sp>
            <p:nvSpPr>
              <p:cNvPr id="114" name="object 2">
                <a:extLst>
                  <a:ext uri="{FF2B5EF4-FFF2-40B4-BE49-F238E27FC236}">
                    <a16:creationId xmlns:a16="http://schemas.microsoft.com/office/drawing/2014/main" id="{97934C6A-ACA9-F6DE-EC31-2457B8E9F49E}"/>
                  </a:ext>
                </a:extLst>
              </p:cNvPr>
              <p:cNvSpPr/>
              <p:nvPr/>
            </p:nvSpPr>
            <p:spPr>
              <a:xfrm>
                <a:off x="1247843" y="536186"/>
                <a:ext cx="8433307" cy="74345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115" name="object 11">
                <a:extLst>
                  <a:ext uri="{FF2B5EF4-FFF2-40B4-BE49-F238E27FC236}">
                    <a16:creationId xmlns:a16="http://schemas.microsoft.com/office/drawing/2014/main" id="{9825EAE6-08EB-68A5-AAD4-61BA8CAC8DF5}"/>
                  </a:ext>
                </a:extLst>
              </p:cNvPr>
              <p:cNvSpPr/>
              <p:nvPr/>
            </p:nvSpPr>
            <p:spPr>
              <a:xfrm>
                <a:off x="257676" y="536186"/>
                <a:ext cx="1266325" cy="743452"/>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pPr algn="l" rtl="0"/>
                <a:endParaRPr dirty="0">
                  <a:latin typeface="Calibri" panose="020F0502020204030204" pitchFamily="34" charset="0"/>
                  <a:cs typeface="Calibri" panose="020F0502020204030204" pitchFamily="34" charset="0"/>
                </a:endParaRPr>
              </a:p>
            </p:txBody>
          </p:sp>
          <p:sp>
            <p:nvSpPr>
              <p:cNvPr id="116" name="object 12">
                <a:extLst>
                  <a:ext uri="{FF2B5EF4-FFF2-40B4-BE49-F238E27FC236}">
                    <a16:creationId xmlns:a16="http://schemas.microsoft.com/office/drawing/2014/main" id="{4CEF5C60-B6B0-709C-BD28-74B2933194FA}"/>
                  </a:ext>
                </a:extLst>
              </p:cNvPr>
              <p:cNvSpPr txBox="1"/>
              <p:nvPr/>
            </p:nvSpPr>
            <p:spPr>
              <a:xfrm>
                <a:off x="457201" y="624378"/>
                <a:ext cx="1066800" cy="507831"/>
              </a:xfrm>
              <a:prstGeom prst="rect">
                <a:avLst/>
              </a:prstGeom>
            </p:spPr>
            <p:txBody>
              <a:bodyPr vert="horz" wrap="square" lIns="0" tIns="15240" rIns="0" bIns="0" rtlCol="0">
                <a:spAutoFit/>
              </a:bodyPr>
              <a:lstStyle/>
              <a:p>
                <a:pPr marL="12700" algn="l" rtl="0">
                  <a:lnSpc>
                    <a:spcPct val="100000"/>
                  </a:lnSpc>
                  <a:spcBef>
                    <a:spcPts val="120"/>
                  </a:spcBef>
                </a:pPr>
                <a:r>
                  <a:rPr lang="en-US" sz="3200" b="1" dirty="0" err="1">
                    <a:solidFill>
                      <a:srgbClr val="131313"/>
                    </a:solidFill>
                    <a:latin typeface="Calibri" panose="020F0502020204030204" pitchFamily="34" charset="0"/>
                    <a:cs typeface="Calibri" panose="020F0502020204030204" pitchFamily="34" charset="0"/>
                  </a:rPr>
                  <a:t>Dsb</a:t>
                </a:r>
                <a:r>
                  <a:rPr lang="en-US" sz="3200" b="1" dirty="0">
                    <a:solidFill>
                      <a:srgbClr val="131313"/>
                    </a:solidFill>
                    <a:latin typeface="Calibri" panose="020F0502020204030204" pitchFamily="34" charset="0"/>
                    <a:cs typeface="Calibri" panose="020F0502020204030204" pitchFamily="34" charset="0"/>
                  </a:rPr>
                  <a:t>:</a:t>
                </a:r>
                <a:endParaRPr sz="3200" b="1" dirty="0">
                  <a:latin typeface="Calibri" panose="020F0502020204030204" pitchFamily="34" charset="0"/>
                  <a:cs typeface="Calibri" panose="020F0502020204030204" pitchFamily="34" charset="0"/>
                </a:endParaRPr>
              </a:p>
            </p:txBody>
          </p:sp>
        </p:grpSp>
        <p:sp>
          <p:nvSpPr>
            <p:cNvPr id="113" name="object 20">
              <a:extLst>
                <a:ext uri="{FF2B5EF4-FFF2-40B4-BE49-F238E27FC236}">
                  <a16:creationId xmlns:a16="http://schemas.microsoft.com/office/drawing/2014/main" id="{558C728A-4BFA-C915-5339-19FB7049D942}"/>
                </a:ext>
              </a:extLst>
            </p:cNvPr>
            <p:cNvSpPr txBox="1"/>
            <p:nvPr/>
          </p:nvSpPr>
          <p:spPr>
            <a:xfrm>
              <a:off x="1662326" y="603036"/>
              <a:ext cx="8226694" cy="877163"/>
            </a:xfrm>
            <a:prstGeom prst="rect">
              <a:avLst/>
            </a:prstGeom>
          </p:spPr>
          <p:txBody>
            <a:bodyPr vert="horz" wrap="square" lIns="0" tIns="137160" rIns="0" bIns="0" rtlCol="0">
              <a:spAutoFit/>
            </a:bodyPr>
            <a:lstStyle/>
            <a:p>
              <a:pPr marL="0" marR="0" algn="l" rtl="0">
                <a:spcBef>
                  <a:spcPts val="0"/>
                </a:spcBef>
                <a:spcAft>
                  <a:spcPts val="800"/>
                </a:spcAft>
              </a:pPr>
              <a:r>
                <a:rPr lang="en-US" sz="24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Mediterranean-influenced warm-summer humid continental climate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480768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3031"/>
            <a:ext cx="18288000" cy="3105469"/>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367790" y="133031"/>
            <a:ext cx="15552420" cy="2618602"/>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Plotting the highest and lowest temperatures over the years This visualization allows for observing temperature fluctuations annually, offering insights into changes over time.</a:t>
            </a:r>
          </a:p>
        </p:txBody>
      </p:sp>
      <p:pic>
        <p:nvPicPr>
          <p:cNvPr id="4" name="Picture 1">
            <a:extLst>
              <a:ext uri="{FF2B5EF4-FFF2-40B4-BE49-F238E27FC236}">
                <a16:creationId xmlns:a16="http://schemas.microsoft.com/office/drawing/2014/main" id="{6E07E228-108B-D50E-5A1A-D95CDA07E660}"/>
              </a:ext>
            </a:extLst>
          </p:cNvPr>
          <p:cNvPicPr>
            <a:picLocks noChangeAspect="1"/>
          </p:cNvPicPr>
          <p:nvPr/>
        </p:nvPicPr>
        <p:blipFill>
          <a:blip r:embed="rId2"/>
          <a:stretch>
            <a:fillRect/>
          </a:stretch>
        </p:blipFill>
        <p:spPr>
          <a:xfrm>
            <a:off x="838200" y="4240431"/>
            <a:ext cx="7924800" cy="4941669"/>
          </a:xfrm>
          <a:prstGeom prst="rect">
            <a:avLst/>
          </a:prstGeom>
        </p:spPr>
      </p:pic>
      <p:pic>
        <p:nvPicPr>
          <p:cNvPr id="6" name="Picture 1">
            <a:extLst>
              <a:ext uri="{FF2B5EF4-FFF2-40B4-BE49-F238E27FC236}">
                <a16:creationId xmlns:a16="http://schemas.microsoft.com/office/drawing/2014/main" id="{02DACAEB-07F5-EFF8-9402-ED8150057CBD}"/>
              </a:ext>
            </a:extLst>
          </p:cNvPr>
          <p:cNvPicPr>
            <a:picLocks noChangeAspect="1"/>
          </p:cNvPicPr>
          <p:nvPr/>
        </p:nvPicPr>
        <p:blipFill>
          <a:blip r:embed="rId3"/>
          <a:stretch>
            <a:fillRect/>
          </a:stretch>
        </p:blipFill>
        <p:spPr>
          <a:xfrm>
            <a:off x="9445143" y="4240430"/>
            <a:ext cx="8004657" cy="4941669"/>
          </a:xfrm>
          <a:prstGeom prst="rect">
            <a:avLst/>
          </a:prstGeom>
        </p:spPr>
      </p:pic>
    </p:spTree>
    <p:extLst>
      <p:ext uri="{BB962C8B-B14F-4D97-AF65-F5344CB8AC3E}">
        <p14:creationId xmlns:p14="http://schemas.microsoft.com/office/powerpoint/2010/main" val="149953385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615827"/>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code selects relevant features, focusing on  highly correlated variables that contribute significantly to temperature predictions. This step streamlines the dataset to focus on the most key factors for forecasting.</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3.4	Feature selection</a:t>
            </a:r>
          </a:p>
        </p:txBody>
      </p:sp>
      <p:pic>
        <p:nvPicPr>
          <p:cNvPr id="2" name="صورة 1">
            <a:extLst>
              <a:ext uri="{FF2B5EF4-FFF2-40B4-BE49-F238E27FC236}">
                <a16:creationId xmlns:a16="http://schemas.microsoft.com/office/drawing/2014/main" id="{0BD28767-675E-4022-877B-94586883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295495455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4456639"/>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876300"/>
            <a:ext cx="15552420" cy="3580339"/>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2800" b="1" spc="114" dirty="0">
                <a:solidFill>
                  <a:srgbClr val="131313"/>
                </a:solidFill>
                <a:latin typeface="Calibri" panose="020F0502020204030204" pitchFamily="34" charset="0"/>
                <a:cs typeface="Calibri" panose="020F0502020204030204" pitchFamily="34" charset="0"/>
              </a:rPr>
              <a:t>The code begins by computing the correlation between each feature and the target variable (temperature prediction). It quantifies the strength and direction of linear relationships between variables. Using the correlation analysis results, the code selects highly correlated features that exhibit a strong relationship with the target temperature variable. This step focuses on features that demonstrate a correlation above a certain threshold (e.g., 0.5), indicating their significant influence on temperature predictions.</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494F01D5-B2C5-961C-4FC5-9D328351E7D7}"/>
              </a:ext>
            </a:extLst>
          </p:cNvPr>
          <p:cNvPicPr>
            <a:picLocks noChangeAspect="1"/>
          </p:cNvPicPr>
          <p:nvPr/>
        </p:nvPicPr>
        <p:blipFill>
          <a:blip r:embed="rId2"/>
          <a:stretch>
            <a:fillRect/>
          </a:stretch>
        </p:blipFill>
        <p:spPr>
          <a:xfrm>
            <a:off x="914400" y="5143500"/>
            <a:ext cx="7315200" cy="4267200"/>
          </a:xfrm>
          <a:prstGeom prst="rect">
            <a:avLst/>
          </a:prstGeom>
        </p:spPr>
      </p:pic>
      <p:pic>
        <p:nvPicPr>
          <p:cNvPr id="6" name="Picture 1">
            <a:extLst>
              <a:ext uri="{FF2B5EF4-FFF2-40B4-BE49-F238E27FC236}">
                <a16:creationId xmlns:a16="http://schemas.microsoft.com/office/drawing/2014/main" id="{F37ED3D5-3E53-710E-EA25-BDD4BF8EE76B}"/>
              </a:ext>
            </a:extLst>
          </p:cNvPr>
          <p:cNvPicPr>
            <a:picLocks noChangeAspect="1"/>
          </p:cNvPicPr>
          <p:nvPr/>
        </p:nvPicPr>
        <p:blipFill>
          <a:blip r:embed="rId3"/>
          <a:stretch>
            <a:fillRect/>
          </a:stretch>
        </p:blipFill>
        <p:spPr>
          <a:xfrm>
            <a:off x="9143998" y="5143500"/>
            <a:ext cx="7315200" cy="4190116"/>
          </a:xfrm>
          <a:prstGeom prst="rect">
            <a:avLst/>
          </a:prstGeom>
        </p:spPr>
      </p:pic>
    </p:spTree>
    <p:extLst>
      <p:ext uri="{BB962C8B-B14F-4D97-AF65-F5344CB8AC3E}">
        <p14:creationId xmlns:p14="http://schemas.microsoft.com/office/powerpoint/2010/main" val="49494556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123384"/>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code, splitting the dataset is a critical step in preparing the data for model training and evaluation</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3.5	Splitting the dataset</a:t>
            </a:r>
          </a:p>
        </p:txBody>
      </p:sp>
      <p:pic>
        <p:nvPicPr>
          <p:cNvPr id="2" name="صورة 1">
            <a:extLst>
              <a:ext uri="{FF2B5EF4-FFF2-40B4-BE49-F238E27FC236}">
                <a16:creationId xmlns:a16="http://schemas.microsoft.com/office/drawing/2014/main" id="{2F1F0D61-6C74-DE0B-515F-33D5A58B7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138850890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4381500"/>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876300"/>
            <a:ext cx="15552420" cy="3277885"/>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The dataset is divided into two subsets: a training set and a testing set. The </a:t>
            </a:r>
            <a:r>
              <a:rPr lang="en-US" sz="3600" b="1" spc="114" dirty="0" err="1">
                <a:solidFill>
                  <a:srgbClr val="131313"/>
                </a:solidFill>
                <a:latin typeface="Calibri" panose="020F0502020204030204" pitchFamily="34" charset="0"/>
                <a:cs typeface="Calibri" panose="020F0502020204030204" pitchFamily="34" charset="0"/>
              </a:rPr>
              <a:t>train_test_split</a:t>
            </a:r>
            <a:r>
              <a:rPr lang="en-US" sz="3600" b="1" spc="114" dirty="0">
                <a:solidFill>
                  <a:srgbClr val="131313"/>
                </a:solidFill>
                <a:latin typeface="Calibri" panose="020F0502020204030204" pitchFamily="34" charset="0"/>
                <a:cs typeface="Calibri" panose="020F0502020204030204" pitchFamily="34" charset="0"/>
              </a:rPr>
              <a:t> function from the </a:t>
            </a:r>
            <a:r>
              <a:rPr lang="en-US" sz="3600" b="1" spc="114" dirty="0" err="1">
                <a:solidFill>
                  <a:srgbClr val="131313"/>
                </a:solidFill>
                <a:latin typeface="Calibri" panose="020F0502020204030204" pitchFamily="34" charset="0"/>
                <a:cs typeface="Calibri" panose="020F0502020204030204" pitchFamily="34" charset="0"/>
              </a:rPr>
              <a:t>sklearn.model_selection</a:t>
            </a:r>
            <a:r>
              <a:rPr lang="en-US" sz="3600" b="1" spc="114" dirty="0">
                <a:solidFill>
                  <a:srgbClr val="131313"/>
                </a:solidFill>
                <a:latin typeface="Calibri" panose="020F0502020204030204" pitchFamily="34" charset="0"/>
                <a:cs typeface="Calibri" panose="020F0502020204030204" pitchFamily="34" charset="0"/>
              </a:rPr>
              <a:t> module is used for this purpose. Typically, a common split ratio (70% training data and 30% testing data) is applied.</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FF261D54-A233-C42E-8B0C-3F6922DD378C}"/>
              </a:ext>
            </a:extLst>
          </p:cNvPr>
          <p:cNvPicPr>
            <a:picLocks noChangeAspect="1"/>
          </p:cNvPicPr>
          <p:nvPr/>
        </p:nvPicPr>
        <p:blipFill>
          <a:blip r:embed="rId2"/>
          <a:stretch>
            <a:fillRect/>
          </a:stretch>
        </p:blipFill>
        <p:spPr>
          <a:xfrm>
            <a:off x="914400" y="5420226"/>
            <a:ext cx="15781020" cy="3761874"/>
          </a:xfrm>
          <a:prstGeom prst="rect">
            <a:avLst/>
          </a:prstGeom>
        </p:spPr>
      </p:pic>
    </p:spTree>
    <p:extLst>
      <p:ext uri="{BB962C8B-B14F-4D97-AF65-F5344CB8AC3E}">
        <p14:creationId xmlns:p14="http://schemas.microsoft.com/office/powerpoint/2010/main" val="53122463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395304" y="3619500"/>
            <a:ext cx="8839200" cy="9525"/>
          </a:xfrm>
          <a:custGeom>
            <a:avLst/>
            <a:gdLst/>
            <a:ahLst/>
            <a:cxnLst/>
            <a:rect l="l" t="t" r="r" b="b"/>
            <a:pathLst>
              <a:path w="8839200" h="9525">
                <a:moveTo>
                  <a:pt x="8839200" y="9525"/>
                </a:moveTo>
                <a:lnTo>
                  <a:pt x="0" y="9525"/>
                </a:lnTo>
                <a:lnTo>
                  <a:pt x="0" y="0"/>
                </a:lnTo>
                <a:lnTo>
                  <a:pt x="8839200" y="0"/>
                </a:lnTo>
                <a:lnTo>
                  <a:pt x="8839200" y="9525"/>
                </a:lnTo>
                <a:close/>
              </a:path>
            </a:pathLst>
          </a:custGeom>
          <a:solidFill>
            <a:srgbClr val="131313"/>
          </a:solidFill>
        </p:spPr>
        <p:txBody>
          <a:bodyPr wrap="square" lIns="0" tIns="0" rIns="0" bIns="0" rtlCol="0"/>
          <a:lstStyle/>
          <a:p>
            <a:endParaRPr/>
          </a:p>
        </p:txBody>
      </p:sp>
      <p:sp>
        <p:nvSpPr>
          <p:cNvPr id="6" name="object 6"/>
          <p:cNvSpPr/>
          <p:nvPr/>
        </p:nvSpPr>
        <p:spPr>
          <a:xfrm>
            <a:off x="1395304" y="4610100"/>
            <a:ext cx="8839200" cy="9525"/>
          </a:xfrm>
          <a:custGeom>
            <a:avLst/>
            <a:gdLst/>
            <a:ahLst/>
            <a:cxnLst/>
            <a:rect l="l" t="t" r="r" b="b"/>
            <a:pathLst>
              <a:path w="8839200" h="9525">
                <a:moveTo>
                  <a:pt x="8839200" y="9525"/>
                </a:moveTo>
                <a:lnTo>
                  <a:pt x="0" y="9525"/>
                </a:lnTo>
                <a:lnTo>
                  <a:pt x="0" y="0"/>
                </a:lnTo>
                <a:lnTo>
                  <a:pt x="8839200" y="0"/>
                </a:lnTo>
                <a:lnTo>
                  <a:pt x="8839200" y="9525"/>
                </a:lnTo>
                <a:close/>
              </a:path>
            </a:pathLst>
          </a:custGeom>
          <a:solidFill>
            <a:srgbClr val="131313"/>
          </a:solidFill>
        </p:spPr>
        <p:txBody>
          <a:bodyPr wrap="square" lIns="0" tIns="0" rIns="0" bIns="0" rtlCol="0"/>
          <a:lstStyle/>
          <a:p>
            <a:endParaRPr/>
          </a:p>
        </p:txBody>
      </p:sp>
      <p:sp>
        <p:nvSpPr>
          <p:cNvPr id="9" name="object 9"/>
          <p:cNvSpPr/>
          <p:nvPr/>
        </p:nvSpPr>
        <p:spPr>
          <a:xfrm>
            <a:off x="1396365" y="2894786"/>
            <a:ext cx="1499235" cy="631825"/>
          </a:xfrm>
          <a:custGeom>
            <a:avLst/>
            <a:gdLst/>
            <a:ahLst/>
            <a:cxnLst/>
            <a:rect l="l" t="t" r="r" b="b"/>
            <a:pathLst>
              <a:path w="1499234" h="631825">
                <a:moveTo>
                  <a:pt x="1182887" y="631806"/>
                </a:moveTo>
                <a:lnTo>
                  <a:pt x="315720" y="631806"/>
                </a:lnTo>
                <a:lnTo>
                  <a:pt x="269031" y="628384"/>
                </a:lnTo>
                <a:lnTo>
                  <a:pt x="224481" y="618443"/>
                </a:lnTo>
                <a:lnTo>
                  <a:pt x="182555" y="602470"/>
                </a:lnTo>
                <a:lnTo>
                  <a:pt x="143740" y="580950"/>
                </a:lnTo>
                <a:lnTo>
                  <a:pt x="108523" y="554372"/>
                </a:lnTo>
                <a:lnTo>
                  <a:pt x="77389" y="523220"/>
                </a:lnTo>
                <a:lnTo>
                  <a:pt x="50826" y="487982"/>
                </a:lnTo>
                <a:lnTo>
                  <a:pt x="29319" y="449145"/>
                </a:lnTo>
                <a:lnTo>
                  <a:pt x="13355" y="407195"/>
                </a:lnTo>
                <a:lnTo>
                  <a:pt x="3419" y="362619"/>
                </a:lnTo>
                <a:lnTo>
                  <a:pt x="0" y="315903"/>
                </a:lnTo>
                <a:lnTo>
                  <a:pt x="3419" y="269187"/>
                </a:lnTo>
                <a:lnTo>
                  <a:pt x="13355" y="224611"/>
                </a:lnTo>
                <a:lnTo>
                  <a:pt x="29319" y="182661"/>
                </a:lnTo>
                <a:lnTo>
                  <a:pt x="50826" y="143823"/>
                </a:lnTo>
                <a:lnTo>
                  <a:pt x="77389" y="108586"/>
                </a:lnTo>
                <a:lnTo>
                  <a:pt x="108523" y="77434"/>
                </a:lnTo>
                <a:lnTo>
                  <a:pt x="143740" y="50855"/>
                </a:lnTo>
                <a:lnTo>
                  <a:pt x="182555" y="29336"/>
                </a:lnTo>
                <a:lnTo>
                  <a:pt x="224481" y="13362"/>
                </a:lnTo>
                <a:lnTo>
                  <a:pt x="269031" y="3421"/>
                </a:lnTo>
                <a:lnTo>
                  <a:pt x="315720" y="0"/>
                </a:lnTo>
                <a:lnTo>
                  <a:pt x="1182887" y="0"/>
                </a:lnTo>
                <a:lnTo>
                  <a:pt x="1229576" y="3421"/>
                </a:lnTo>
                <a:lnTo>
                  <a:pt x="1274127" y="13362"/>
                </a:lnTo>
                <a:lnTo>
                  <a:pt x="1316053" y="29336"/>
                </a:lnTo>
                <a:lnTo>
                  <a:pt x="1354867" y="50855"/>
                </a:lnTo>
                <a:lnTo>
                  <a:pt x="1390085" y="77434"/>
                </a:lnTo>
                <a:lnTo>
                  <a:pt x="1421218" y="108586"/>
                </a:lnTo>
                <a:lnTo>
                  <a:pt x="1447782" y="143823"/>
                </a:lnTo>
                <a:lnTo>
                  <a:pt x="1469289" y="182661"/>
                </a:lnTo>
                <a:lnTo>
                  <a:pt x="1485253" y="224611"/>
                </a:lnTo>
                <a:lnTo>
                  <a:pt x="1495188" y="269187"/>
                </a:lnTo>
                <a:lnTo>
                  <a:pt x="1498608" y="315903"/>
                </a:lnTo>
                <a:lnTo>
                  <a:pt x="1495188" y="362619"/>
                </a:lnTo>
                <a:lnTo>
                  <a:pt x="1485253" y="407195"/>
                </a:lnTo>
                <a:lnTo>
                  <a:pt x="1469289" y="449145"/>
                </a:lnTo>
                <a:lnTo>
                  <a:pt x="1447782" y="487982"/>
                </a:lnTo>
                <a:lnTo>
                  <a:pt x="1421218" y="523220"/>
                </a:lnTo>
                <a:lnTo>
                  <a:pt x="1390085" y="554372"/>
                </a:lnTo>
                <a:lnTo>
                  <a:pt x="1354867" y="580950"/>
                </a:lnTo>
                <a:lnTo>
                  <a:pt x="1316053" y="602470"/>
                </a:lnTo>
                <a:lnTo>
                  <a:pt x="1274127" y="618443"/>
                </a:lnTo>
                <a:lnTo>
                  <a:pt x="1229576" y="628384"/>
                </a:lnTo>
                <a:lnTo>
                  <a:pt x="1182887" y="631806"/>
                </a:lnTo>
                <a:close/>
              </a:path>
            </a:pathLst>
          </a:custGeom>
          <a:solidFill>
            <a:srgbClr val="25BDE2"/>
          </a:solidFill>
        </p:spPr>
        <p:txBody>
          <a:bodyPr wrap="square" lIns="0" tIns="0" rIns="0" bIns="0" rtlCol="0"/>
          <a:lstStyle/>
          <a:p>
            <a:pPr algn="ctr"/>
            <a:endParaRPr dirty="0"/>
          </a:p>
        </p:txBody>
      </p:sp>
      <p:sp>
        <p:nvSpPr>
          <p:cNvPr id="10" name="object 10"/>
          <p:cNvSpPr txBox="1"/>
          <p:nvPr/>
        </p:nvSpPr>
        <p:spPr>
          <a:xfrm>
            <a:off x="2132486" y="2947300"/>
            <a:ext cx="111125" cy="443070"/>
          </a:xfrm>
          <a:prstGeom prst="rect">
            <a:avLst/>
          </a:prstGeom>
        </p:spPr>
        <p:txBody>
          <a:bodyPr vert="horz" wrap="square" lIns="0" tIns="12065" rIns="0" bIns="0" rtlCol="0">
            <a:spAutoFit/>
          </a:bodyPr>
          <a:lstStyle/>
          <a:p>
            <a:pPr marL="12700" algn="ctr">
              <a:lnSpc>
                <a:spcPct val="100000"/>
              </a:lnSpc>
              <a:spcBef>
                <a:spcPts val="95"/>
              </a:spcBef>
            </a:pPr>
            <a:r>
              <a:rPr lang="en-US" sz="2800" spc="-695" dirty="0">
                <a:solidFill>
                  <a:srgbClr val="131313"/>
                </a:solidFill>
                <a:latin typeface="Calibri" panose="020F0502020204030204" pitchFamily="34" charset="0"/>
                <a:cs typeface="Calibri" panose="020F0502020204030204" pitchFamily="34" charset="0"/>
              </a:rPr>
              <a:t>1</a:t>
            </a:r>
            <a:endParaRPr sz="2800" dirty="0">
              <a:latin typeface="Calibri" panose="020F0502020204030204" pitchFamily="34" charset="0"/>
              <a:cs typeface="Calibri" panose="020F0502020204030204" pitchFamily="34" charset="0"/>
            </a:endParaRPr>
          </a:p>
        </p:txBody>
      </p:sp>
      <p:sp>
        <p:nvSpPr>
          <p:cNvPr id="11" name="object 11"/>
          <p:cNvSpPr/>
          <p:nvPr/>
        </p:nvSpPr>
        <p:spPr>
          <a:xfrm>
            <a:off x="1371600" y="3848100"/>
            <a:ext cx="1499235" cy="631825"/>
          </a:xfrm>
          <a:custGeom>
            <a:avLst/>
            <a:gdLst/>
            <a:ahLst/>
            <a:cxnLst/>
            <a:rect l="l" t="t" r="r" b="b"/>
            <a:pathLst>
              <a:path w="1499234" h="631825">
                <a:moveTo>
                  <a:pt x="1182887" y="631806"/>
                </a:moveTo>
                <a:lnTo>
                  <a:pt x="315720" y="631806"/>
                </a:lnTo>
                <a:lnTo>
                  <a:pt x="269031" y="628384"/>
                </a:lnTo>
                <a:lnTo>
                  <a:pt x="224481" y="618443"/>
                </a:lnTo>
                <a:lnTo>
                  <a:pt x="182555" y="602470"/>
                </a:lnTo>
                <a:lnTo>
                  <a:pt x="143740" y="580950"/>
                </a:lnTo>
                <a:lnTo>
                  <a:pt x="108523" y="554372"/>
                </a:lnTo>
                <a:lnTo>
                  <a:pt x="77389" y="523220"/>
                </a:lnTo>
                <a:lnTo>
                  <a:pt x="50826" y="487982"/>
                </a:lnTo>
                <a:lnTo>
                  <a:pt x="29319" y="449145"/>
                </a:lnTo>
                <a:lnTo>
                  <a:pt x="13355" y="407195"/>
                </a:lnTo>
                <a:lnTo>
                  <a:pt x="3419" y="362619"/>
                </a:lnTo>
                <a:lnTo>
                  <a:pt x="0" y="315903"/>
                </a:lnTo>
                <a:lnTo>
                  <a:pt x="3419" y="269187"/>
                </a:lnTo>
                <a:lnTo>
                  <a:pt x="13355" y="224611"/>
                </a:lnTo>
                <a:lnTo>
                  <a:pt x="29319" y="182661"/>
                </a:lnTo>
                <a:lnTo>
                  <a:pt x="50826" y="143823"/>
                </a:lnTo>
                <a:lnTo>
                  <a:pt x="77389" y="108586"/>
                </a:lnTo>
                <a:lnTo>
                  <a:pt x="108523" y="77434"/>
                </a:lnTo>
                <a:lnTo>
                  <a:pt x="143740" y="50855"/>
                </a:lnTo>
                <a:lnTo>
                  <a:pt x="182555" y="29336"/>
                </a:lnTo>
                <a:lnTo>
                  <a:pt x="224481" y="13362"/>
                </a:lnTo>
                <a:lnTo>
                  <a:pt x="269031" y="3421"/>
                </a:lnTo>
                <a:lnTo>
                  <a:pt x="315720" y="0"/>
                </a:lnTo>
                <a:lnTo>
                  <a:pt x="1182887" y="0"/>
                </a:lnTo>
                <a:lnTo>
                  <a:pt x="1229576" y="3421"/>
                </a:lnTo>
                <a:lnTo>
                  <a:pt x="1274127" y="13362"/>
                </a:lnTo>
                <a:lnTo>
                  <a:pt x="1316053" y="29336"/>
                </a:lnTo>
                <a:lnTo>
                  <a:pt x="1354867" y="50855"/>
                </a:lnTo>
                <a:lnTo>
                  <a:pt x="1390085" y="77434"/>
                </a:lnTo>
                <a:lnTo>
                  <a:pt x="1421218" y="108586"/>
                </a:lnTo>
                <a:lnTo>
                  <a:pt x="1447782" y="143823"/>
                </a:lnTo>
                <a:lnTo>
                  <a:pt x="1469289" y="182661"/>
                </a:lnTo>
                <a:lnTo>
                  <a:pt x="1485253" y="224611"/>
                </a:lnTo>
                <a:lnTo>
                  <a:pt x="1495188" y="269187"/>
                </a:lnTo>
                <a:lnTo>
                  <a:pt x="1498608" y="315903"/>
                </a:lnTo>
                <a:lnTo>
                  <a:pt x="1495188" y="362619"/>
                </a:lnTo>
                <a:lnTo>
                  <a:pt x="1485253" y="407195"/>
                </a:lnTo>
                <a:lnTo>
                  <a:pt x="1469289" y="449145"/>
                </a:lnTo>
                <a:lnTo>
                  <a:pt x="1447782" y="487982"/>
                </a:lnTo>
                <a:lnTo>
                  <a:pt x="1421218" y="523220"/>
                </a:lnTo>
                <a:lnTo>
                  <a:pt x="1390085" y="554372"/>
                </a:lnTo>
                <a:lnTo>
                  <a:pt x="1354867" y="580950"/>
                </a:lnTo>
                <a:lnTo>
                  <a:pt x="1316053" y="602470"/>
                </a:lnTo>
                <a:lnTo>
                  <a:pt x="1274127" y="618443"/>
                </a:lnTo>
                <a:lnTo>
                  <a:pt x="1229576" y="628384"/>
                </a:lnTo>
                <a:lnTo>
                  <a:pt x="1182887" y="631806"/>
                </a:lnTo>
                <a:close/>
              </a:path>
            </a:pathLst>
          </a:custGeom>
          <a:solidFill>
            <a:srgbClr val="25BDE2"/>
          </a:solidFill>
        </p:spPr>
        <p:txBody>
          <a:bodyPr wrap="square" lIns="0" tIns="0" rIns="0" bIns="0" rtlCol="0"/>
          <a:lstStyle/>
          <a:p>
            <a:pPr algn="ctr"/>
            <a:endParaRPr/>
          </a:p>
        </p:txBody>
      </p:sp>
      <p:sp>
        <p:nvSpPr>
          <p:cNvPr id="12" name="object 12"/>
          <p:cNvSpPr txBox="1"/>
          <p:nvPr/>
        </p:nvSpPr>
        <p:spPr>
          <a:xfrm>
            <a:off x="2091499" y="4054535"/>
            <a:ext cx="143510" cy="443070"/>
          </a:xfrm>
          <a:prstGeom prst="rect">
            <a:avLst/>
          </a:prstGeom>
        </p:spPr>
        <p:txBody>
          <a:bodyPr vert="horz" wrap="square" lIns="0" tIns="12065" rIns="0" bIns="0" rtlCol="0">
            <a:spAutoFit/>
          </a:bodyPr>
          <a:lstStyle/>
          <a:p>
            <a:pPr marL="12700" algn="ctr">
              <a:lnSpc>
                <a:spcPct val="100000"/>
              </a:lnSpc>
              <a:spcBef>
                <a:spcPts val="95"/>
              </a:spcBef>
            </a:pPr>
            <a:r>
              <a:rPr lang="en-US" sz="2800" spc="-440" dirty="0">
                <a:solidFill>
                  <a:srgbClr val="131313"/>
                </a:solidFill>
                <a:latin typeface="Calibri" panose="020F0502020204030204" pitchFamily="34" charset="0"/>
                <a:cs typeface="Calibri" panose="020F0502020204030204" pitchFamily="34" charset="0"/>
              </a:rPr>
              <a:t>2</a:t>
            </a:r>
            <a:endParaRPr sz="2800" dirty="0">
              <a:latin typeface="Calibri" panose="020F0502020204030204" pitchFamily="34" charset="0"/>
              <a:cs typeface="Calibri" panose="020F0502020204030204" pitchFamily="34" charset="0"/>
            </a:endParaRPr>
          </a:p>
        </p:txBody>
      </p:sp>
      <p:sp>
        <p:nvSpPr>
          <p:cNvPr id="19" name="object 19"/>
          <p:cNvSpPr/>
          <p:nvPr/>
        </p:nvSpPr>
        <p:spPr>
          <a:xfrm>
            <a:off x="1295400" y="1028699"/>
            <a:ext cx="7390130" cy="1257300"/>
          </a:xfrm>
          <a:custGeom>
            <a:avLst/>
            <a:gdLst/>
            <a:ahLst/>
            <a:cxnLst/>
            <a:rect l="l" t="t" r="r" b="b"/>
            <a:pathLst>
              <a:path w="7390130" h="1257300">
                <a:moveTo>
                  <a:pt x="7172063" y="1257299"/>
                </a:moveTo>
                <a:lnTo>
                  <a:pt x="218027" y="1257299"/>
                </a:lnTo>
                <a:lnTo>
                  <a:pt x="168122" y="1251549"/>
                </a:lnTo>
                <a:lnTo>
                  <a:pt x="122265" y="1235179"/>
                </a:lnTo>
                <a:lnTo>
                  <a:pt x="81778" y="1209506"/>
                </a:lnTo>
                <a:lnTo>
                  <a:pt x="47985" y="1175848"/>
                </a:lnTo>
                <a:lnTo>
                  <a:pt x="22208" y="1135523"/>
                </a:lnTo>
                <a:lnTo>
                  <a:pt x="5772" y="1089849"/>
                </a:lnTo>
                <a:lnTo>
                  <a:pt x="0" y="1040144"/>
                </a:lnTo>
                <a:lnTo>
                  <a:pt x="0" y="217155"/>
                </a:lnTo>
                <a:lnTo>
                  <a:pt x="5772" y="167449"/>
                </a:lnTo>
                <a:lnTo>
                  <a:pt x="22208" y="121775"/>
                </a:lnTo>
                <a:lnTo>
                  <a:pt x="47985" y="81450"/>
                </a:lnTo>
                <a:lnTo>
                  <a:pt x="81778" y="47792"/>
                </a:lnTo>
                <a:lnTo>
                  <a:pt x="122265" y="22119"/>
                </a:lnTo>
                <a:lnTo>
                  <a:pt x="168122" y="5749"/>
                </a:lnTo>
                <a:lnTo>
                  <a:pt x="218027" y="0"/>
                </a:lnTo>
                <a:lnTo>
                  <a:pt x="7172063" y="0"/>
                </a:lnTo>
                <a:lnTo>
                  <a:pt x="7221968" y="5749"/>
                </a:lnTo>
                <a:lnTo>
                  <a:pt x="7267826" y="22119"/>
                </a:lnTo>
                <a:lnTo>
                  <a:pt x="7308313" y="47792"/>
                </a:lnTo>
                <a:lnTo>
                  <a:pt x="7342106" y="81450"/>
                </a:lnTo>
                <a:lnTo>
                  <a:pt x="7367882" y="121775"/>
                </a:lnTo>
                <a:lnTo>
                  <a:pt x="7384318" y="167449"/>
                </a:lnTo>
                <a:lnTo>
                  <a:pt x="7390091" y="217155"/>
                </a:lnTo>
                <a:lnTo>
                  <a:pt x="7390091" y="1040144"/>
                </a:lnTo>
                <a:lnTo>
                  <a:pt x="7384318" y="1089849"/>
                </a:lnTo>
                <a:lnTo>
                  <a:pt x="7367882" y="1135523"/>
                </a:lnTo>
                <a:lnTo>
                  <a:pt x="7342106" y="1175848"/>
                </a:lnTo>
                <a:lnTo>
                  <a:pt x="7308313" y="1209506"/>
                </a:lnTo>
                <a:lnTo>
                  <a:pt x="7267826" y="1235179"/>
                </a:lnTo>
                <a:lnTo>
                  <a:pt x="7221968" y="1251549"/>
                </a:lnTo>
                <a:lnTo>
                  <a:pt x="7172063" y="1257299"/>
                </a:lnTo>
                <a:close/>
              </a:path>
            </a:pathLst>
          </a:custGeom>
          <a:solidFill>
            <a:srgbClr val="E63946"/>
          </a:solidFill>
        </p:spPr>
        <p:txBody>
          <a:bodyPr wrap="square" lIns="0" tIns="0" rIns="0" bIns="0" rtlCol="0"/>
          <a:lstStyle/>
          <a:p>
            <a:endParaRPr dirty="0"/>
          </a:p>
        </p:txBody>
      </p:sp>
      <p:sp>
        <p:nvSpPr>
          <p:cNvPr id="20" name="object 20"/>
          <p:cNvSpPr txBox="1">
            <a:spLocks noGrp="1"/>
          </p:cNvSpPr>
          <p:nvPr>
            <p:ph type="title"/>
          </p:nvPr>
        </p:nvSpPr>
        <p:spPr>
          <a:xfrm>
            <a:off x="1456288" y="1151346"/>
            <a:ext cx="5532050" cy="813043"/>
          </a:xfrm>
          <a:prstGeom prst="rect">
            <a:avLst/>
          </a:prstGeom>
        </p:spPr>
        <p:txBody>
          <a:bodyPr vert="horz" wrap="square" lIns="0" tIns="12700" rIns="0" bIns="0" rtlCol="0">
            <a:spAutoFit/>
          </a:bodyPr>
          <a:lstStyle/>
          <a:p>
            <a:pPr marL="12700" algn="l">
              <a:lnSpc>
                <a:spcPct val="100000"/>
              </a:lnSpc>
              <a:spcBef>
                <a:spcPts val="100"/>
              </a:spcBef>
            </a:pPr>
            <a:r>
              <a:rPr lang="en-US" sz="5200" b="1" dirty="0">
                <a:latin typeface="Calibri" panose="020F0502020204030204" pitchFamily="34" charset="0"/>
                <a:cs typeface="Calibri" panose="020F0502020204030204" pitchFamily="34" charset="0"/>
              </a:rPr>
              <a:t>Headlines</a:t>
            </a:r>
            <a:r>
              <a:rPr lang="ar-SA" sz="5200" b="1" dirty="0">
                <a:latin typeface="Calibri" panose="020F0502020204030204" pitchFamily="34" charset="0"/>
                <a:cs typeface="Calibri" panose="020F0502020204030204" pitchFamily="34" charset="0"/>
              </a:rPr>
              <a:t> :</a:t>
            </a:r>
            <a:endParaRPr sz="5200" b="1" dirty="0">
              <a:latin typeface="Calibri" panose="020F0502020204030204" pitchFamily="34" charset="0"/>
              <a:cs typeface="Calibri" panose="020F0502020204030204" pitchFamily="34" charset="0"/>
            </a:endParaRPr>
          </a:p>
        </p:txBody>
      </p:sp>
      <p:sp>
        <p:nvSpPr>
          <p:cNvPr id="21" name="object 21"/>
          <p:cNvSpPr txBox="1"/>
          <p:nvPr/>
        </p:nvSpPr>
        <p:spPr>
          <a:xfrm>
            <a:off x="3405694" y="2955906"/>
            <a:ext cx="4696890" cy="566822"/>
          </a:xfrm>
          <a:prstGeom prst="rect">
            <a:avLst/>
          </a:prstGeom>
        </p:spPr>
        <p:txBody>
          <a:bodyPr vert="horz" wrap="square" lIns="0" tIns="12700" rIns="0" bIns="0" rtlCol="0">
            <a:spAutoFit/>
          </a:bodyPr>
          <a:lstStyle/>
          <a:p>
            <a:pPr marL="12700" algn="l">
              <a:lnSpc>
                <a:spcPct val="100000"/>
              </a:lnSpc>
              <a:spcBef>
                <a:spcPts val="100"/>
              </a:spcBef>
            </a:pPr>
            <a:r>
              <a:rPr lang="en-US" sz="3600" dirty="0">
                <a:solidFill>
                  <a:srgbClr val="131313"/>
                </a:solidFill>
                <a:latin typeface="Calibri" panose="020F0502020204030204" pitchFamily="34" charset="0"/>
                <a:cs typeface="Calibri" panose="020F0502020204030204" pitchFamily="34" charset="0"/>
              </a:rPr>
              <a:t> Introduction</a:t>
            </a:r>
            <a:endParaRPr lang="ar-SA" sz="3600" dirty="0">
              <a:latin typeface="Calibri" panose="020F0502020204030204" pitchFamily="34" charset="0"/>
              <a:cs typeface="Calibri" panose="020F0502020204030204" pitchFamily="34" charset="0"/>
            </a:endParaRPr>
          </a:p>
        </p:txBody>
      </p:sp>
      <p:grpSp>
        <p:nvGrpSpPr>
          <p:cNvPr id="27" name="object 27"/>
          <p:cNvGrpSpPr/>
          <p:nvPr/>
        </p:nvGrpSpPr>
        <p:grpSpPr>
          <a:xfrm>
            <a:off x="11415340" y="5348420"/>
            <a:ext cx="6251575" cy="2995930"/>
            <a:chOff x="11415340" y="5348420"/>
            <a:chExt cx="6251575" cy="2995930"/>
          </a:xfrm>
        </p:grpSpPr>
        <p:sp>
          <p:nvSpPr>
            <p:cNvPr id="28" name="object 28"/>
            <p:cNvSpPr/>
            <p:nvPr/>
          </p:nvSpPr>
          <p:spPr>
            <a:xfrm>
              <a:off x="15575252" y="5415110"/>
              <a:ext cx="1471295" cy="2929255"/>
            </a:xfrm>
            <a:custGeom>
              <a:avLst/>
              <a:gdLst/>
              <a:ahLst/>
              <a:cxnLst/>
              <a:rect l="l" t="t" r="r" b="b"/>
              <a:pathLst>
                <a:path w="1471294" h="2929254">
                  <a:moveTo>
                    <a:pt x="1358613" y="2929096"/>
                  </a:moveTo>
                  <a:lnTo>
                    <a:pt x="524084" y="2929096"/>
                  </a:lnTo>
                  <a:lnTo>
                    <a:pt x="480318" y="2920086"/>
                  </a:lnTo>
                  <a:lnTo>
                    <a:pt x="444580" y="2895523"/>
                  </a:lnTo>
                  <a:lnTo>
                    <a:pt x="420486" y="2859107"/>
                  </a:lnTo>
                  <a:lnTo>
                    <a:pt x="411651" y="2814541"/>
                  </a:lnTo>
                  <a:lnTo>
                    <a:pt x="420486" y="2769973"/>
                  </a:lnTo>
                  <a:lnTo>
                    <a:pt x="444580" y="2733557"/>
                  </a:lnTo>
                  <a:lnTo>
                    <a:pt x="480318" y="2708995"/>
                  </a:lnTo>
                  <a:lnTo>
                    <a:pt x="524084" y="2699986"/>
                  </a:lnTo>
                  <a:lnTo>
                    <a:pt x="1140575" y="2699986"/>
                  </a:lnTo>
                  <a:lnTo>
                    <a:pt x="1140575" y="997208"/>
                  </a:lnTo>
                  <a:lnTo>
                    <a:pt x="1138531" y="946468"/>
                  </a:lnTo>
                  <a:lnTo>
                    <a:pt x="1132556" y="896207"/>
                  </a:lnTo>
                  <a:lnTo>
                    <a:pt x="1122885" y="846537"/>
                  </a:lnTo>
                  <a:lnTo>
                    <a:pt x="1109754" y="797570"/>
                  </a:lnTo>
                  <a:lnTo>
                    <a:pt x="1093400" y="749419"/>
                  </a:lnTo>
                  <a:lnTo>
                    <a:pt x="1074057" y="702196"/>
                  </a:lnTo>
                  <a:lnTo>
                    <a:pt x="1051962" y="656013"/>
                  </a:lnTo>
                  <a:lnTo>
                    <a:pt x="1027350" y="610983"/>
                  </a:lnTo>
                  <a:lnTo>
                    <a:pt x="1000458" y="567218"/>
                  </a:lnTo>
                  <a:lnTo>
                    <a:pt x="971521" y="524830"/>
                  </a:lnTo>
                  <a:lnTo>
                    <a:pt x="940774" y="483931"/>
                  </a:lnTo>
                  <a:lnTo>
                    <a:pt x="908455" y="444634"/>
                  </a:lnTo>
                  <a:lnTo>
                    <a:pt x="874797" y="407051"/>
                  </a:lnTo>
                  <a:lnTo>
                    <a:pt x="840038" y="371294"/>
                  </a:lnTo>
                  <a:lnTo>
                    <a:pt x="804413" y="337476"/>
                  </a:lnTo>
                  <a:lnTo>
                    <a:pt x="768157" y="305709"/>
                  </a:lnTo>
                  <a:lnTo>
                    <a:pt x="731507" y="276104"/>
                  </a:lnTo>
                  <a:lnTo>
                    <a:pt x="694698" y="248775"/>
                  </a:lnTo>
                  <a:lnTo>
                    <a:pt x="657966" y="223834"/>
                  </a:lnTo>
                  <a:lnTo>
                    <a:pt x="621548" y="201392"/>
                  </a:lnTo>
                  <a:lnTo>
                    <a:pt x="585678" y="181563"/>
                  </a:lnTo>
                  <a:lnTo>
                    <a:pt x="550592" y="164458"/>
                  </a:lnTo>
                  <a:lnTo>
                    <a:pt x="483717" y="138871"/>
                  </a:lnTo>
                  <a:lnTo>
                    <a:pt x="422810" y="125529"/>
                  </a:lnTo>
                  <a:lnTo>
                    <a:pt x="331834" y="123532"/>
                  </a:lnTo>
                  <a:lnTo>
                    <a:pt x="318692" y="142767"/>
                  </a:lnTo>
                  <a:lnTo>
                    <a:pt x="300921" y="157721"/>
                  </a:lnTo>
                  <a:lnTo>
                    <a:pt x="279484" y="167402"/>
                  </a:lnTo>
                  <a:lnTo>
                    <a:pt x="255346" y="170819"/>
                  </a:lnTo>
                  <a:lnTo>
                    <a:pt x="84920" y="170403"/>
                  </a:lnTo>
                  <a:lnTo>
                    <a:pt x="51724" y="163673"/>
                  </a:lnTo>
                  <a:lnTo>
                    <a:pt x="24678" y="145362"/>
                  </a:lnTo>
                  <a:lnTo>
                    <a:pt x="6522" y="118228"/>
                  </a:lnTo>
                  <a:lnTo>
                    <a:pt x="0" y="85024"/>
                  </a:lnTo>
                  <a:lnTo>
                    <a:pt x="6728" y="51844"/>
                  </a:lnTo>
                  <a:lnTo>
                    <a:pt x="25057" y="24799"/>
                  </a:lnTo>
                  <a:lnTo>
                    <a:pt x="52199" y="6610"/>
                  </a:lnTo>
                  <a:lnTo>
                    <a:pt x="85366" y="0"/>
                  </a:lnTo>
                  <a:lnTo>
                    <a:pt x="255925" y="385"/>
                  </a:lnTo>
                  <a:lnTo>
                    <a:pt x="280206" y="3948"/>
                  </a:lnTo>
                  <a:lnTo>
                    <a:pt x="301696" y="13849"/>
                  </a:lnTo>
                  <a:lnTo>
                    <a:pt x="319417" y="29072"/>
                  </a:lnTo>
                  <a:lnTo>
                    <a:pt x="332389" y="48601"/>
                  </a:lnTo>
                  <a:lnTo>
                    <a:pt x="395485" y="48800"/>
                  </a:lnTo>
                  <a:lnTo>
                    <a:pt x="455079" y="55181"/>
                  </a:lnTo>
                  <a:lnTo>
                    <a:pt x="521029" y="73347"/>
                  </a:lnTo>
                  <a:lnTo>
                    <a:pt x="591701" y="102570"/>
                  </a:lnTo>
                  <a:lnTo>
                    <a:pt x="628297" y="121099"/>
                  </a:lnTo>
                  <a:lnTo>
                    <a:pt x="665462" y="142118"/>
                  </a:lnTo>
                  <a:lnTo>
                    <a:pt x="702990" y="165537"/>
                  </a:lnTo>
                  <a:lnTo>
                    <a:pt x="740678" y="191263"/>
                  </a:lnTo>
                  <a:lnTo>
                    <a:pt x="778322" y="219206"/>
                  </a:lnTo>
                  <a:lnTo>
                    <a:pt x="815716" y="249274"/>
                  </a:lnTo>
                  <a:lnTo>
                    <a:pt x="852658" y="281377"/>
                  </a:lnTo>
                  <a:lnTo>
                    <a:pt x="888943" y="315422"/>
                  </a:lnTo>
                  <a:lnTo>
                    <a:pt x="924367" y="351319"/>
                  </a:lnTo>
                  <a:lnTo>
                    <a:pt x="958725" y="388976"/>
                  </a:lnTo>
                  <a:lnTo>
                    <a:pt x="991814" y="428303"/>
                  </a:lnTo>
                  <a:lnTo>
                    <a:pt x="1023429" y="469207"/>
                  </a:lnTo>
                  <a:lnTo>
                    <a:pt x="1053366" y="511598"/>
                  </a:lnTo>
                  <a:lnTo>
                    <a:pt x="1081421" y="555385"/>
                  </a:lnTo>
                  <a:lnTo>
                    <a:pt x="1107390" y="600476"/>
                  </a:lnTo>
                  <a:lnTo>
                    <a:pt x="1131068" y="646780"/>
                  </a:lnTo>
                  <a:lnTo>
                    <a:pt x="1152251" y="694206"/>
                  </a:lnTo>
                  <a:lnTo>
                    <a:pt x="1170736" y="742662"/>
                  </a:lnTo>
                  <a:lnTo>
                    <a:pt x="1186318" y="792057"/>
                  </a:lnTo>
                  <a:lnTo>
                    <a:pt x="1198792" y="842301"/>
                  </a:lnTo>
                  <a:lnTo>
                    <a:pt x="1207955" y="893302"/>
                  </a:lnTo>
                  <a:lnTo>
                    <a:pt x="1213603" y="944968"/>
                  </a:lnTo>
                  <a:lnTo>
                    <a:pt x="1215531" y="997208"/>
                  </a:lnTo>
                  <a:lnTo>
                    <a:pt x="1215531" y="2699986"/>
                  </a:lnTo>
                  <a:lnTo>
                    <a:pt x="1358613" y="2699986"/>
                  </a:lnTo>
                  <a:lnTo>
                    <a:pt x="1402380" y="2708995"/>
                  </a:lnTo>
                  <a:lnTo>
                    <a:pt x="1438119" y="2733555"/>
                  </a:lnTo>
                  <a:lnTo>
                    <a:pt x="1462214" y="2769970"/>
                  </a:lnTo>
                  <a:lnTo>
                    <a:pt x="1471053" y="2814541"/>
                  </a:lnTo>
                  <a:lnTo>
                    <a:pt x="1462217" y="2859107"/>
                  </a:lnTo>
                  <a:lnTo>
                    <a:pt x="1438121" y="2895523"/>
                  </a:lnTo>
                  <a:lnTo>
                    <a:pt x="1402381" y="2920086"/>
                  </a:lnTo>
                  <a:lnTo>
                    <a:pt x="1358613" y="2929096"/>
                  </a:lnTo>
                  <a:close/>
                </a:path>
              </a:pathLst>
            </a:custGeom>
            <a:solidFill>
              <a:srgbClr val="243761"/>
            </a:solidFill>
          </p:spPr>
          <p:txBody>
            <a:bodyPr wrap="square" lIns="0" tIns="0" rIns="0" bIns="0" rtlCol="0"/>
            <a:lstStyle/>
            <a:p>
              <a:endParaRPr/>
            </a:p>
          </p:txBody>
        </p:sp>
        <p:sp>
          <p:nvSpPr>
            <p:cNvPr id="29" name="object 29"/>
            <p:cNvSpPr/>
            <p:nvPr/>
          </p:nvSpPr>
          <p:spPr>
            <a:xfrm>
              <a:off x="14460464" y="5348420"/>
              <a:ext cx="1285240" cy="1288415"/>
            </a:xfrm>
            <a:custGeom>
              <a:avLst/>
              <a:gdLst/>
              <a:ahLst/>
              <a:cxnLst/>
              <a:rect l="l" t="t" r="r" b="b"/>
              <a:pathLst>
                <a:path w="1285240" h="1288415">
                  <a:moveTo>
                    <a:pt x="774660" y="1288160"/>
                  </a:moveTo>
                  <a:lnTo>
                    <a:pt x="0" y="513804"/>
                  </a:lnTo>
                  <a:lnTo>
                    <a:pt x="254894" y="259057"/>
                  </a:lnTo>
                  <a:lnTo>
                    <a:pt x="291984" y="225410"/>
                  </a:lnTo>
                  <a:lnTo>
                    <a:pt x="331979" y="195529"/>
                  </a:lnTo>
                  <a:lnTo>
                    <a:pt x="374512" y="169444"/>
                  </a:lnTo>
                  <a:lnTo>
                    <a:pt x="419214" y="147183"/>
                  </a:lnTo>
                  <a:lnTo>
                    <a:pt x="465718" y="128775"/>
                  </a:lnTo>
                  <a:lnTo>
                    <a:pt x="513655" y="114247"/>
                  </a:lnTo>
                  <a:lnTo>
                    <a:pt x="562658" y="103628"/>
                  </a:lnTo>
                  <a:lnTo>
                    <a:pt x="612360" y="96948"/>
                  </a:lnTo>
                  <a:lnTo>
                    <a:pt x="662392" y="94234"/>
                  </a:lnTo>
                  <a:lnTo>
                    <a:pt x="712386" y="95515"/>
                  </a:lnTo>
                  <a:lnTo>
                    <a:pt x="761974" y="100819"/>
                  </a:lnTo>
                  <a:lnTo>
                    <a:pt x="810790" y="110175"/>
                  </a:lnTo>
                  <a:lnTo>
                    <a:pt x="858464" y="123611"/>
                  </a:lnTo>
                  <a:lnTo>
                    <a:pt x="919624" y="62444"/>
                  </a:lnTo>
                  <a:lnTo>
                    <a:pt x="957843" y="32533"/>
                  </a:lnTo>
                  <a:lnTo>
                    <a:pt x="1001828" y="12032"/>
                  </a:lnTo>
                  <a:lnTo>
                    <a:pt x="1049273" y="1126"/>
                  </a:lnTo>
                  <a:lnTo>
                    <a:pt x="1097871" y="0"/>
                  </a:lnTo>
                  <a:lnTo>
                    <a:pt x="1145318" y="8836"/>
                  </a:lnTo>
                  <a:lnTo>
                    <a:pt x="1189306" y="27821"/>
                  </a:lnTo>
                  <a:lnTo>
                    <a:pt x="1227529" y="57139"/>
                  </a:lnTo>
                  <a:lnTo>
                    <a:pt x="1260834" y="99267"/>
                  </a:lnTo>
                  <a:lnTo>
                    <a:pt x="1278313" y="141731"/>
                  </a:lnTo>
                  <a:lnTo>
                    <a:pt x="1285080" y="187095"/>
                  </a:lnTo>
                  <a:lnTo>
                    <a:pt x="1281697" y="233422"/>
                  </a:lnTo>
                  <a:lnTo>
                    <a:pt x="1268724" y="278779"/>
                  </a:lnTo>
                  <a:lnTo>
                    <a:pt x="1246723" y="321230"/>
                  </a:lnTo>
                  <a:lnTo>
                    <a:pt x="1216255" y="358841"/>
                  </a:lnTo>
                  <a:lnTo>
                    <a:pt x="1170471" y="404548"/>
                  </a:lnTo>
                  <a:lnTo>
                    <a:pt x="1186798" y="449133"/>
                  </a:lnTo>
                  <a:lnTo>
                    <a:pt x="1198706" y="495026"/>
                  </a:lnTo>
                  <a:lnTo>
                    <a:pt x="1206284" y="541914"/>
                  </a:lnTo>
                  <a:lnTo>
                    <a:pt x="1209622" y="589481"/>
                  </a:lnTo>
                  <a:lnTo>
                    <a:pt x="1208811" y="637414"/>
                  </a:lnTo>
                  <a:lnTo>
                    <a:pt x="1203939" y="685398"/>
                  </a:lnTo>
                  <a:lnTo>
                    <a:pt x="1195097" y="733119"/>
                  </a:lnTo>
                  <a:lnTo>
                    <a:pt x="1182375" y="780261"/>
                  </a:lnTo>
                  <a:lnTo>
                    <a:pt x="1165862" y="826510"/>
                  </a:lnTo>
                  <a:lnTo>
                    <a:pt x="1145648" y="871553"/>
                  </a:lnTo>
                  <a:lnTo>
                    <a:pt x="1121824" y="915073"/>
                  </a:lnTo>
                  <a:lnTo>
                    <a:pt x="1094478" y="956758"/>
                  </a:lnTo>
                  <a:lnTo>
                    <a:pt x="1063702" y="996291"/>
                  </a:lnTo>
                  <a:lnTo>
                    <a:pt x="1029584" y="1033359"/>
                  </a:lnTo>
                  <a:lnTo>
                    <a:pt x="774660" y="1288160"/>
                  </a:lnTo>
                  <a:close/>
                </a:path>
              </a:pathLst>
            </a:custGeom>
            <a:solidFill>
              <a:srgbClr val="E63946"/>
            </a:solidFill>
          </p:spPr>
          <p:txBody>
            <a:bodyPr wrap="square" lIns="0" tIns="0" rIns="0" bIns="0" rtlCol="0"/>
            <a:lstStyle/>
            <a:p>
              <a:endParaRPr dirty="0"/>
            </a:p>
          </p:txBody>
        </p:sp>
        <p:sp>
          <p:nvSpPr>
            <p:cNvPr id="30" name="object 30"/>
            <p:cNvSpPr/>
            <p:nvPr/>
          </p:nvSpPr>
          <p:spPr>
            <a:xfrm>
              <a:off x="11415340" y="8331494"/>
              <a:ext cx="6251575" cy="0"/>
            </a:xfrm>
            <a:custGeom>
              <a:avLst/>
              <a:gdLst/>
              <a:ahLst/>
              <a:cxnLst/>
              <a:rect l="l" t="t" r="r" b="b"/>
              <a:pathLst>
                <a:path w="6251575">
                  <a:moveTo>
                    <a:pt x="0" y="0"/>
                  </a:moveTo>
                  <a:lnTo>
                    <a:pt x="6251220" y="0"/>
                  </a:lnTo>
                </a:path>
              </a:pathLst>
            </a:custGeom>
            <a:ln w="15726">
              <a:solidFill>
                <a:srgbClr val="243761"/>
              </a:solidFill>
            </a:ln>
          </p:spPr>
          <p:txBody>
            <a:bodyPr wrap="square" lIns="0" tIns="0" rIns="0" bIns="0" rtlCol="0"/>
            <a:lstStyle/>
            <a:p>
              <a:endParaRPr/>
            </a:p>
          </p:txBody>
        </p:sp>
        <p:sp>
          <p:nvSpPr>
            <p:cNvPr id="31" name="object 31"/>
            <p:cNvSpPr/>
            <p:nvPr/>
          </p:nvSpPr>
          <p:spPr>
            <a:xfrm>
              <a:off x="12629016" y="6935555"/>
              <a:ext cx="2851150" cy="1407795"/>
            </a:xfrm>
            <a:custGeom>
              <a:avLst/>
              <a:gdLst/>
              <a:ahLst/>
              <a:cxnLst/>
              <a:rect l="l" t="t" r="r" b="b"/>
              <a:pathLst>
                <a:path w="2851150" h="1407795">
                  <a:moveTo>
                    <a:pt x="89668" y="1407527"/>
                  </a:moveTo>
                  <a:lnTo>
                    <a:pt x="2527750" y="1407533"/>
                  </a:lnTo>
                  <a:lnTo>
                    <a:pt x="2595361" y="1372684"/>
                  </a:lnTo>
                  <a:lnTo>
                    <a:pt x="2619762" y="1335103"/>
                  </a:lnTo>
                  <a:lnTo>
                    <a:pt x="2634781" y="1289391"/>
                  </a:lnTo>
                  <a:lnTo>
                    <a:pt x="2847379" y="196400"/>
                  </a:lnTo>
                  <a:lnTo>
                    <a:pt x="2850787" y="149582"/>
                  </a:lnTo>
                  <a:lnTo>
                    <a:pt x="2843787" y="104176"/>
                  </a:lnTo>
                  <a:lnTo>
                    <a:pt x="2827806" y="63348"/>
                  </a:lnTo>
                  <a:lnTo>
                    <a:pt x="2804274" y="30265"/>
                  </a:lnTo>
                  <a:lnTo>
                    <a:pt x="2774618" y="8094"/>
                  </a:lnTo>
                  <a:lnTo>
                    <a:pt x="2740268" y="0"/>
                  </a:lnTo>
                  <a:lnTo>
                    <a:pt x="825882" y="0"/>
                  </a:lnTo>
                  <a:lnTo>
                    <a:pt x="758252" y="34834"/>
                  </a:lnTo>
                  <a:lnTo>
                    <a:pt x="733848" y="72408"/>
                  </a:lnTo>
                  <a:lnTo>
                    <a:pt x="718833" y="118113"/>
                  </a:lnTo>
                  <a:lnTo>
                    <a:pt x="506128" y="1212050"/>
                  </a:lnTo>
                  <a:lnTo>
                    <a:pt x="89674" y="1212050"/>
                  </a:lnTo>
                  <a:lnTo>
                    <a:pt x="54780" y="1220360"/>
                  </a:lnTo>
                  <a:lnTo>
                    <a:pt x="26275" y="1242352"/>
                  </a:lnTo>
                  <a:lnTo>
                    <a:pt x="7050" y="1273618"/>
                  </a:lnTo>
                  <a:lnTo>
                    <a:pt x="0" y="1309749"/>
                  </a:lnTo>
                  <a:lnTo>
                    <a:pt x="7050" y="1345904"/>
                  </a:lnTo>
                  <a:lnTo>
                    <a:pt x="26274" y="1377196"/>
                  </a:lnTo>
                  <a:lnTo>
                    <a:pt x="54778" y="1399209"/>
                  </a:lnTo>
                  <a:lnTo>
                    <a:pt x="89668" y="1407527"/>
                  </a:lnTo>
                  <a:close/>
                </a:path>
              </a:pathLst>
            </a:custGeom>
            <a:solidFill>
              <a:srgbClr val="25BDE2"/>
            </a:solidFill>
          </p:spPr>
          <p:txBody>
            <a:bodyPr wrap="square" lIns="0" tIns="0" rIns="0" bIns="0" rtlCol="0"/>
            <a:lstStyle/>
            <a:p>
              <a:endParaRPr/>
            </a:p>
          </p:txBody>
        </p:sp>
        <p:sp>
          <p:nvSpPr>
            <p:cNvPr id="32" name="object 32"/>
            <p:cNvSpPr/>
            <p:nvPr/>
          </p:nvSpPr>
          <p:spPr>
            <a:xfrm>
              <a:off x="14125688" y="7366269"/>
              <a:ext cx="360680" cy="360045"/>
            </a:xfrm>
            <a:custGeom>
              <a:avLst/>
              <a:gdLst/>
              <a:ahLst/>
              <a:cxnLst/>
              <a:rect l="l" t="t" r="r" b="b"/>
              <a:pathLst>
                <a:path w="360680" h="360045">
                  <a:moveTo>
                    <a:pt x="180124" y="359957"/>
                  </a:moveTo>
                  <a:lnTo>
                    <a:pt x="228012" y="353527"/>
                  </a:lnTo>
                  <a:lnTo>
                    <a:pt x="271044" y="335381"/>
                  </a:lnTo>
                  <a:lnTo>
                    <a:pt x="307503" y="307235"/>
                  </a:lnTo>
                  <a:lnTo>
                    <a:pt x="335671" y="270806"/>
                  </a:lnTo>
                  <a:lnTo>
                    <a:pt x="353831" y="227809"/>
                  </a:lnTo>
                  <a:lnTo>
                    <a:pt x="360266" y="179961"/>
                  </a:lnTo>
                  <a:lnTo>
                    <a:pt x="353831" y="132116"/>
                  </a:lnTo>
                  <a:lnTo>
                    <a:pt x="335671" y="89126"/>
                  </a:lnTo>
                  <a:lnTo>
                    <a:pt x="307503" y="52705"/>
                  </a:lnTo>
                  <a:lnTo>
                    <a:pt x="271044" y="24567"/>
                  </a:lnTo>
                  <a:lnTo>
                    <a:pt x="228012" y="6427"/>
                  </a:lnTo>
                  <a:lnTo>
                    <a:pt x="180124" y="0"/>
                  </a:lnTo>
                  <a:lnTo>
                    <a:pt x="132241" y="6428"/>
                  </a:lnTo>
                  <a:lnTo>
                    <a:pt x="89214" y="24569"/>
                  </a:lnTo>
                  <a:lnTo>
                    <a:pt x="52758" y="52709"/>
                  </a:lnTo>
                  <a:lnTo>
                    <a:pt x="24593" y="89131"/>
                  </a:lnTo>
                  <a:lnTo>
                    <a:pt x="6434" y="132120"/>
                  </a:lnTo>
                  <a:lnTo>
                    <a:pt x="0" y="179961"/>
                  </a:lnTo>
                  <a:lnTo>
                    <a:pt x="6434" y="227805"/>
                  </a:lnTo>
                  <a:lnTo>
                    <a:pt x="24593" y="270800"/>
                  </a:lnTo>
                  <a:lnTo>
                    <a:pt x="52758" y="307231"/>
                  </a:lnTo>
                  <a:lnTo>
                    <a:pt x="89214" y="335378"/>
                  </a:lnTo>
                  <a:lnTo>
                    <a:pt x="132241" y="353526"/>
                  </a:lnTo>
                  <a:lnTo>
                    <a:pt x="180124" y="359957"/>
                  </a:lnTo>
                  <a:close/>
                </a:path>
              </a:pathLst>
            </a:custGeom>
            <a:solidFill>
              <a:srgbClr val="F4F4F4"/>
            </a:solidFill>
          </p:spPr>
          <p:txBody>
            <a:bodyPr wrap="square" lIns="0" tIns="0" rIns="0" bIns="0" rtlCol="0"/>
            <a:lstStyle/>
            <a:p>
              <a:endParaRPr/>
            </a:p>
          </p:txBody>
        </p:sp>
        <p:sp>
          <p:nvSpPr>
            <p:cNvPr id="33" name="object 33"/>
            <p:cNvSpPr/>
            <p:nvPr/>
          </p:nvSpPr>
          <p:spPr>
            <a:xfrm>
              <a:off x="12348289" y="7240920"/>
              <a:ext cx="574675" cy="690245"/>
            </a:xfrm>
            <a:custGeom>
              <a:avLst/>
              <a:gdLst/>
              <a:ahLst/>
              <a:cxnLst/>
              <a:rect l="l" t="t" r="r" b="b"/>
              <a:pathLst>
                <a:path w="574675" h="690245">
                  <a:moveTo>
                    <a:pt x="307559" y="690028"/>
                  </a:moveTo>
                  <a:lnTo>
                    <a:pt x="312613" y="683877"/>
                  </a:lnTo>
                  <a:lnTo>
                    <a:pt x="317841" y="676459"/>
                  </a:lnTo>
                  <a:lnTo>
                    <a:pt x="325055" y="668876"/>
                  </a:lnTo>
                  <a:lnTo>
                    <a:pt x="336069" y="662232"/>
                  </a:lnTo>
                  <a:lnTo>
                    <a:pt x="348735" y="656053"/>
                  </a:lnTo>
                  <a:lnTo>
                    <a:pt x="360693" y="648527"/>
                  </a:lnTo>
                  <a:lnTo>
                    <a:pt x="371976" y="639733"/>
                  </a:lnTo>
                  <a:lnTo>
                    <a:pt x="382616" y="629753"/>
                  </a:lnTo>
                  <a:lnTo>
                    <a:pt x="381299" y="641195"/>
                  </a:lnTo>
                  <a:lnTo>
                    <a:pt x="380864" y="646858"/>
                  </a:lnTo>
                  <a:lnTo>
                    <a:pt x="397316" y="642669"/>
                  </a:lnTo>
                  <a:lnTo>
                    <a:pt x="413010" y="636314"/>
                  </a:lnTo>
                  <a:lnTo>
                    <a:pt x="449620" y="611453"/>
                  </a:lnTo>
                  <a:lnTo>
                    <a:pt x="486408" y="566741"/>
                  </a:lnTo>
                  <a:lnTo>
                    <a:pt x="511240" y="518249"/>
                  </a:lnTo>
                  <a:lnTo>
                    <a:pt x="539544" y="439348"/>
                  </a:lnTo>
                  <a:lnTo>
                    <a:pt x="556629" y="380432"/>
                  </a:lnTo>
                  <a:lnTo>
                    <a:pt x="569351" y="332861"/>
                  </a:lnTo>
                  <a:lnTo>
                    <a:pt x="574340" y="313300"/>
                  </a:lnTo>
                  <a:lnTo>
                    <a:pt x="548856" y="333231"/>
                  </a:lnTo>
                  <a:lnTo>
                    <a:pt x="502152" y="377634"/>
                  </a:lnTo>
                  <a:lnTo>
                    <a:pt x="476678" y="407369"/>
                  </a:lnTo>
                  <a:lnTo>
                    <a:pt x="468262" y="418491"/>
                  </a:lnTo>
                  <a:lnTo>
                    <a:pt x="469536" y="410375"/>
                  </a:lnTo>
                  <a:lnTo>
                    <a:pt x="478318" y="334500"/>
                  </a:lnTo>
                  <a:lnTo>
                    <a:pt x="481564" y="282198"/>
                  </a:lnTo>
                  <a:lnTo>
                    <a:pt x="482917" y="229528"/>
                  </a:lnTo>
                  <a:lnTo>
                    <a:pt x="482597" y="177252"/>
                  </a:lnTo>
                  <a:lnTo>
                    <a:pt x="480823" y="126129"/>
                  </a:lnTo>
                  <a:lnTo>
                    <a:pt x="452145" y="177652"/>
                  </a:lnTo>
                  <a:lnTo>
                    <a:pt x="426312" y="225266"/>
                  </a:lnTo>
                  <a:lnTo>
                    <a:pt x="403577" y="270609"/>
                  </a:lnTo>
                  <a:lnTo>
                    <a:pt x="384192" y="315320"/>
                  </a:lnTo>
                  <a:lnTo>
                    <a:pt x="368409" y="361037"/>
                  </a:lnTo>
                  <a:lnTo>
                    <a:pt x="359894" y="393848"/>
                  </a:lnTo>
                  <a:lnTo>
                    <a:pt x="359443" y="378397"/>
                  </a:lnTo>
                  <a:lnTo>
                    <a:pt x="356620" y="331935"/>
                  </a:lnTo>
                  <a:lnTo>
                    <a:pt x="351765" y="284119"/>
                  </a:lnTo>
                  <a:lnTo>
                    <a:pt x="345050" y="236312"/>
                  </a:lnTo>
                  <a:lnTo>
                    <a:pt x="336709" y="188588"/>
                  </a:lnTo>
                  <a:lnTo>
                    <a:pt x="326980" y="141021"/>
                  </a:lnTo>
                  <a:lnTo>
                    <a:pt x="316099" y="93684"/>
                  </a:lnTo>
                  <a:lnTo>
                    <a:pt x="304303" y="46652"/>
                  </a:lnTo>
                  <a:lnTo>
                    <a:pt x="291827" y="0"/>
                  </a:lnTo>
                  <a:lnTo>
                    <a:pt x="276131" y="46720"/>
                  </a:lnTo>
                  <a:lnTo>
                    <a:pt x="262866" y="94189"/>
                  </a:lnTo>
                  <a:lnTo>
                    <a:pt x="251883" y="142316"/>
                  </a:lnTo>
                  <a:lnTo>
                    <a:pt x="243032" y="191014"/>
                  </a:lnTo>
                  <a:lnTo>
                    <a:pt x="236164" y="240191"/>
                  </a:lnTo>
                  <a:lnTo>
                    <a:pt x="231128" y="289758"/>
                  </a:lnTo>
                  <a:lnTo>
                    <a:pt x="227775" y="339626"/>
                  </a:lnTo>
                  <a:lnTo>
                    <a:pt x="225955" y="389705"/>
                  </a:lnTo>
                  <a:lnTo>
                    <a:pt x="225403" y="436147"/>
                  </a:lnTo>
                  <a:lnTo>
                    <a:pt x="223454" y="420783"/>
                  </a:lnTo>
                  <a:lnTo>
                    <a:pt x="214592" y="369110"/>
                  </a:lnTo>
                  <a:lnTo>
                    <a:pt x="204974" y="323868"/>
                  </a:lnTo>
                  <a:lnTo>
                    <a:pt x="189687" y="273217"/>
                  </a:lnTo>
                  <a:lnTo>
                    <a:pt x="167719" y="222584"/>
                  </a:lnTo>
                  <a:lnTo>
                    <a:pt x="141092" y="174059"/>
                  </a:lnTo>
                  <a:lnTo>
                    <a:pt x="111834" y="129729"/>
                  </a:lnTo>
                  <a:lnTo>
                    <a:pt x="81968" y="91684"/>
                  </a:lnTo>
                  <a:lnTo>
                    <a:pt x="78820" y="147911"/>
                  </a:lnTo>
                  <a:lnTo>
                    <a:pt x="75981" y="202155"/>
                  </a:lnTo>
                  <a:lnTo>
                    <a:pt x="74706" y="255233"/>
                  </a:lnTo>
                  <a:lnTo>
                    <a:pt x="76247" y="307959"/>
                  </a:lnTo>
                  <a:lnTo>
                    <a:pt x="81858" y="361151"/>
                  </a:lnTo>
                  <a:lnTo>
                    <a:pt x="82948" y="368450"/>
                  </a:lnTo>
                  <a:lnTo>
                    <a:pt x="84150" y="375977"/>
                  </a:lnTo>
                  <a:lnTo>
                    <a:pt x="85575" y="383390"/>
                  </a:lnTo>
                  <a:lnTo>
                    <a:pt x="81531" y="379476"/>
                  </a:lnTo>
                  <a:lnTo>
                    <a:pt x="47137" y="349204"/>
                  </a:lnTo>
                  <a:lnTo>
                    <a:pt x="10587" y="323571"/>
                  </a:lnTo>
                  <a:lnTo>
                    <a:pt x="4949" y="321257"/>
                  </a:lnTo>
                  <a:lnTo>
                    <a:pt x="0" y="367973"/>
                  </a:lnTo>
                  <a:lnTo>
                    <a:pt x="5933" y="419770"/>
                  </a:lnTo>
                  <a:lnTo>
                    <a:pt x="19891" y="472049"/>
                  </a:lnTo>
                  <a:lnTo>
                    <a:pt x="39014" y="520210"/>
                  </a:lnTo>
                  <a:lnTo>
                    <a:pt x="60444" y="559654"/>
                  </a:lnTo>
                  <a:lnTo>
                    <a:pt x="84315" y="590820"/>
                  </a:lnTo>
                  <a:lnTo>
                    <a:pt x="112117" y="617976"/>
                  </a:lnTo>
                  <a:lnTo>
                    <a:pt x="159749" y="653211"/>
                  </a:lnTo>
                  <a:lnTo>
                    <a:pt x="211639" y="684038"/>
                  </a:lnTo>
                  <a:lnTo>
                    <a:pt x="212300" y="669364"/>
                  </a:lnTo>
                  <a:lnTo>
                    <a:pt x="212335" y="654947"/>
                  </a:lnTo>
                  <a:lnTo>
                    <a:pt x="211776" y="640794"/>
                  </a:lnTo>
                  <a:lnTo>
                    <a:pt x="210653" y="626913"/>
                  </a:lnTo>
                  <a:lnTo>
                    <a:pt x="232554" y="646002"/>
                  </a:lnTo>
                  <a:lnTo>
                    <a:pt x="255992" y="663047"/>
                  </a:lnTo>
                  <a:lnTo>
                    <a:pt x="280987" y="677804"/>
                  </a:lnTo>
                  <a:lnTo>
                    <a:pt x="307559" y="690028"/>
                  </a:lnTo>
                  <a:close/>
                </a:path>
              </a:pathLst>
            </a:custGeom>
            <a:solidFill>
              <a:srgbClr val="F9A158"/>
            </a:solidFill>
          </p:spPr>
          <p:txBody>
            <a:bodyPr wrap="square" lIns="0" tIns="0" rIns="0" bIns="0" rtlCol="0"/>
            <a:lstStyle/>
            <a:p>
              <a:endParaRPr/>
            </a:p>
          </p:txBody>
        </p:sp>
        <p:sp>
          <p:nvSpPr>
            <p:cNvPr id="34" name="object 34"/>
            <p:cNvSpPr/>
            <p:nvPr/>
          </p:nvSpPr>
          <p:spPr>
            <a:xfrm>
              <a:off x="12370608" y="7601950"/>
              <a:ext cx="527685" cy="740410"/>
            </a:xfrm>
            <a:custGeom>
              <a:avLst/>
              <a:gdLst/>
              <a:ahLst/>
              <a:cxnLst/>
              <a:rect l="l" t="t" r="r" b="b"/>
              <a:pathLst>
                <a:path w="527684" h="740409">
                  <a:moveTo>
                    <a:pt x="151959" y="256836"/>
                  </a:moveTo>
                  <a:lnTo>
                    <a:pt x="368924" y="256836"/>
                  </a:lnTo>
                  <a:lnTo>
                    <a:pt x="329265" y="256402"/>
                  </a:lnTo>
                  <a:lnTo>
                    <a:pt x="337322" y="231477"/>
                  </a:lnTo>
                  <a:lnTo>
                    <a:pt x="345688" y="181178"/>
                  </a:lnTo>
                  <a:lnTo>
                    <a:pt x="348294" y="126724"/>
                  </a:lnTo>
                  <a:lnTo>
                    <a:pt x="348398" y="85269"/>
                  </a:lnTo>
                  <a:lnTo>
                    <a:pt x="347798" y="55293"/>
                  </a:lnTo>
                  <a:lnTo>
                    <a:pt x="346085" y="0"/>
                  </a:lnTo>
                  <a:lnTo>
                    <a:pt x="343769" y="8073"/>
                  </a:lnTo>
                  <a:lnTo>
                    <a:pt x="341582" y="16205"/>
                  </a:lnTo>
                  <a:lnTo>
                    <a:pt x="339514" y="24452"/>
                  </a:lnTo>
                  <a:lnTo>
                    <a:pt x="337571" y="32809"/>
                  </a:lnTo>
                  <a:lnTo>
                    <a:pt x="337508" y="114078"/>
                  </a:lnTo>
                  <a:lnTo>
                    <a:pt x="336478" y="156217"/>
                  </a:lnTo>
                  <a:lnTo>
                    <a:pt x="334783" y="180543"/>
                  </a:lnTo>
                  <a:lnTo>
                    <a:pt x="331521" y="205965"/>
                  </a:lnTo>
                  <a:lnTo>
                    <a:pt x="325986" y="231529"/>
                  </a:lnTo>
                  <a:lnTo>
                    <a:pt x="317472" y="256285"/>
                  </a:lnTo>
                  <a:lnTo>
                    <a:pt x="211943" y="256285"/>
                  </a:lnTo>
                  <a:lnTo>
                    <a:pt x="151854" y="256721"/>
                  </a:lnTo>
                  <a:close/>
                </a:path>
                <a:path w="527684" h="740409">
                  <a:moveTo>
                    <a:pt x="211922" y="256175"/>
                  </a:moveTo>
                  <a:lnTo>
                    <a:pt x="223082" y="256175"/>
                  </a:lnTo>
                  <a:lnTo>
                    <a:pt x="222426" y="253340"/>
                  </a:lnTo>
                  <a:lnTo>
                    <a:pt x="221989" y="250396"/>
                  </a:lnTo>
                  <a:lnTo>
                    <a:pt x="213414" y="188887"/>
                  </a:lnTo>
                  <a:lnTo>
                    <a:pt x="207679" y="133186"/>
                  </a:lnTo>
                  <a:lnTo>
                    <a:pt x="204238" y="91507"/>
                  </a:lnTo>
                  <a:lnTo>
                    <a:pt x="203091" y="75112"/>
                  </a:lnTo>
                  <a:lnTo>
                    <a:pt x="201242" y="60145"/>
                  </a:lnTo>
                  <a:lnTo>
                    <a:pt x="194548" y="19835"/>
                  </a:lnTo>
                  <a:lnTo>
                    <a:pt x="192279" y="8073"/>
                  </a:lnTo>
                  <a:lnTo>
                    <a:pt x="193485" y="58579"/>
                  </a:lnTo>
                  <a:lnTo>
                    <a:pt x="195529" y="106757"/>
                  </a:lnTo>
                  <a:lnTo>
                    <a:pt x="198807" y="153783"/>
                  </a:lnTo>
                  <a:lnTo>
                    <a:pt x="203710" y="200835"/>
                  </a:lnTo>
                  <a:lnTo>
                    <a:pt x="210631" y="249090"/>
                  </a:lnTo>
                  <a:lnTo>
                    <a:pt x="211065" y="251602"/>
                  </a:lnTo>
                  <a:lnTo>
                    <a:pt x="211922" y="256175"/>
                  </a:lnTo>
                  <a:close/>
                </a:path>
                <a:path w="527684" h="740409">
                  <a:moveTo>
                    <a:pt x="151854" y="256721"/>
                  </a:moveTo>
                  <a:lnTo>
                    <a:pt x="167805" y="256721"/>
                  </a:lnTo>
                  <a:lnTo>
                    <a:pt x="158306" y="247826"/>
                  </a:lnTo>
                  <a:lnTo>
                    <a:pt x="149330" y="237632"/>
                  </a:lnTo>
                  <a:lnTo>
                    <a:pt x="125363" y="198255"/>
                  </a:lnTo>
                  <a:lnTo>
                    <a:pt x="106300" y="151307"/>
                  </a:lnTo>
                  <a:lnTo>
                    <a:pt x="88159" y="98851"/>
                  </a:lnTo>
                  <a:lnTo>
                    <a:pt x="71370" y="46730"/>
                  </a:lnTo>
                  <a:lnTo>
                    <a:pt x="67871" y="35907"/>
                  </a:lnTo>
                  <a:lnTo>
                    <a:pt x="51344" y="11014"/>
                  </a:lnTo>
                  <a:lnTo>
                    <a:pt x="60401" y="48313"/>
                  </a:lnTo>
                  <a:lnTo>
                    <a:pt x="71434" y="85269"/>
                  </a:lnTo>
                  <a:lnTo>
                    <a:pt x="96031" y="155019"/>
                  </a:lnTo>
                  <a:lnTo>
                    <a:pt x="115589" y="203076"/>
                  </a:lnTo>
                  <a:lnTo>
                    <a:pt x="137028" y="239378"/>
                  </a:lnTo>
                  <a:lnTo>
                    <a:pt x="144333" y="248513"/>
                  </a:lnTo>
                  <a:lnTo>
                    <a:pt x="151854" y="256721"/>
                  </a:lnTo>
                  <a:close/>
                </a:path>
                <a:path w="527684" h="740409">
                  <a:moveTo>
                    <a:pt x="140688" y="256932"/>
                  </a:moveTo>
                  <a:lnTo>
                    <a:pt x="401273" y="256932"/>
                  </a:lnTo>
                  <a:lnTo>
                    <a:pt x="383233" y="256869"/>
                  </a:lnTo>
                  <a:lnTo>
                    <a:pt x="400470" y="232519"/>
                  </a:lnTo>
                  <a:lnTo>
                    <a:pt x="425236" y="183552"/>
                  </a:lnTo>
                  <a:lnTo>
                    <a:pt x="440611" y="136309"/>
                  </a:lnTo>
                  <a:lnTo>
                    <a:pt x="450525" y="89787"/>
                  </a:lnTo>
                  <a:lnTo>
                    <a:pt x="454681" y="65178"/>
                  </a:lnTo>
                  <a:lnTo>
                    <a:pt x="456005" y="57450"/>
                  </a:lnTo>
                  <a:lnTo>
                    <a:pt x="457302" y="49489"/>
                  </a:lnTo>
                  <a:lnTo>
                    <a:pt x="458836" y="40874"/>
                  </a:lnTo>
                  <a:lnTo>
                    <a:pt x="454354" y="46325"/>
                  </a:lnTo>
                  <a:lnTo>
                    <a:pt x="450089" y="51884"/>
                  </a:lnTo>
                  <a:lnTo>
                    <a:pt x="445939" y="57450"/>
                  </a:lnTo>
                  <a:lnTo>
                    <a:pt x="444630" y="63827"/>
                  </a:lnTo>
                  <a:lnTo>
                    <a:pt x="439222" y="90899"/>
                  </a:lnTo>
                  <a:lnTo>
                    <a:pt x="431438" y="126291"/>
                  </a:lnTo>
                  <a:lnTo>
                    <a:pt x="414397" y="181178"/>
                  </a:lnTo>
                  <a:lnTo>
                    <a:pt x="387728" y="231996"/>
                  </a:lnTo>
                  <a:lnTo>
                    <a:pt x="368924" y="256836"/>
                  </a:lnTo>
                  <a:lnTo>
                    <a:pt x="151959" y="256836"/>
                  </a:lnTo>
                  <a:lnTo>
                    <a:pt x="140688" y="256932"/>
                  </a:lnTo>
                  <a:close/>
                </a:path>
                <a:path w="527684" h="740409">
                  <a:moveTo>
                    <a:pt x="156219" y="657091"/>
                  </a:moveTo>
                  <a:lnTo>
                    <a:pt x="371325" y="657091"/>
                  </a:lnTo>
                  <a:lnTo>
                    <a:pt x="388734" y="650013"/>
                  </a:lnTo>
                  <a:lnTo>
                    <a:pt x="421380" y="629098"/>
                  </a:lnTo>
                  <a:lnTo>
                    <a:pt x="471216" y="577629"/>
                  </a:lnTo>
                  <a:lnTo>
                    <a:pt x="497245" y="532467"/>
                  </a:lnTo>
                  <a:lnTo>
                    <a:pt x="513465" y="482973"/>
                  </a:lnTo>
                  <a:lnTo>
                    <a:pt x="518922" y="431100"/>
                  </a:lnTo>
                  <a:lnTo>
                    <a:pt x="521929" y="384438"/>
                  </a:lnTo>
                  <a:lnTo>
                    <a:pt x="524221" y="339781"/>
                  </a:lnTo>
                  <a:lnTo>
                    <a:pt x="526021" y="296408"/>
                  </a:lnTo>
                  <a:lnTo>
                    <a:pt x="527554" y="253599"/>
                  </a:lnTo>
                  <a:lnTo>
                    <a:pt x="499407" y="255068"/>
                  </a:lnTo>
                  <a:lnTo>
                    <a:pt x="472082" y="256073"/>
                  </a:lnTo>
                  <a:lnTo>
                    <a:pt x="445454" y="256669"/>
                  </a:lnTo>
                  <a:lnTo>
                    <a:pt x="140688" y="256932"/>
                  </a:lnTo>
                  <a:lnTo>
                    <a:pt x="111" y="257015"/>
                  </a:lnTo>
                  <a:lnTo>
                    <a:pt x="1530" y="296744"/>
                  </a:lnTo>
                  <a:lnTo>
                    <a:pt x="3330" y="340216"/>
                  </a:lnTo>
                  <a:lnTo>
                    <a:pt x="5622" y="384973"/>
                  </a:lnTo>
                  <a:lnTo>
                    <a:pt x="8631" y="431680"/>
                  </a:lnTo>
                  <a:lnTo>
                    <a:pt x="14083" y="483461"/>
                  </a:lnTo>
                  <a:lnTo>
                    <a:pt x="30299" y="532757"/>
                  </a:lnTo>
                  <a:lnTo>
                    <a:pt x="56329" y="577719"/>
                  </a:lnTo>
                  <a:lnTo>
                    <a:pt x="91221" y="616501"/>
                  </a:lnTo>
                  <a:lnTo>
                    <a:pt x="122083" y="640476"/>
                  </a:lnTo>
                  <a:lnTo>
                    <a:pt x="138815" y="650014"/>
                  </a:lnTo>
                  <a:lnTo>
                    <a:pt x="156219" y="657091"/>
                  </a:lnTo>
                  <a:close/>
                </a:path>
                <a:path w="527684" h="740409">
                  <a:moveTo>
                    <a:pt x="111" y="257015"/>
                  </a:moveTo>
                  <a:lnTo>
                    <a:pt x="121171" y="257015"/>
                  </a:lnTo>
                  <a:lnTo>
                    <a:pt x="89803" y="256946"/>
                  </a:lnTo>
                  <a:lnTo>
                    <a:pt x="68071" y="256604"/>
                  </a:lnTo>
                  <a:lnTo>
                    <a:pt x="45921" y="256029"/>
                  </a:lnTo>
                  <a:lnTo>
                    <a:pt x="23261" y="255148"/>
                  </a:lnTo>
                  <a:lnTo>
                    <a:pt x="0" y="253890"/>
                  </a:lnTo>
                  <a:lnTo>
                    <a:pt x="111" y="257015"/>
                  </a:lnTo>
                  <a:close/>
                </a:path>
                <a:path w="527684" h="740409">
                  <a:moveTo>
                    <a:pt x="211943" y="256285"/>
                  </a:moveTo>
                  <a:lnTo>
                    <a:pt x="317472" y="256285"/>
                  </a:lnTo>
                  <a:lnTo>
                    <a:pt x="262955" y="255962"/>
                  </a:lnTo>
                  <a:lnTo>
                    <a:pt x="211922" y="256175"/>
                  </a:lnTo>
                  <a:close/>
                </a:path>
                <a:path w="527684" h="740409">
                  <a:moveTo>
                    <a:pt x="142458" y="739808"/>
                  </a:moveTo>
                  <a:lnTo>
                    <a:pt x="385091" y="739808"/>
                  </a:lnTo>
                  <a:lnTo>
                    <a:pt x="400104" y="736343"/>
                  </a:lnTo>
                  <a:lnTo>
                    <a:pt x="412361" y="727126"/>
                  </a:lnTo>
                  <a:lnTo>
                    <a:pt x="420624" y="713926"/>
                  </a:lnTo>
                  <a:lnTo>
                    <a:pt x="423654" y="698511"/>
                  </a:lnTo>
                  <a:lnTo>
                    <a:pt x="420624" y="683071"/>
                  </a:lnTo>
                  <a:lnTo>
                    <a:pt x="412361" y="669829"/>
                  </a:lnTo>
                  <a:lnTo>
                    <a:pt x="400104" y="660574"/>
                  </a:lnTo>
                  <a:lnTo>
                    <a:pt x="385091" y="657091"/>
                  </a:lnTo>
                  <a:lnTo>
                    <a:pt x="142458" y="657091"/>
                  </a:lnTo>
                  <a:lnTo>
                    <a:pt x="127445" y="660574"/>
                  </a:lnTo>
                  <a:lnTo>
                    <a:pt x="115186" y="669830"/>
                  </a:lnTo>
                  <a:lnTo>
                    <a:pt x="106921" y="683072"/>
                  </a:lnTo>
                  <a:lnTo>
                    <a:pt x="103891" y="698511"/>
                  </a:lnTo>
                  <a:lnTo>
                    <a:pt x="106922" y="713928"/>
                  </a:lnTo>
                  <a:lnTo>
                    <a:pt x="115187" y="727128"/>
                  </a:lnTo>
                  <a:lnTo>
                    <a:pt x="127446" y="736344"/>
                  </a:lnTo>
                  <a:lnTo>
                    <a:pt x="142458" y="739808"/>
                  </a:lnTo>
                  <a:close/>
                </a:path>
              </a:pathLst>
            </a:custGeom>
            <a:solidFill>
              <a:srgbClr val="243761"/>
            </a:solidFill>
          </p:spPr>
          <p:txBody>
            <a:bodyPr wrap="square" lIns="0" tIns="0" rIns="0" bIns="0" rtlCol="0"/>
            <a:lstStyle/>
            <a:p>
              <a:endParaRPr/>
            </a:p>
          </p:txBody>
        </p:sp>
      </p:grpSp>
      <p:sp>
        <p:nvSpPr>
          <p:cNvPr id="5" name="object 4">
            <a:extLst>
              <a:ext uri="{FF2B5EF4-FFF2-40B4-BE49-F238E27FC236}">
                <a16:creationId xmlns:a16="http://schemas.microsoft.com/office/drawing/2014/main" id="{3F989F2A-A45E-1013-7A8B-3A413FFC2EC3}"/>
              </a:ext>
            </a:extLst>
          </p:cNvPr>
          <p:cNvSpPr/>
          <p:nvPr/>
        </p:nvSpPr>
        <p:spPr>
          <a:xfrm>
            <a:off x="1371600" y="5411014"/>
            <a:ext cx="8839200" cy="9525"/>
          </a:xfrm>
          <a:custGeom>
            <a:avLst/>
            <a:gdLst/>
            <a:ahLst/>
            <a:cxnLst/>
            <a:rect l="l" t="t" r="r" b="b"/>
            <a:pathLst>
              <a:path w="8839200" h="9525">
                <a:moveTo>
                  <a:pt x="8839200" y="9525"/>
                </a:moveTo>
                <a:lnTo>
                  <a:pt x="0" y="9525"/>
                </a:lnTo>
                <a:lnTo>
                  <a:pt x="0" y="0"/>
                </a:lnTo>
                <a:lnTo>
                  <a:pt x="8839200" y="0"/>
                </a:lnTo>
                <a:lnTo>
                  <a:pt x="8839200" y="9525"/>
                </a:lnTo>
                <a:close/>
              </a:path>
            </a:pathLst>
          </a:custGeom>
          <a:solidFill>
            <a:srgbClr val="131313"/>
          </a:solidFill>
        </p:spPr>
        <p:txBody>
          <a:bodyPr wrap="square" lIns="0" tIns="0" rIns="0" bIns="0" rtlCol="0"/>
          <a:lstStyle/>
          <a:p>
            <a:endParaRPr/>
          </a:p>
        </p:txBody>
      </p:sp>
      <p:sp>
        <p:nvSpPr>
          <p:cNvPr id="7" name="object 6">
            <a:extLst>
              <a:ext uri="{FF2B5EF4-FFF2-40B4-BE49-F238E27FC236}">
                <a16:creationId xmlns:a16="http://schemas.microsoft.com/office/drawing/2014/main" id="{D70FFC68-5EC9-DD9F-6C0B-31F107EA2EDA}"/>
              </a:ext>
            </a:extLst>
          </p:cNvPr>
          <p:cNvSpPr/>
          <p:nvPr/>
        </p:nvSpPr>
        <p:spPr>
          <a:xfrm>
            <a:off x="1371600" y="6401614"/>
            <a:ext cx="8839200" cy="9525"/>
          </a:xfrm>
          <a:custGeom>
            <a:avLst/>
            <a:gdLst/>
            <a:ahLst/>
            <a:cxnLst/>
            <a:rect l="l" t="t" r="r" b="b"/>
            <a:pathLst>
              <a:path w="8839200" h="9525">
                <a:moveTo>
                  <a:pt x="8839200" y="9525"/>
                </a:moveTo>
                <a:lnTo>
                  <a:pt x="0" y="9525"/>
                </a:lnTo>
                <a:lnTo>
                  <a:pt x="0" y="0"/>
                </a:lnTo>
                <a:lnTo>
                  <a:pt x="8839200" y="0"/>
                </a:lnTo>
                <a:lnTo>
                  <a:pt x="8839200" y="9525"/>
                </a:lnTo>
                <a:close/>
              </a:path>
            </a:pathLst>
          </a:custGeom>
          <a:solidFill>
            <a:srgbClr val="131313"/>
          </a:solidFill>
        </p:spPr>
        <p:txBody>
          <a:bodyPr wrap="square" lIns="0" tIns="0" rIns="0" bIns="0" rtlCol="0"/>
          <a:lstStyle/>
          <a:p>
            <a:endParaRPr/>
          </a:p>
        </p:txBody>
      </p:sp>
      <p:sp>
        <p:nvSpPr>
          <p:cNvPr id="8" name="object 9">
            <a:extLst>
              <a:ext uri="{FF2B5EF4-FFF2-40B4-BE49-F238E27FC236}">
                <a16:creationId xmlns:a16="http://schemas.microsoft.com/office/drawing/2014/main" id="{C0B95CB9-2DBF-1021-CB8F-43E3494D604F}"/>
              </a:ext>
            </a:extLst>
          </p:cNvPr>
          <p:cNvSpPr/>
          <p:nvPr/>
        </p:nvSpPr>
        <p:spPr>
          <a:xfrm>
            <a:off x="1372661" y="4686300"/>
            <a:ext cx="1499235" cy="631825"/>
          </a:xfrm>
          <a:custGeom>
            <a:avLst/>
            <a:gdLst/>
            <a:ahLst/>
            <a:cxnLst/>
            <a:rect l="l" t="t" r="r" b="b"/>
            <a:pathLst>
              <a:path w="1499234" h="631825">
                <a:moveTo>
                  <a:pt x="1182887" y="631806"/>
                </a:moveTo>
                <a:lnTo>
                  <a:pt x="315720" y="631806"/>
                </a:lnTo>
                <a:lnTo>
                  <a:pt x="269031" y="628384"/>
                </a:lnTo>
                <a:lnTo>
                  <a:pt x="224481" y="618443"/>
                </a:lnTo>
                <a:lnTo>
                  <a:pt x="182555" y="602470"/>
                </a:lnTo>
                <a:lnTo>
                  <a:pt x="143740" y="580950"/>
                </a:lnTo>
                <a:lnTo>
                  <a:pt x="108523" y="554372"/>
                </a:lnTo>
                <a:lnTo>
                  <a:pt x="77389" y="523220"/>
                </a:lnTo>
                <a:lnTo>
                  <a:pt x="50826" y="487982"/>
                </a:lnTo>
                <a:lnTo>
                  <a:pt x="29319" y="449145"/>
                </a:lnTo>
                <a:lnTo>
                  <a:pt x="13355" y="407195"/>
                </a:lnTo>
                <a:lnTo>
                  <a:pt x="3419" y="362619"/>
                </a:lnTo>
                <a:lnTo>
                  <a:pt x="0" y="315903"/>
                </a:lnTo>
                <a:lnTo>
                  <a:pt x="3419" y="269187"/>
                </a:lnTo>
                <a:lnTo>
                  <a:pt x="13355" y="224611"/>
                </a:lnTo>
                <a:lnTo>
                  <a:pt x="29319" y="182661"/>
                </a:lnTo>
                <a:lnTo>
                  <a:pt x="50826" y="143823"/>
                </a:lnTo>
                <a:lnTo>
                  <a:pt x="77389" y="108586"/>
                </a:lnTo>
                <a:lnTo>
                  <a:pt x="108523" y="77434"/>
                </a:lnTo>
                <a:lnTo>
                  <a:pt x="143740" y="50855"/>
                </a:lnTo>
                <a:lnTo>
                  <a:pt x="182555" y="29336"/>
                </a:lnTo>
                <a:lnTo>
                  <a:pt x="224481" y="13362"/>
                </a:lnTo>
                <a:lnTo>
                  <a:pt x="269031" y="3421"/>
                </a:lnTo>
                <a:lnTo>
                  <a:pt x="315720" y="0"/>
                </a:lnTo>
                <a:lnTo>
                  <a:pt x="1182887" y="0"/>
                </a:lnTo>
                <a:lnTo>
                  <a:pt x="1229576" y="3421"/>
                </a:lnTo>
                <a:lnTo>
                  <a:pt x="1274127" y="13362"/>
                </a:lnTo>
                <a:lnTo>
                  <a:pt x="1316053" y="29336"/>
                </a:lnTo>
                <a:lnTo>
                  <a:pt x="1354867" y="50855"/>
                </a:lnTo>
                <a:lnTo>
                  <a:pt x="1390085" y="77434"/>
                </a:lnTo>
                <a:lnTo>
                  <a:pt x="1421218" y="108586"/>
                </a:lnTo>
                <a:lnTo>
                  <a:pt x="1447782" y="143823"/>
                </a:lnTo>
                <a:lnTo>
                  <a:pt x="1469289" y="182661"/>
                </a:lnTo>
                <a:lnTo>
                  <a:pt x="1485253" y="224611"/>
                </a:lnTo>
                <a:lnTo>
                  <a:pt x="1495188" y="269187"/>
                </a:lnTo>
                <a:lnTo>
                  <a:pt x="1498608" y="315903"/>
                </a:lnTo>
                <a:lnTo>
                  <a:pt x="1495188" y="362619"/>
                </a:lnTo>
                <a:lnTo>
                  <a:pt x="1485253" y="407195"/>
                </a:lnTo>
                <a:lnTo>
                  <a:pt x="1469289" y="449145"/>
                </a:lnTo>
                <a:lnTo>
                  <a:pt x="1447782" y="487982"/>
                </a:lnTo>
                <a:lnTo>
                  <a:pt x="1421218" y="523220"/>
                </a:lnTo>
                <a:lnTo>
                  <a:pt x="1390085" y="554372"/>
                </a:lnTo>
                <a:lnTo>
                  <a:pt x="1354867" y="580950"/>
                </a:lnTo>
                <a:lnTo>
                  <a:pt x="1316053" y="602470"/>
                </a:lnTo>
                <a:lnTo>
                  <a:pt x="1274127" y="618443"/>
                </a:lnTo>
                <a:lnTo>
                  <a:pt x="1229576" y="628384"/>
                </a:lnTo>
                <a:lnTo>
                  <a:pt x="1182887" y="631806"/>
                </a:lnTo>
                <a:close/>
              </a:path>
            </a:pathLst>
          </a:custGeom>
          <a:solidFill>
            <a:srgbClr val="25BDE2"/>
          </a:solidFill>
        </p:spPr>
        <p:txBody>
          <a:bodyPr wrap="square" lIns="0" tIns="0" rIns="0" bIns="0" rtlCol="0"/>
          <a:lstStyle/>
          <a:p>
            <a:pPr algn="ctr"/>
            <a:endParaRPr dirty="0"/>
          </a:p>
        </p:txBody>
      </p:sp>
      <p:sp>
        <p:nvSpPr>
          <p:cNvPr id="13" name="object 10">
            <a:extLst>
              <a:ext uri="{FF2B5EF4-FFF2-40B4-BE49-F238E27FC236}">
                <a16:creationId xmlns:a16="http://schemas.microsoft.com/office/drawing/2014/main" id="{EB6F3D38-940F-BD05-DA92-F3BBCC36FB0D}"/>
              </a:ext>
            </a:extLst>
          </p:cNvPr>
          <p:cNvSpPr txBox="1"/>
          <p:nvPr/>
        </p:nvSpPr>
        <p:spPr>
          <a:xfrm>
            <a:off x="2108782" y="4738814"/>
            <a:ext cx="111125" cy="443070"/>
          </a:xfrm>
          <a:prstGeom prst="rect">
            <a:avLst/>
          </a:prstGeom>
        </p:spPr>
        <p:txBody>
          <a:bodyPr vert="horz" wrap="square" lIns="0" tIns="12065" rIns="0" bIns="0" rtlCol="0">
            <a:spAutoFit/>
          </a:bodyPr>
          <a:lstStyle/>
          <a:p>
            <a:pPr marL="12700" algn="ctr">
              <a:lnSpc>
                <a:spcPct val="100000"/>
              </a:lnSpc>
              <a:spcBef>
                <a:spcPts val="95"/>
              </a:spcBef>
            </a:pPr>
            <a:r>
              <a:rPr lang="en-US" sz="2800" spc="-695" dirty="0">
                <a:solidFill>
                  <a:srgbClr val="131313"/>
                </a:solidFill>
                <a:latin typeface="Calibri" panose="020F0502020204030204" pitchFamily="34" charset="0"/>
                <a:cs typeface="Calibri" panose="020F0502020204030204" pitchFamily="34" charset="0"/>
              </a:rPr>
              <a:t>3</a:t>
            </a:r>
            <a:endParaRPr sz="2800" dirty="0">
              <a:latin typeface="Calibri" panose="020F0502020204030204" pitchFamily="34" charset="0"/>
              <a:cs typeface="Calibri" panose="020F0502020204030204" pitchFamily="34" charset="0"/>
            </a:endParaRPr>
          </a:p>
        </p:txBody>
      </p:sp>
      <p:sp>
        <p:nvSpPr>
          <p:cNvPr id="14" name="object 11">
            <a:extLst>
              <a:ext uri="{FF2B5EF4-FFF2-40B4-BE49-F238E27FC236}">
                <a16:creationId xmlns:a16="http://schemas.microsoft.com/office/drawing/2014/main" id="{EDE4D459-CE0D-7B09-A87B-E6E73CB42D64}"/>
              </a:ext>
            </a:extLst>
          </p:cNvPr>
          <p:cNvSpPr/>
          <p:nvPr/>
        </p:nvSpPr>
        <p:spPr>
          <a:xfrm>
            <a:off x="1347896" y="5639614"/>
            <a:ext cx="1499235" cy="631825"/>
          </a:xfrm>
          <a:custGeom>
            <a:avLst/>
            <a:gdLst/>
            <a:ahLst/>
            <a:cxnLst/>
            <a:rect l="l" t="t" r="r" b="b"/>
            <a:pathLst>
              <a:path w="1499234" h="631825">
                <a:moveTo>
                  <a:pt x="1182887" y="631806"/>
                </a:moveTo>
                <a:lnTo>
                  <a:pt x="315720" y="631806"/>
                </a:lnTo>
                <a:lnTo>
                  <a:pt x="269031" y="628384"/>
                </a:lnTo>
                <a:lnTo>
                  <a:pt x="224481" y="618443"/>
                </a:lnTo>
                <a:lnTo>
                  <a:pt x="182555" y="602470"/>
                </a:lnTo>
                <a:lnTo>
                  <a:pt x="143740" y="580950"/>
                </a:lnTo>
                <a:lnTo>
                  <a:pt x="108523" y="554372"/>
                </a:lnTo>
                <a:lnTo>
                  <a:pt x="77389" y="523220"/>
                </a:lnTo>
                <a:lnTo>
                  <a:pt x="50826" y="487982"/>
                </a:lnTo>
                <a:lnTo>
                  <a:pt x="29319" y="449145"/>
                </a:lnTo>
                <a:lnTo>
                  <a:pt x="13355" y="407195"/>
                </a:lnTo>
                <a:lnTo>
                  <a:pt x="3419" y="362619"/>
                </a:lnTo>
                <a:lnTo>
                  <a:pt x="0" y="315903"/>
                </a:lnTo>
                <a:lnTo>
                  <a:pt x="3419" y="269187"/>
                </a:lnTo>
                <a:lnTo>
                  <a:pt x="13355" y="224611"/>
                </a:lnTo>
                <a:lnTo>
                  <a:pt x="29319" y="182661"/>
                </a:lnTo>
                <a:lnTo>
                  <a:pt x="50826" y="143823"/>
                </a:lnTo>
                <a:lnTo>
                  <a:pt x="77389" y="108586"/>
                </a:lnTo>
                <a:lnTo>
                  <a:pt x="108523" y="77434"/>
                </a:lnTo>
                <a:lnTo>
                  <a:pt x="143740" y="50855"/>
                </a:lnTo>
                <a:lnTo>
                  <a:pt x="182555" y="29336"/>
                </a:lnTo>
                <a:lnTo>
                  <a:pt x="224481" y="13362"/>
                </a:lnTo>
                <a:lnTo>
                  <a:pt x="269031" y="3421"/>
                </a:lnTo>
                <a:lnTo>
                  <a:pt x="315720" y="0"/>
                </a:lnTo>
                <a:lnTo>
                  <a:pt x="1182887" y="0"/>
                </a:lnTo>
                <a:lnTo>
                  <a:pt x="1229576" y="3421"/>
                </a:lnTo>
                <a:lnTo>
                  <a:pt x="1274127" y="13362"/>
                </a:lnTo>
                <a:lnTo>
                  <a:pt x="1316053" y="29336"/>
                </a:lnTo>
                <a:lnTo>
                  <a:pt x="1354867" y="50855"/>
                </a:lnTo>
                <a:lnTo>
                  <a:pt x="1390085" y="77434"/>
                </a:lnTo>
                <a:lnTo>
                  <a:pt x="1421218" y="108586"/>
                </a:lnTo>
                <a:lnTo>
                  <a:pt x="1447782" y="143823"/>
                </a:lnTo>
                <a:lnTo>
                  <a:pt x="1469289" y="182661"/>
                </a:lnTo>
                <a:lnTo>
                  <a:pt x="1485253" y="224611"/>
                </a:lnTo>
                <a:lnTo>
                  <a:pt x="1495188" y="269187"/>
                </a:lnTo>
                <a:lnTo>
                  <a:pt x="1498608" y="315903"/>
                </a:lnTo>
                <a:lnTo>
                  <a:pt x="1495188" y="362619"/>
                </a:lnTo>
                <a:lnTo>
                  <a:pt x="1485253" y="407195"/>
                </a:lnTo>
                <a:lnTo>
                  <a:pt x="1469289" y="449145"/>
                </a:lnTo>
                <a:lnTo>
                  <a:pt x="1447782" y="487982"/>
                </a:lnTo>
                <a:lnTo>
                  <a:pt x="1421218" y="523220"/>
                </a:lnTo>
                <a:lnTo>
                  <a:pt x="1390085" y="554372"/>
                </a:lnTo>
                <a:lnTo>
                  <a:pt x="1354867" y="580950"/>
                </a:lnTo>
                <a:lnTo>
                  <a:pt x="1316053" y="602470"/>
                </a:lnTo>
                <a:lnTo>
                  <a:pt x="1274127" y="618443"/>
                </a:lnTo>
                <a:lnTo>
                  <a:pt x="1229576" y="628384"/>
                </a:lnTo>
                <a:lnTo>
                  <a:pt x="1182887" y="631806"/>
                </a:lnTo>
                <a:close/>
              </a:path>
            </a:pathLst>
          </a:custGeom>
          <a:solidFill>
            <a:srgbClr val="25BDE2"/>
          </a:solidFill>
        </p:spPr>
        <p:txBody>
          <a:bodyPr wrap="square" lIns="0" tIns="0" rIns="0" bIns="0" rtlCol="0"/>
          <a:lstStyle/>
          <a:p>
            <a:pPr algn="ctr"/>
            <a:endParaRPr/>
          </a:p>
        </p:txBody>
      </p:sp>
      <p:sp>
        <p:nvSpPr>
          <p:cNvPr id="15" name="object 12">
            <a:extLst>
              <a:ext uri="{FF2B5EF4-FFF2-40B4-BE49-F238E27FC236}">
                <a16:creationId xmlns:a16="http://schemas.microsoft.com/office/drawing/2014/main" id="{C1ADA5A1-97EB-DC44-F260-E8190008C125}"/>
              </a:ext>
            </a:extLst>
          </p:cNvPr>
          <p:cNvSpPr txBox="1"/>
          <p:nvPr/>
        </p:nvSpPr>
        <p:spPr>
          <a:xfrm>
            <a:off x="2067795" y="5846049"/>
            <a:ext cx="143510" cy="443070"/>
          </a:xfrm>
          <a:prstGeom prst="rect">
            <a:avLst/>
          </a:prstGeom>
        </p:spPr>
        <p:txBody>
          <a:bodyPr vert="horz" wrap="square" lIns="0" tIns="12065" rIns="0" bIns="0" rtlCol="0">
            <a:spAutoFit/>
          </a:bodyPr>
          <a:lstStyle/>
          <a:p>
            <a:pPr marL="12700" algn="ctr">
              <a:lnSpc>
                <a:spcPct val="100000"/>
              </a:lnSpc>
              <a:spcBef>
                <a:spcPts val="95"/>
              </a:spcBef>
            </a:pPr>
            <a:r>
              <a:rPr lang="en-US" sz="2800" spc="-440" dirty="0">
                <a:solidFill>
                  <a:srgbClr val="131313"/>
                </a:solidFill>
                <a:latin typeface="Calibri" panose="020F0502020204030204" pitchFamily="34" charset="0"/>
                <a:cs typeface="Calibri" panose="020F0502020204030204" pitchFamily="34" charset="0"/>
              </a:rPr>
              <a:t>4</a:t>
            </a:r>
            <a:endParaRPr sz="2800" dirty="0">
              <a:latin typeface="Calibri" panose="020F0502020204030204" pitchFamily="34" charset="0"/>
              <a:cs typeface="Calibri" panose="020F0502020204030204" pitchFamily="34" charset="0"/>
            </a:endParaRPr>
          </a:p>
        </p:txBody>
      </p:sp>
      <p:sp>
        <p:nvSpPr>
          <p:cNvPr id="16" name="object 21">
            <a:extLst>
              <a:ext uri="{FF2B5EF4-FFF2-40B4-BE49-F238E27FC236}">
                <a16:creationId xmlns:a16="http://schemas.microsoft.com/office/drawing/2014/main" id="{9F13192D-9E5D-519A-F40F-0FF2FF5C92DB}"/>
              </a:ext>
            </a:extLst>
          </p:cNvPr>
          <p:cNvSpPr txBox="1"/>
          <p:nvPr/>
        </p:nvSpPr>
        <p:spPr>
          <a:xfrm>
            <a:off x="3381990" y="4747420"/>
            <a:ext cx="4696890" cy="566822"/>
          </a:xfrm>
          <a:prstGeom prst="rect">
            <a:avLst/>
          </a:prstGeom>
        </p:spPr>
        <p:txBody>
          <a:bodyPr vert="horz" wrap="square" lIns="0" tIns="12700" rIns="0" bIns="0" rtlCol="0">
            <a:spAutoFit/>
          </a:bodyPr>
          <a:lstStyle/>
          <a:p>
            <a:pPr marL="12700" algn="l">
              <a:lnSpc>
                <a:spcPct val="100000"/>
              </a:lnSpc>
              <a:spcBef>
                <a:spcPts val="100"/>
              </a:spcBef>
            </a:pPr>
            <a:r>
              <a:rPr lang="en-US" sz="3600" dirty="0">
                <a:solidFill>
                  <a:srgbClr val="131313"/>
                </a:solidFill>
                <a:latin typeface="Calibri" panose="020F0502020204030204" pitchFamily="34" charset="0"/>
                <a:cs typeface="Calibri" panose="020F0502020204030204" pitchFamily="34" charset="0"/>
              </a:rPr>
              <a:t>Objective</a:t>
            </a:r>
            <a:endParaRPr lang="ar-SA" sz="3600" dirty="0">
              <a:latin typeface="Calibri" panose="020F0502020204030204" pitchFamily="34" charset="0"/>
              <a:cs typeface="Calibri" panose="020F0502020204030204" pitchFamily="34" charset="0"/>
            </a:endParaRPr>
          </a:p>
        </p:txBody>
      </p:sp>
      <p:sp>
        <p:nvSpPr>
          <p:cNvPr id="36" name="object 4">
            <a:extLst>
              <a:ext uri="{FF2B5EF4-FFF2-40B4-BE49-F238E27FC236}">
                <a16:creationId xmlns:a16="http://schemas.microsoft.com/office/drawing/2014/main" id="{7F43801C-4CEC-7763-FE00-201824D25AA6}"/>
              </a:ext>
            </a:extLst>
          </p:cNvPr>
          <p:cNvSpPr/>
          <p:nvPr/>
        </p:nvSpPr>
        <p:spPr>
          <a:xfrm>
            <a:off x="1395304" y="7239814"/>
            <a:ext cx="8839200" cy="9525"/>
          </a:xfrm>
          <a:custGeom>
            <a:avLst/>
            <a:gdLst/>
            <a:ahLst/>
            <a:cxnLst/>
            <a:rect l="l" t="t" r="r" b="b"/>
            <a:pathLst>
              <a:path w="8839200" h="9525">
                <a:moveTo>
                  <a:pt x="8839200" y="9525"/>
                </a:moveTo>
                <a:lnTo>
                  <a:pt x="0" y="9525"/>
                </a:lnTo>
                <a:lnTo>
                  <a:pt x="0" y="0"/>
                </a:lnTo>
                <a:lnTo>
                  <a:pt x="8839200" y="0"/>
                </a:lnTo>
                <a:lnTo>
                  <a:pt x="8839200" y="9525"/>
                </a:lnTo>
                <a:close/>
              </a:path>
            </a:pathLst>
          </a:custGeom>
          <a:solidFill>
            <a:srgbClr val="131313"/>
          </a:solidFill>
        </p:spPr>
        <p:txBody>
          <a:bodyPr wrap="square" lIns="0" tIns="0" rIns="0" bIns="0" rtlCol="0"/>
          <a:lstStyle/>
          <a:p>
            <a:endParaRPr/>
          </a:p>
        </p:txBody>
      </p:sp>
      <p:sp>
        <p:nvSpPr>
          <p:cNvPr id="38" name="object 9">
            <a:extLst>
              <a:ext uri="{FF2B5EF4-FFF2-40B4-BE49-F238E27FC236}">
                <a16:creationId xmlns:a16="http://schemas.microsoft.com/office/drawing/2014/main" id="{6CB4EB85-83FD-1B6C-4039-89501D1E3F00}"/>
              </a:ext>
            </a:extLst>
          </p:cNvPr>
          <p:cNvSpPr/>
          <p:nvPr/>
        </p:nvSpPr>
        <p:spPr>
          <a:xfrm>
            <a:off x="1396365" y="6515100"/>
            <a:ext cx="1499235" cy="631825"/>
          </a:xfrm>
          <a:custGeom>
            <a:avLst/>
            <a:gdLst/>
            <a:ahLst/>
            <a:cxnLst/>
            <a:rect l="l" t="t" r="r" b="b"/>
            <a:pathLst>
              <a:path w="1499234" h="631825">
                <a:moveTo>
                  <a:pt x="1182887" y="631806"/>
                </a:moveTo>
                <a:lnTo>
                  <a:pt x="315720" y="631806"/>
                </a:lnTo>
                <a:lnTo>
                  <a:pt x="269031" y="628384"/>
                </a:lnTo>
                <a:lnTo>
                  <a:pt x="224481" y="618443"/>
                </a:lnTo>
                <a:lnTo>
                  <a:pt x="182555" y="602470"/>
                </a:lnTo>
                <a:lnTo>
                  <a:pt x="143740" y="580950"/>
                </a:lnTo>
                <a:lnTo>
                  <a:pt x="108523" y="554372"/>
                </a:lnTo>
                <a:lnTo>
                  <a:pt x="77389" y="523220"/>
                </a:lnTo>
                <a:lnTo>
                  <a:pt x="50826" y="487982"/>
                </a:lnTo>
                <a:lnTo>
                  <a:pt x="29319" y="449145"/>
                </a:lnTo>
                <a:lnTo>
                  <a:pt x="13355" y="407195"/>
                </a:lnTo>
                <a:lnTo>
                  <a:pt x="3419" y="362619"/>
                </a:lnTo>
                <a:lnTo>
                  <a:pt x="0" y="315903"/>
                </a:lnTo>
                <a:lnTo>
                  <a:pt x="3419" y="269187"/>
                </a:lnTo>
                <a:lnTo>
                  <a:pt x="13355" y="224611"/>
                </a:lnTo>
                <a:lnTo>
                  <a:pt x="29319" y="182661"/>
                </a:lnTo>
                <a:lnTo>
                  <a:pt x="50826" y="143823"/>
                </a:lnTo>
                <a:lnTo>
                  <a:pt x="77389" y="108586"/>
                </a:lnTo>
                <a:lnTo>
                  <a:pt x="108523" y="77434"/>
                </a:lnTo>
                <a:lnTo>
                  <a:pt x="143740" y="50855"/>
                </a:lnTo>
                <a:lnTo>
                  <a:pt x="182555" y="29336"/>
                </a:lnTo>
                <a:lnTo>
                  <a:pt x="224481" y="13362"/>
                </a:lnTo>
                <a:lnTo>
                  <a:pt x="269031" y="3421"/>
                </a:lnTo>
                <a:lnTo>
                  <a:pt x="315720" y="0"/>
                </a:lnTo>
                <a:lnTo>
                  <a:pt x="1182887" y="0"/>
                </a:lnTo>
                <a:lnTo>
                  <a:pt x="1229576" y="3421"/>
                </a:lnTo>
                <a:lnTo>
                  <a:pt x="1274127" y="13362"/>
                </a:lnTo>
                <a:lnTo>
                  <a:pt x="1316053" y="29336"/>
                </a:lnTo>
                <a:lnTo>
                  <a:pt x="1354867" y="50855"/>
                </a:lnTo>
                <a:lnTo>
                  <a:pt x="1390085" y="77434"/>
                </a:lnTo>
                <a:lnTo>
                  <a:pt x="1421218" y="108586"/>
                </a:lnTo>
                <a:lnTo>
                  <a:pt x="1447782" y="143823"/>
                </a:lnTo>
                <a:lnTo>
                  <a:pt x="1469289" y="182661"/>
                </a:lnTo>
                <a:lnTo>
                  <a:pt x="1485253" y="224611"/>
                </a:lnTo>
                <a:lnTo>
                  <a:pt x="1495188" y="269187"/>
                </a:lnTo>
                <a:lnTo>
                  <a:pt x="1498608" y="315903"/>
                </a:lnTo>
                <a:lnTo>
                  <a:pt x="1495188" y="362619"/>
                </a:lnTo>
                <a:lnTo>
                  <a:pt x="1485253" y="407195"/>
                </a:lnTo>
                <a:lnTo>
                  <a:pt x="1469289" y="449145"/>
                </a:lnTo>
                <a:lnTo>
                  <a:pt x="1447782" y="487982"/>
                </a:lnTo>
                <a:lnTo>
                  <a:pt x="1421218" y="523220"/>
                </a:lnTo>
                <a:lnTo>
                  <a:pt x="1390085" y="554372"/>
                </a:lnTo>
                <a:lnTo>
                  <a:pt x="1354867" y="580950"/>
                </a:lnTo>
                <a:lnTo>
                  <a:pt x="1316053" y="602470"/>
                </a:lnTo>
                <a:lnTo>
                  <a:pt x="1274127" y="618443"/>
                </a:lnTo>
                <a:lnTo>
                  <a:pt x="1229576" y="628384"/>
                </a:lnTo>
                <a:lnTo>
                  <a:pt x="1182887" y="631806"/>
                </a:lnTo>
                <a:close/>
              </a:path>
            </a:pathLst>
          </a:custGeom>
          <a:solidFill>
            <a:srgbClr val="25BDE2"/>
          </a:solidFill>
        </p:spPr>
        <p:txBody>
          <a:bodyPr wrap="square" lIns="0" tIns="0" rIns="0" bIns="0" rtlCol="0"/>
          <a:lstStyle/>
          <a:p>
            <a:pPr algn="ctr"/>
            <a:endParaRPr dirty="0"/>
          </a:p>
        </p:txBody>
      </p:sp>
      <p:sp>
        <p:nvSpPr>
          <p:cNvPr id="39" name="object 10">
            <a:extLst>
              <a:ext uri="{FF2B5EF4-FFF2-40B4-BE49-F238E27FC236}">
                <a16:creationId xmlns:a16="http://schemas.microsoft.com/office/drawing/2014/main" id="{312CB3D0-88A5-9E04-76D1-A260789115AF}"/>
              </a:ext>
            </a:extLst>
          </p:cNvPr>
          <p:cNvSpPr txBox="1"/>
          <p:nvPr/>
        </p:nvSpPr>
        <p:spPr>
          <a:xfrm>
            <a:off x="2132486" y="6567614"/>
            <a:ext cx="111125" cy="443070"/>
          </a:xfrm>
          <a:prstGeom prst="rect">
            <a:avLst/>
          </a:prstGeom>
        </p:spPr>
        <p:txBody>
          <a:bodyPr vert="horz" wrap="square" lIns="0" tIns="12065" rIns="0" bIns="0" rtlCol="0">
            <a:spAutoFit/>
          </a:bodyPr>
          <a:lstStyle/>
          <a:p>
            <a:pPr marL="12700" algn="ctr" rtl="0">
              <a:lnSpc>
                <a:spcPct val="100000"/>
              </a:lnSpc>
              <a:spcBef>
                <a:spcPts val="95"/>
              </a:spcBef>
            </a:pPr>
            <a:r>
              <a:rPr lang="en-US" sz="2800" spc="-695" dirty="0">
                <a:solidFill>
                  <a:srgbClr val="131313"/>
                </a:solidFill>
                <a:latin typeface="Calibri" panose="020F0502020204030204" pitchFamily="34" charset="0"/>
                <a:cs typeface="Calibri" panose="020F0502020204030204" pitchFamily="34" charset="0"/>
              </a:rPr>
              <a:t>5</a:t>
            </a:r>
            <a:endParaRPr sz="2800" dirty="0">
              <a:latin typeface="Calibri" panose="020F0502020204030204" pitchFamily="34" charset="0"/>
              <a:cs typeface="Calibri" panose="020F0502020204030204" pitchFamily="34" charset="0"/>
            </a:endParaRPr>
          </a:p>
        </p:txBody>
      </p:sp>
      <p:sp>
        <p:nvSpPr>
          <p:cNvPr id="42" name="object 21">
            <a:extLst>
              <a:ext uri="{FF2B5EF4-FFF2-40B4-BE49-F238E27FC236}">
                <a16:creationId xmlns:a16="http://schemas.microsoft.com/office/drawing/2014/main" id="{AEB95DCA-E264-D21C-9A76-B5DA27096B16}"/>
              </a:ext>
            </a:extLst>
          </p:cNvPr>
          <p:cNvSpPr txBox="1"/>
          <p:nvPr/>
        </p:nvSpPr>
        <p:spPr>
          <a:xfrm>
            <a:off x="3362882" y="5719678"/>
            <a:ext cx="9514918" cy="566822"/>
          </a:xfrm>
          <a:prstGeom prst="rect">
            <a:avLst/>
          </a:prstGeom>
        </p:spPr>
        <p:txBody>
          <a:bodyPr vert="horz" wrap="square" lIns="0" tIns="12700" rIns="0" bIns="0" rtlCol="0">
            <a:spAutoFit/>
          </a:bodyPr>
          <a:lstStyle/>
          <a:p>
            <a:pPr marL="12700" algn="l">
              <a:lnSpc>
                <a:spcPct val="100000"/>
              </a:lnSpc>
              <a:spcBef>
                <a:spcPts val="100"/>
              </a:spcBef>
            </a:pPr>
            <a:r>
              <a:rPr lang="en-US" sz="3600" dirty="0">
                <a:solidFill>
                  <a:srgbClr val="131313"/>
                </a:solidFill>
                <a:latin typeface="Calibri" panose="020F0502020204030204" pitchFamily="34" charset="0"/>
                <a:cs typeface="Calibri" panose="020F0502020204030204" pitchFamily="34" charset="0"/>
              </a:rPr>
              <a:t>Steps and process including in the project</a:t>
            </a:r>
            <a:endParaRPr lang="ar-SA" sz="3600" dirty="0">
              <a:latin typeface="Calibri" panose="020F0502020204030204" pitchFamily="34" charset="0"/>
              <a:cs typeface="Calibri" panose="020F0502020204030204" pitchFamily="34" charset="0"/>
            </a:endParaRPr>
          </a:p>
        </p:txBody>
      </p:sp>
      <p:sp>
        <p:nvSpPr>
          <p:cNvPr id="50" name="object 21">
            <a:extLst>
              <a:ext uri="{FF2B5EF4-FFF2-40B4-BE49-F238E27FC236}">
                <a16:creationId xmlns:a16="http://schemas.microsoft.com/office/drawing/2014/main" id="{1397DDEB-C439-CB1B-5364-7A92E860B7CF}"/>
              </a:ext>
            </a:extLst>
          </p:cNvPr>
          <p:cNvSpPr txBox="1"/>
          <p:nvPr/>
        </p:nvSpPr>
        <p:spPr>
          <a:xfrm>
            <a:off x="3505200" y="3890878"/>
            <a:ext cx="4696890" cy="566822"/>
          </a:xfrm>
          <a:prstGeom prst="rect">
            <a:avLst/>
          </a:prstGeom>
        </p:spPr>
        <p:txBody>
          <a:bodyPr vert="horz" wrap="square" lIns="0" tIns="12700" rIns="0" bIns="0" rtlCol="0">
            <a:spAutoFit/>
          </a:bodyPr>
          <a:lstStyle/>
          <a:p>
            <a:pPr marL="12700" algn="l">
              <a:lnSpc>
                <a:spcPct val="100000"/>
              </a:lnSpc>
              <a:spcBef>
                <a:spcPts val="100"/>
              </a:spcBef>
            </a:pPr>
            <a:r>
              <a:rPr lang="en-US" sz="3600" dirty="0">
                <a:solidFill>
                  <a:srgbClr val="131313"/>
                </a:solidFill>
                <a:latin typeface="Calibri" panose="020F0502020204030204" pitchFamily="34" charset="0"/>
                <a:cs typeface="Calibri" panose="020F0502020204030204" pitchFamily="34" charset="0"/>
              </a:rPr>
              <a:t>Problem Definition</a:t>
            </a:r>
            <a:endParaRPr lang="ar-SA" sz="3600" dirty="0">
              <a:latin typeface="Calibri" panose="020F0502020204030204" pitchFamily="34" charset="0"/>
              <a:cs typeface="Calibri" panose="020F0502020204030204" pitchFamily="34" charset="0"/>
            </a:endParaRPr>
          </a:p>
        </p:txBody>
      </p:sp>
      <p:sp>
        <p:nvSpPr>
          <p:cNvPr id="51" name="object 21">
            <a:extLst>
              <a:ext uri="{FF2B5EF4-FFF2-40B4-BE49-F238E27FC236}">
                <a16:creationId xmlns:a16="http://schemas.microsoft.com/office/drawing/2014/main" id="{19E88782-2D10-98F8-E32A-70A8C842E3F8}"/>
              </a:ext>
            </a:extLst>
          </p:cNvPr>
          <p:cNvSpPr txBox="1"/>
          <p:nvPr/>
        </p:nvSpPr>
        <p:spPr>
          <a:xfrm>
            <a:off x="3408046" y="6607905"/>
            <a:ext cx="9514918" cy="566822"/>
          </a:xfrm>
          <a:prstGeom prst="rect">
            <a:avLst/>
          </a:prstGeom>
        </p:spPr>
        <p:txBody>
          <a:bodyPr vert="horz" wrap="square" lIns="0" tIns="12700" rIns="0" bIns="0" rtlCol="0">
            <a:spAutoFit/>
          </a:bodyPr>
          <a:lstStyle/>
          <a:p>
            <a:pPr marL="12700" algn="l">
              <a:lnSpc>
                <a:spcPct val="100000"/>
              </a:lnSpc>
              <a:spcBef>
                <a:spcPts val="100"/>
              </a:spcBef>
            </a:pPr>
            <a:r>
              <a:rPr lang="en-US" sz="3600" dirty="0">
                <a:solidFill>
                  <a:srgbClr val="131313"/>
                </a:solidFill>
                <a:latin typeface="Calibri" panose="020F0502020204030204" pitchFamily="34" charset="0"/>
                <a:cs typeface="Calibri" panose="020F0502020204030204" pitchFamily="34" charset="0"/>
              </a:rPr>
              <a:t>Conclusion</a:t>
            </a:r>
            <a:endParaRPr lang="ar-SA" sz="3600" dirty="0">
              <a:latin typeface="Calibri" panose="020F0502020204030204" pitchFamily="34" charset="0"/>
              <a:cs typeface="Calibri" panose="020F0502020204030204" pitchFamily="34" charset="0"/>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2108269"/>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project involves building machine learning models for temperature prediction. It utilizes various algorithms such as </a:t>
            </a:r>
            <a:r>
              <a:rPr lang="en-US" sz="3200"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CatBoost</a:t>
            </a: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Gradient Boosting. The models are trained on the selected features to learn patterns and relationships</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3.6	Model Building</a:t>
            </a:r>
          </a:p>
        </p:txBody>
      </p:sp>
      <p:pic>
        <p:nvPicPr>
          <p:cNvPr id="2" name="صورة 1">
            <a:extLst>
              <a:ext uri="{FF2B5EF4-FFF2-40B4-BE49-F238E27FC236}">
                <a16:creationId xmlns:a16="http://schemas.microsoft.com/office/drawing/2014/main" id="{29B34004-C591-7076-1416-5739BAFB7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320939525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3295024"/>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1825628"/>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CatBoostRegressor</a:t>
            </a:r>
            <a:r>
              <a:rPr lang="en-US" sz="3600" b="1" spc="114" dirty="0">
                <a:solidFill>
                  <a:srgbClr val="131313"/>
                </a:solidFill>
                <a:latin typeface="Calibri" panose="020F0502020204030204" pitchFamily="34" charset="0"/>
                <a:cs typeface="Calibri" panose="020F0502020204030204" pitchFamily="34" charset="0"/>
              </a:rPr>
              <a:t>:</a:t>
            </a: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The model enhancing decision to predict target values with high accuracy.</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4" name="Picture 1">
            <a:extLst>
              <a:ext uri="{FF2B5EF4-FFF2-40B4-BE49-F238E27FC236}">
                <a16:creationId xmlns:a16="http://schemas.microsoft.com/office/drawing/2014/main" id="{8B74424B-46F0-F497-11B1-4657DCB4A0D8}"/>
              </a:ext>
            </a:extLst>
          </p:cNvPr>
          <p:cNvPicPr>
            <a:picLocks noChangeAspect="1"/>
          </p:cNvPicPr>
          <p:nvPr/>
        </p:nvPicPr>
        <p:blipFill>
          <a:blip r:embed="rId2"/>
          <a:stretch>
            <a:fillRect/>
          </a:stretch>
        </p:blipFill>
        <p:spPr>
          <a:xfrm>
            <a:off x="1143000" y="3697287"/>
            <a:ext cx="16306800" cy="5713413"/>
          </a:xfrm>
          <a:prstGeom prst="rect">
            <a:avLst/>
          </a:prstGeom>
        </p:spPr>
      </p:pic>
    </p:spTree>
    <p:extLst>
      <p:ext uri="{BB962C8B-B14F-4D97-AF65-F5344CB8AC3E}">
        <p14:creationId xmlns:p14="http://schemas.microsoft.com/office/powerpoint/2010/main" val="23943444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3295024"/>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1153521"/>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GradientBoostingRegressor:</a:t>
            </a:r>
            <a:endParaRPr lang="en-US" sz="3600" b="1" spc="114" dirty="0">
              <a:solidFill>
                <a:srgbClr val="131313"/>
              </a:solidFill>
              <a:latin typeface="Calibri" panose="020F0502020204030204" pitchFamily="34" charset="0"/>
              <a:cs typeface="Calibri" panose="020F0502020204030204" pitchFamily="34" charset="0"/>
            </a:endParaRP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5278E44A-8845-5101-BBFD-A9C9D5EBC328}"/>
              </a:ext>
            </a:extLst>
          </p:cNvPr>
          <p:cNvPicPr>
            <a:picLocks noChangeAspect="1"/>
          </p:cNvPicPr>
          <p:nvPr/>
        </p:nvPicPr>
        <p:blipFill>
          <a:blip r:embed="rId2"/>
          <a:stretch>
            <a:fillRect/>
          </a:stretch>
        </p:blipFill>
        <p:spPr>
          <a:xfrm>
            <a:off x="1447800" y="4393565"/>
            <a:ext cx="15247620" cy="4722856"/>
          </a:xfrm>
          <a:prstGeom prst="rect">
            <a:avLst/>
          </a:prstGeom>
        </p:spPr>
      </p:pic>
    </p:spTree>
    <p:extLst>
      <p:ext uri="{BB962C8B-B14F-4D97-AF65-F5344CB8AC3E}">
        <p14:creationId xmlns:p14="http://schemas.microsoft.com/office/powerpoint/2010/main" val="279585250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123384"/>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trained models are used to make predictions on test datasets, generating forecasts for sub-seasonal temperatures.</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3.7	Model prediction</a:t>
            </a:r>
          </a:p>
        </p:txBody>
      </p:sp>
      <p:pic>
        <p:nvPicPr>
          <p:cNvPr id="2" name="صورة 1">
            <a:extLst>
              <a:ext uri="{FF2B5EF4-FFF2-40B4-BE49-F238E27FC236}">
                <a16:creationId xmlns:a16="http://schemas.microsoft.com/office/drawing/2014/main" id="{5EFEBB12-84FC-F686-19C0-90E711332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281985321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3295024"/>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1153521"/>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CatBoostRegressor:</a:t>
            </a:r>
            <a:endParaRPr lang="en-US" sz="3600" b="1" spc="114" dirty="0">
              <a:solidFill>
                <a:srgbClr val="131313"/>
              </a:solidFill>
              <a:latin typeface="Calibri" panose="020F0502020204030204" pitchFamily="34" charset="0"/>
              <a:cs typeface="Calibri" panose="020F0502020204030204" pitchFamily="34" charset="0"/>
            </a:endParaRP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4" name="Picture 1">
            <a:extLst>
              <a:ext uri="{FF2B5EF4-FFF2-40B4-BE49-F238E27FC236}">
                <a16:creationId xmlns:a16="http://schemas.microsoft.com/office/drawing/2014/main" id="{D96DEF42-DC05-EF91-B561-9304D3D449F3}"/>
              </a:ext>
            </a:extLst>
          </p:cNvPr>
          <p:cNvPicPr>
            <a:picLocks noChangeAspect="1"/>
          </p:cNvPicPr>
          <p:nvPr/>
        </p:nvPicPr>
        <p:blipFill>
          <a:blip r:embed="rId2"/>
          <a:stretch>
            <a:fillRect/>
          </a:stretch>
        </p:blipFill>
        <p:spPr>
          <a:xfrm>
            <a:off x="2247898" y="4914900"/>
            <a:ext cx="13792200" cy="1752599"/>
          </a:xfrm>
          <a:prstGeom prst="rect">
            <a:avLst/>
          </a:prstGeom>
        </p:spPr>
      </p:pic>
    </p:spTree>
    <p:extLst>
      <p:ext uri="{BB962C8B-B14F-4D97-AF65-F5344CB8AC3E}">
        <p14:creationId xmlns:p14="http://schemas.microsoft.com/office/powerpoint/2010/main" val="56814331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3295024"/>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1153521"/>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GradientBoostingRegressor:</a:t>
            </a:r>
            <a:endParaRPr lang="en-US" sz="3600" b="1" spc="114" dirty="0">
              <a:solidFill>
                <a:srgbClr val="131313"/>
              </a:solidFill>
              <a:latin typeface="Calibri" panose="020F0502020204030204" pitchFamily="34" charset="0"/>
              <a:cs typeface="Calibri" panose="020F0502020204030204" pitchFamily="34" charset="0"/>
            </a:endParaRP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A6E1B78B-A058-8D81-16DD-7836B2A3A212}"/>
              </a:ext>
            </a:extLst>
          </p:cNvPr>
          <p:cNvPicPr>
            <a:picLocks noChangeAspect="1"/>
          </p:cNvPicPr>
          <p:nvPr/>
        </p:nvPicPr>
        <p:blipFill>
          <a:blip r:embed="rId2"/>
          <a:stretch>
            <a:fillRect/>
          </a:stretch>
        </p:blipFill>
        <p:spPr>
          <a:xfrm>
            <a:off x="2247898" y="5448300"/>
            <a:ext cx="13792200" cy="1752599"/>
          </a:xfrm>
          <a:prstGeom prst="rect">
            <a:avLst/>
          </a:prstGeom>
        </p:spPr>
      </p:pic>
    </p:spTree>
    <p:extLst>
      <p:ext uri="{BB962C8B-B14F-4D97-AF65-F5344CB8AC3E}">
        <p14:creationId xmlns:p14="http://schemas.microsoft.com/office/powerpoint/2010/main" val="153789967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44196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2108269"/>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After training, the models are evaluated using metrics like Root Mean Squared Error (RMSE) and Mean Squared Error (MSE). These metrics assess the models' predictive performance and how well they estimate temperature values.</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3.8	Model evaluation</a:t>
            </a:r>
          </a:p>
        </p:txBody>
      </p:sp>
      <p:pic>
        <p:nvPicPr>
          <p:cNvPr id="2" name="صورة 1">
            <a:extLst>
              <a:ext uri="{FF2B5EF4-FFF2-40B4-BE49-F238E27FC236}">
                <a16:creationId xmlns:a16="http://schemas.microsoft.com/office/drawing/2014/main" id="{754A221A-2314-C7BE-14F7-F909515AB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27049171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8288000" cy="5143501"/>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3515129"/>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CatBoostRegressor</a:t>
            </a:r>
            <a:r>
              <a:rPr lang="en-US" sz="3600" b="1" spc="114" dirty="0">
                <a:solidFill>
                  <a:srgbClr val="131313"/>
                </a:solidFill>
                <a:latin typeface="Calibri" panose="020F0502020204030204" pitchFamily="34" charset="0"/>
                <a:cs typeface="Calibri" panose="020F0502020204030204" pitchFamily="34" charset="0"/>
              </a:rPr>
              <a:t>:</a:t>
            </a:r>
          </a:p>
          <a:p>
            <a:pPr marL="12700" marR="5080" algn="ctr" rtl="0">
              <a:lnSpc>
                <a:spcPct val="118900"/>
              </a:lnSpc>
              <a:spcBef>
                <a:spcPts val="90"/>
              </a:spcBef>
            </a:pPr>
            <a:r>
              <a:rPr lang="en-US" sz="3200" b="1" spc="114" dirty="0">
                <a:solidFill>
                  <a:srgbClr val="131313"/>
                </a:solidFill>
                <a:latin typeface="Calibri" panose="020F0502020204030204" pitchFamily="34" charset="0"/>
                <a:cs typeface="Calibri" panose="020F0502020204030204" pitchFamily="34" charset="0"/>
              </a:rPr>
              <a:t>In evaluating the models for temperature prediction, typically, the model with the lower Root Mean Squared Error (RMSE) or Mean Squared Error (MSE) is considered better as it signifies a smaller average difference between predicted and actual temperatures.</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1607D36A-EFDE-887B-0806-36C67EB0B1D0}"/>
              </a:ext>
            </a:extLst>
          </p:cNvPr>
          <p:cNvPicPr>
            <a:picLocks noChangeAspect="1"/>
          </p:cNvPicPr>
          <p:nvPr/>
        </p:nvPicPr>
        <p:blipFill>
          <a:blip r:embed="rId2"/>
          <a:stretch>
            <a:fillRect/>
          </a:stretch>
        </p:blipFill>
        <p:spPr>
          <a:xfrm>
            <a:off x="1676400" y="6281842"/>
            <a:ext cx="14935200" cy="2067921"/>
          </a:xfrm>
          <a:prstGeom prst="rect">
            <a:avLst/>
          </a:prstGeom>
        </p:spPr>
      </p:pic>
    </p:spTree>
    <p:extLst>
      <p:ext uri="{BB962C8B-B14F-4D97-AF65-F5344CB8AC3E}">
        <p14:creationId xmlns:p14="http://schemas.microsoft.com/office/powerpoint/2010/main" val="36076548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8288000" cy="5143501"/>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170579"/>
            <a:ext cx="15552420" cy="3515129"/>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28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u="sng" spc="114" dirty="0">
                <a:solidFill>
                  <a:srgbClr val="131313"/>
                </a:solidFill>
                <a:latin typeface="Calibri" panose="020F0502020204030204" pitchFamily="34" charset="0"/>
                <a:cs typeface="Calibri" panose="020F0502020204030204" pitchFamily="34" charset="0"/>
              </a:rPr>
              <a:t>GradientBoostingRegressor:</a:t>
            </a:r>
          </a:p>
          <a:p>
            <a:pPr marL="12700" marR="5080" algn="ctr" rtl="0">
              <a:lnSpc>
                <a:spcPct val="118900"/>
              </a:lnSpc>
              <a:spcBef>
                <a:spcPts val="90"/>
              </a:spcBef>
            </a:pPr>
            <a:r>
              <a:rPr lang="en-US" sz="3200" b="1" spc="114" dirty="0">
                <a:solidFill>
                  <a:srgbClr val="131313"/>
                </a:solidFill>
                <a:latin typeface="Calibri" panose="020F0502020204030204" pitchFamily="34" charset="0"/>
                <a:cs typeface="Calibri" panose="020F0502020204030204" pitchFamily="34" charset="0"/>
              </a:rPr>
              <a:t>For instance, CatBoostRegressor yields an RMSE of 0.34, GradientBoostingRegressor produces 18.65 , so CatBoostRegressor, with the lowest RMSE, would be considered the better-performing model between the two for predicting temperatures in this context.</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6" name="Picture 1">
            <a:extLst>
              <a:ext uri="{FF2B5EF4-FFF2-40B4-BE49-F238E27FC236}">
                <a16:creationId xmlns:a16="http://schemas.microsoft.com/office/drawing/2014/main" id="{48481183-913F-9938-2C1B-874B57417C2A}"/>
              </a:ext>
            </a:extLst>
          </p:cNvPr>
          <p:cNvPicPr>
            <a:picLocks noChangeAspect="1"/>
          </p:cNvPicPr>
          <p:nvPr/>
        </p:nvPicPr>
        <p:blipFill>
          <a:blip r:embed="rId2"/>
          <a:stretch>
            <a:fillRect/>
          </a:stretch>
        </p:blipFill>
        <p:spPr>
          <a:xfrm>
            <a:off x="1676400" y="6591300"/>
            <a:ext cx="15019020" cy="1892984"/>
          </a:xfrm>
          <a:prstGeom prst="rect">
            <a:avLst/>
          </a:prstGeom>
        </p:spPr>
      </p:pic>
    </p:spTree>
    <p:extLst>
      <p:ext uri="{BB962C8B-B14F-4D97-AF65-F5344CB8AC3E}">
        <p14:creationId xmlns:p14="http://schemas.microsoft.com/office/powerpoint/2010/main" val="325000442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object 2">
            <a:extLst>
              <a:ext uri="{FF2B5EF4-FFF2-40B4-BE49-F238E27FC236}">
                <a16:creationId xmlns:a16="http://schemas.microsoft.com/office/drawing/2014/main" id="{7F384AB1-BE2C-4D8E-B75C-92AE65B5A3F5}"/>
              </a:ext>
            </a:extLst>
          </p:cNvPr>
          <p:cNvSpPr/>
          <p:nvPr/>
        </p:nvSpPr>
        <p:spPr>
          <a:xfrm>
            <a:off x="2971800" y="1006193"/>
            <a:ext cx="13773033" cy="8270260"/>
          </a:xfrm>
          <a:custGeom>
            <a:avLst/>
            <a:gdLst/>
            <a:ahLst/>
            <a:cxnLst/>
            <a:rect l="l" t="t" r="r" b="b"/>
            <a:pathLst>
              <a:path w="10106025" h="6401434">
                <a:moveTo>
                  <a:pt x="9802168" y="6400816"/>
                </a:moveTo>
                <a:lnTo>
                  <a:pt x="303829" y="6400816"/>
                </a:lnTo>
                <a:lnTo>
                  <a:pt x="254640" y="6396830"/>
                </a:lnTo>
                <a:lnTo>
                  <a:pt x="207943" y="6385296"/>
                </a:lnTo>
                <a:lnTo>
                  <a:pt x="164371" y="6366844"/>
                </a:lnTo>
                <a:lnTo>
                  <a:pt x="124557" y="6342108"/>
                </a:lnTo>
                <a:lnTo>
                  <a:pt x="89133" y="6311719"/>
                </a:lnTo>
                <a:lnTo>
                  <a:pt x="58732" y="6276309"/>
                </a:lnTo>
                <a:lnTo>
                  <a:pt x="33985" y="6236512"/>
                </a:lnTo>
                <a:lnTo>
                  <a:pt x="15526" y="6192958"/>
                </a:lnTo>
                <a:lnTo>
                  <a:pt x="3986" y="6146280"/>
                </a:lnTo>
                <a:lnTo>
                  <a:pt x="0" y="6097111"/>
                </a:lnTo>
                <a:lnTo>
                  <a:pt x="0" y="303704"/>
                </a:lnTo>
                <a:lnTo>
                  <a:pt x="3986" y="254535"/>
                </a:lnTo>
                <a:lnTo>
                  <a:pt x="15526" y="207857"/>
                </a:lnTo>
                <a:lnTo>
                  <a:pt x="33985" y="164304"/>
                </a:lnTo>
                <a:lnTo>
                  <a:pt x="58732" y="124506"/>
                </a:lnTo>
                <a:lnTo>
                  <a:pt x="89133" y="89096"/>
                </a:lnTo>
                <a:lnTo>
                  <a:pt x="124557" y="58707"/>
                </a:lnTo>
                <a:lnTo>
                  <a:pt x="164371" y="33971"/>
                </a:lnTo>
                <a:lnTo>
                  <a:pt x="207943" y="15519"/>
                </a:lnTo>
                <a:lnTo>
                  <a:pt x="254640" y="3985"/>
                </a:lnTo>
                <a:lnTo>
                  <a:pt x="303829" y="0"/>
                </a:lnTo>
                <a:lnTo>
                  <a:pt x="9802168" y="0"/>
                </a:lnTo>
                <a:lnTo>
                  <a:pt x="9851357" y="3985"/>
                </a:lnTo>
                <a:lnTo>
                  <a:pt x="9898054" y="15519"/>
                </a:lnTo>
                <a:lnTo>
                  <a:pt x="9941626" y="33971"/>
                </a:lnTo>
                <a:lnTo>
                  <a:pt x="9981440" y="58707"/>
                </a:lnTo>
                <a:lnTo>
                  <a:pt x="10016864" y="89096"/>
                </a:lnTo>
                <a:lnTo>
                  <a:pt x="10047265" y="124506"/>
                </a:lnTo>
                <a:lnTo>
                  <a:pt x="10072012" y="164304"/>
                </a:lnTo>
                <a:lnTo>
                  <a:pt x="10090471" y="207857"/>
                </a:lnTo>
                <a:lnTo>
                  <a:pt x="10102011" y="254535"/>
                </a:lnTo>
                <a:lnTo>
                  <a:pt x="10105998" y="303704"/>
                </a:lnTo>
                <a:lnTo>
                  <a:pt x="10105998" y="6097111"/>
                </a:lnTo>
                <a:lnTo>
                  <a:pt x="10102011" y="6146280"/>
                </a:lnTo>
                <a:lnTo>
                  <a:pt x="10090471" y="6192958"/>
                </a:lnTo>
                <a:lnTo>
                  <a:pt x="10072012" y="6236512"/>
                </a:lnTo>
                <a:lnTo>
                  <a:pt x="10047265" y="6276309"/>
                </a:lnTo>
                <a:lnTo>
                  <a:pt x="10016864" y="6311719"/>
                </a:lnTo>
                <a:lnTo>
                  <a:pt x="9981440" y="6342108"/>
                </a:lnTo>
                <a:lnTo>
                  <a:pt x="9941626" y="6366844"/>
                </a:lnTo>
                <a:lnTo>
                  <a:pt x="9898054" y="6385296"/>
                </a:lnTo>
                <a:lnTo>
                  <a:pt x="9851357" y="6396830"/>
                </a:lnTo>
                <a:lnTo>
                  <a:pt x="9802168" y="6400816"/>
                </a:lnTo>
                <a:close/>
              </a:path>
            </a:pathLst>
          </a:custGeom>
          <a:solidFill>
            <a:srgbClr val="25BDE2"/>
          </a:solidFill>
        </p:spPr>
        <p:txBody>
          <a:bodyPr wrap="square" lIns="0" tIns="0" rIns="0" bIns="0" rtlCol="0"/>
          <a:lstStyle/>
          <a:p>
            <a:endParaRPr/>
          </a:p>
        </p:txBody>
      </p:sp>
      <p:sp>
        <p:nvSpPr>
          <p:cNvPr id="38" name="object 3">
            <a:extLst>
              <a:ext uri="{FF2B5EF4-FFF2-40B4-BE49-F238E27FC236}">
                <a16:creationId xmlns:a16="http://schemas.microsoft.com/office/drawing/2014/main" id="{23130D23-329C-4964-B9AD-1DE9467D4F57}"/>
              </a:ext>
            </a:extLst>
          </p:cNvPr>
          <p:cNvSpPr txBox="1"/>
          <p:nvPr/>
        </p:nvSpPr>
        <p:spPr>
          <a:xfrm>
            <a:off x="4236975" y="2158718"/>
            <a:ext cx="11242681" cy="5108321"/>
          </a:xfrm>
          <a:prstGeom prst="rect">
            <a:avLst/>
          </a:prstGeom>
        </p:spPr>
        <p:txBody>
          <a:bodyPr vert="horz" wrap="square" lIns="0" tIns="4445" rIns="0" bIns="0" rtlCol="0">
            <a:spAutoFit/>
          </a:bodyPr>
          <a:lstStyle/>
          <a:p>
            <a:pPr marL="12700" marR="5080" algn="just" rtl="0">
              <a:lnSpc>
                <a:spcPct val="150000"/>
              </a:lnSpc>
              <a:spcBef>
                <a:spcPts val="35"/>
              </a:spcBef>
            </a:pPr>
            <a:r>
              <a:rPr lang="en-US" sz="2800" b="1" spc="80" dirty="0">
                <a:solidFill>
                  <a:srgbClr val="131313"/>
                </a:solidFill>
                <a:latin typeface="Calibri" panose="020F0502020204030204" pitchFamily="34" charset="0"/>
                <a:cs typeface="Calibri" panose="020F0502020204030204" pitchFamily="34" charset="0"/>
              </a:rPr>
              <a:t>This project implements machine learning models for sub-seasonal weather forecasting. It involves comprehensive data preprocessing, feature selection, and model training using </a:t>
            </a:r>
            <a:r>
              <a:rPr lang="en-US" sz="2800" b="1" spc="80" dirty="0" err="1">
                <a:solidFill>
                  <a:srgbClr val="131313"/>
                </a:solidFill>
                <a:latin typeface="Calibri" panose="020F0502020204030204" pitchFamily="34" charset="0"/>
                <a:cs typeface="Calibri" panose="020F0502020204030204" pitchFamily="34" charset="0"/>
              </a:rPr>
              <a:t>CatBoost</a:t>
            </a:r>
            <a:r>
              <a:rPr lang="en-US" sz="2800" b="1" spc="80" dirty="0">
                <a:solidFill>
                  <a:srgbClr val="131313"/>
                </a:solidFill>
                <a:latin typeface="Calibri" panose="020F0502020204030204" pitchFamily="34" charset="0"/>
                <a:cs typeface="Calibri" panose="020F0502020204030204" pitchFamily="34" charset="0"/>
              </a:rPr>
              <a:t>, Gradient Boosting,. Leveraging a wide meteorological features, the models aim to predict temperatures crucial for understanding long-term weather patterns. The evaluation of these models using Root Mean Squared Error (RMSE) and Mean Squared Error (MSE) provides insights into their predictive performance. </a:t>
            </a:r>
            <a:endParaRPr lang="ar-SA" sz="2800" b="1" spc="80" dirty="0">
              <a:solidFill>
                <a:srgbClr val="131313"/>
              </a:solidFill>
              <a:latin typeface="Calibri" panose="020F0502020204030204" pitchFamily="34" charset="0"/>
              <a:cs typeface="Calibri" panose="020F0502020204030204" pitchFamily="34" charset="0"/>
            </a:endParaRPr>
          </a:p>
        </p:txBody>
      </p:sp>
      <p:sp>
        <p:nvSpPr>
          <p:cNvPr id="2" name="object 2"/>
          <p:cNvSpPr/>
          <p:nvPr/>
        </p:nvSpPr>
        <p:spPr>
          <a:xfrm>
            <a:off x="3020201" y="435296"/>
            <a:ext cx="3685399" cy="1152525"/>
          </a:xfrm>
          <a:custGeom>
            <a:avLst/>
            <a:gdLst/>
            <a:ahLst/>
            <a:cxnLst/>
            <a:rect l="l" t="t" r="r" b="b"/>
            <a:pathLst>
              <a:path w="6609715" h="1152525">
                <a:moveTo>
                  <a:pt x="6396736" y="1152525"/>
                </a:moveTo>
                <a:lnTo>
                  <a:pt x="212860" y="1152525"/>
                </a:lnTo>
                <a:lnTo>
                  <a:pt x="164138" y="1146870"/>
                </a:lnTo>
                <a:lnTo>
                  <a:pt x="119367" y="1130767"/>
                </a:lnTo>
                <a:lnTo>
                  <a:pt x="79840" y="1105514"/>
                </a:lnTo>
                <a:lnTo>
                  <a:pt x="46847" y="1072406"/>
                </a:lnTo>
                <a:lnTo>
                  <a:pt x="21682" y="1032741"/>
                </a:lnTo>
                <a:lnTo>
                  <a:pt x="5635" y="987814"/>
                </a:lnTo>
                <a:lnTo>
                  <a:pt x="0" y="938921"/>
                </a:lnTo>
                <a:lnTo>
                  <a:pt x="0" y="213603"/>
                </a:lnTo>
                <a:lnTo>
                  <a:pt x="5635" y="164711"/>
                </a:lnTo>
                <a:lnTo>
                  <a:pt x="21682" y="119784"/>
                </a:lnTo>
                <a:lnTo>
                  <a:pt x="46847" y="80118"/>
                </a:lnTo>
                <a:lnTo>
                  <a:pt x="79840" y="47011"/>
                </a:lnTo>
                <a:lnTo>
                  <a:pt x="119367" y="21758"/>
                </a:lnTo>
                <a:lnTo>
                  <a:pt x="164138" y="5655"/>
                </a:lnTo>
                <a:lnTo>
                  <a:pt x="212860" y="0"/>
                </a:lnTo>
                <a:lnTo>
                  <a:pt x="6396736" y="0"/>
                </a:lnTo>
                <a:lnTo>
                  <a:pt x="6445458" y="5655"/>
                </a:lnTo>
                <a:lnTo>
                  <a:pt x="6490229" y="21758"/>
                </a:lnTo>
                <a:lnTo>
                  <a:pt x="6529756" y="47011"/>
                </a:lnTo>
                <a:lnTo>
                  <a:pt x="6562748" y="80118"/>
                </a:lnTo>
                <a:lnTo>
                  <a:pt x="6587914" y="119784"/>
                </a:lnTo>
                <a:lnTo>
                  <a:pt x="6603960" y="164711"/>
                </a:lnTo>
                <a:lnTo>
                  <a:pt x="6609596" y="213603"/>
                </a:lnTo>
                <a:lnTo>
                  <a:pt x="6609596" y="938921"/>
                </a:lnTo>
                <a:lnTo>
                  <a:pt x="6603960" y="987814"/>
                </a:lnTo>
                <a:lnTo>
                  <a:pt x="6587914" y="1032741"/>
                </a:lnTo>
                <a:lnTo>
                  <a:pt x="6562748" y="1072406"/>
                </a:lnTo>
                <a:lnTo>
                  <a:pt x="6529756" y="1105514"/>
                </a:lnTo>
                <a:lnTo>
                  <a:pt x="6490229" y="1130767"/>
                </a:lnTo>
                <a:lnTo>
                  <a:pt x="6445458" y="1146870"/>
                </a:lnTo>
                <a:lnTo>
                  <a:pt x="6396736" y="1152525"/>
                </a:lnTo>
                <a:close/>
              </a:path>
            </a:pathLst>
          </a:custGeom>
          <a:solidFill>
            <a:srgbClr val="E63946"/>
          </a:solidFill>
        </p:spPr>
        <p:txBody>
          <a:bodyPr wrap="square" lIns="0" tIns="0" rIns="0" bIns="0" rtlCol="0"/>
          <a:lstStyle/>
          <a:p>
            <a:pPr algn="l" rtl="0"/>
            <a:endParaRPr/>
          </a:p>
        </p:txBody>
      </p:sp>
      <p:sp>
        <p:nvSpPr>
          <p:cNvPr id="3" name="object 3"/>
          <p:cNvSpPr txBox="1">
            <a:spLocks noGrp="1"/>
          </p:cNvSpPr>
          <p:nvPr>
            <p:ph type="title"/>
          </p:nvPr>
        </p:nvSpPr>
        <p:spPr>
          <a:xfrm>
            <a:off x="3212513" y="643385"/>
            <a:ext cx="8446087" cy="696344"/>
          </a:xfrm>
          <a:prstGeom prst="rect">
            <a:avLst/>
          </a:prstGeom>
        </p:spPr>
        <p:txBody>
          <a:bodyPr vert="horz" wrap="square" lIns="0" tIns="11430" rIns="0" bIns="0" rtlCol="0">
            <a:spAutoFit/>
          </a:bodyPr>
          <a:lstStyle/>
          <a:p>
            <a:pPr marL="12700" algn="l" rtl="0">
              <a:lnSpc>
                <a:spcPct val="100000"/>
              </a:lnSpc>
              <a:spcBef>
                <a:spcPts val="90"/>
              </a:spcBef>
            </a:pPr>
            <a:r>
              <a:rPr lang="en-US" b="1" dirty="0">
                <a:latin typeface="Calibri" panose="020F0502020204030204" pitchFamily="34" charset="0"/>
                <a:cs typeface="Calibri" panose="020F0502020204030204" pitchFamily="34" charset="0"/>
              </a:rPr>
              <a:t>Conclusion:</a:t>
            </a:r>
            <a:endParaRPr b="1" dirty="0">
              <a:latin typeface="Calibri" panose="020F0502020204030204" pitchFamily="34" charset="0"/>
              <a:cs typeface="Calibri" panose="020F0502020204030204" pitchFamily="34" charset="0"/>
            </a:endParaRPr>
          </a:p>
        </p:txBody>
      </p:sp>
      <p:pic>
        <p:nvPicPr>
          <p:cNvPr id="5" name="صورة 4">
            <a:extLst>
              <a:ext uri="{FF2B5EF4-FFF2-40B4-BE49-F238E27FC236}">
                <a16:creationId xmlns:a16="http://schemas.microsoft.com/office/drawing/2014/main" id="{5AFD4CD0-7A04-B015-1BA4-A35A05564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3943" y="7581900"/>
            <a:ext cx="2361895" cy="2361895"/>
          </a:xfrm>
          <a:prstGeom prst="rect">
            <a:avLst/>
          </a:prstGeom>
        </p:spPr>
      </p:pic>
    </p:spTree>
    <p:extLst>
      <p:ext uri="{BB962C8B-B14F-4D97-AF65-F5344CB8AC3E}">
        <p14:creationId xmlns:p14="http://schemas.microsoft.com/office/powerpoint/2010/main" val="4145057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1602948"/>
            <a:ext cx="14545310" cy="4135267"/>
          </a:xfrm>
          <a:custGeom>
            <a:avLst/>
            <a:gdLst/>
            <a:ahLst/>
            <a:cxnLst/>
            <a:rect l="l" t="t" r="r" b="b"/>
            <a:pathLst>
              <a:path w="14545310" h="6343650">
                <a:moveTo>
                  <a:pt x="14240848" y="6343639"/>
                </a:moveTo>
                <a:lnTo>
                  <a:pt x="303877" y="6343639"/>
                </a:lnTo>
                <a:lnTo>
                  <a:pt x="254680" y="6339653"/>
                </a:lnTo>
                <a:lnTo>
                  <a:pt x="207976" y="6328119"/>
                </a:lnTo>
                <a:lnTo>
                  <a:pt x="164397" y="6309667"/>
                </a:lnTo>
                <a:lnTo>
                  <a:pt x="124577" y="6284931"/>
                </a:lnTo>
                <a:lnTo>
                  <a:pt x="89147" y="6254542"/>
                </a:lnTo>
                <a:lnTo>
                  <a:pt x="58741" y="6219132"/>
                </a:lnTo>
                <a:lnTo>
                  <a:pt x="33990" y="6179335"/>
                </a:lnTo>
                <a:lnTo>
                  <a:pt x="15528" y="6135781"/>
                </a:lnTo>
                <a:lnTo>
                  <a:pt x="3987" y="6089103"/>
                </a:lnTo>
                <a:lnTo>
                  <a:pt x="0" y="6039934"/>
                </a:lnTo>
                <a:lnTo>
                  <a:pt x="0" y="303704"/>
                </a:lnTo>
                <a:lnTo>
                  <a:pt x="3987" y="254535"/>
                </a:lnTo>
                <a:lnTo>
                  <a:pt x="15528" y="207857"/>
                </a:lnTo>
                <a:lnTo>
                  <a:pt x="33990" y="164304"/>
                </a:lnTo>
                <a:lnTo>
                  <a:pt x="58741" y="124506"/>
                </a:lnTo>
                <a:lnTo>
                  <a:pt x="89147" y="89096"/>
                </a:lnTo>
                <a:lnTo>
                  <a:pt x="124577" y="58707"/>
                </a:lnTo>
                <a:lnTo>
                  <a:pt x="164397" y="33971"/>
                </a:lnTo>
                <a:lnTo>
                  <a:pt x="207976" y="15519"/>
                </a:lnTo>
                <a:lnTo>
                  <a:pt x="254680" y="3985"/>
                </a:lnTo>
                <a:lnTo>
                  <a:pt x="303877" y="0"/>
                </a:lnTo>
                <a:lnTo>
                  <a:pt x="14240848" y="0"/>
                </a:lnTo>
                <a:lnTo>
                  <a:pt x="14290045" y="3985"/>
                </a:lnTo>
                <a:lnTo>
                  <a:pt x="14336750" y="15519"/>
                </a:lnTo>
                <a:lnTo>
                  <a:pt x="14380328" y="33971"/>
                </a:lnTo>
                <a:lnTo>
                  <a:pt x="14420148" y="58707"/>
                </a:lnTo>
                <a:lnTo>
                  <a:pt x="14455578" y="89096"/>
                </a:lnTo>
                <a:lnTo>
                  <a:pt x="14485984" y="124506"/>
                </a:lnTo>
                <a:lnTo>
                  <a:pt x="14510735" y="164304"/>
                </a:lnTo>
                <a:lnTo>
                  <a:pt x="14529197" y="207857"/>
                </a:lnTo>
                <a:lnTo>
                  <a:pt x="14540738" y="254535"/>
                </a:lnTo>
                <a:lnTo>
                  <a:pt x="14544726" y="303704"/>
                </a:lnTo>
                <a:lnTo>
                  <a:pt x="14544726" y="6039934"/>
                </a:lnTo>
                <a:lnTo>
                  <a:pt x="14540738" y="6089103"/>
                </a:lnTo>
                <a:lnTo>
                  <a:pt x="14529197" y="6135781"/>
                </a:lnTo>
                <a:lnTo>
                  <a:pt x="14510735" y="6179335"/>
                </a:lnTo>
                <a:lnTo>
                  <a:pt x="14485984" y="6219132"/>
                </a:lnTo>
                <a:lnTo>
                  <a:pt x="14455578" y="6254542"/>
                </a:lnTo>
                <a:lnTo>
                  <a:pt x="14420148" y="6284931"/>
                </a:lnTo>
                <a:lnTo>
                  <a:pt x="14380328" y="6309667"/>
                </a:lnTo>
                <a:lnTo>
                  <a:pt x="14336750" y="6328119"/>
                </a:lnTo>
                <a:lnTo>
                  <a:pt x="14290045" y="6339653"/>
                </a:lnTo>
                <a:lnTo>
                  <a:pt x="14240848" y="6343639"/>
                </a:lnTo>
                <a:close/>
              </a:path>
            </a:pathLst>
          </a:custGeom>
          <a:solidFill>
            <a:srgbClr val="F5BE59"/>
          </a:solidFill>
          <a:ln>
            <a:solidFill>
              <a:srgbClr val="FF865B"/>
            </a:solidFill>
          </a:ln>
        </p:spPr>
        <p:txBody>
          <a:bodyPr wrap="square" lIns="0" tIns="0" rIns="0" bIns="0" rtlCol="0"/>
          <a:lstStyle/>
          <a:p>
            <a:endParaRPr/>
          </a:p>
        </p:txBody>
      </p:sp>
      <p:sp>
        <p:nvSpPr>
          <p:cNvPr id="5" name="object 5"/>
          <p:cNvSpPr txBox="1"/>
          <p:nvPr/>
        </p:nvSpPr>
        <p:spPr>
          <a:xfrm>
            <a:off x="1574948" y="2576758"/>
            <a:ext cx="13410565" cy="2878673"/>
          </a:xfrm>
          <a:prstGeom prst="rect">
            <a:avLst/>
          </a:prstGeom>
        </p:spPr>
        <p:txBody>
          <a:bodyPr vert="horz" wrap="square" lIns="0" tIns="10160" rIns="0" bIns="0" rtlCol="0">
            <a:spAutoFit/>
          </a:bodyPr>
          <a:lstStyle/>
          <a:p>
            <a:pPr marL="12700" marR="5080" algn="l" rtl="0">
              <a:lnSpc>
                <a:spcPct val="117700"/>
              </a:lnSpc>
              <a:spcBef>
                <a:spcPts val="80"/>
              </a:spcBef>
            </a:pPr>
            <a:r>
              <a:rPr lang="en-US" sz="3200" b="1" spc="110" dirty="0">
                <a:solidFill>
                  <a:srgbClr val="131313"/>
                </a:solidFill>
                <a:latin typeface="Calibri" panose="020F0502020204030204" pitchFamily="34" charset="0"/>
                <a:cs typeface="Calibri" panose="020F0502020204030204" pitchFamily="34" charset="0"/>
              </a:rPr>
              <a:t>forecasting the Extreme weather events are sweeping the globe and range from heat waves, wildfires and drought to hurricanes, extreme rainfall and flooding is important. Because, These weather events have multiple impacts on agriculture, energy, transportation, as well as low resource communities and disaster planning in countries across the globe</a:t>
            </a:r>
            <a:endParaRPr sz="3200" b="1" dirty="0">
              <a:latin typeface="Calibri" panose="020F0502020204030204" pitchFamily="34" charset="0"/>
              <a:cs typeface="Calibri" panose="020F0502020204030204" pitchFamily="34" charset="0"/>
            </a:endParaRPr>
          </a:p>
        </p:txBody>
      </p:sp>
      <p:sp>
        <p:nvSpPr>
          <p:cNvPr id="7" name="object 7"/>
          <p:cNvSpPr/>
          <p:nvPr/>
        </p:nvSpPr>
        <p:spPr>
          <a:xfrm>
            <a:off x="1028700" y="1028702"/>
            <a:ext cx="5600700" cy="1152525"/>
          </a:xfrm>
          <a:custGeom>
            <a:avLst/>
            <a:gdLst/>
            <a:ahLst/>
            <a:cxnLst/>
            <a:rect l="l" t="t" r="r" b="b"/>
            <a:pathLst>
              <a:path w="4305300" h="1152525">
                <a:moveTo>
                  <a:pt x="4091886" y="1152525"/>
                </a:moveTo>
                <a:lnTo>
                  <a:pt x="212964" y="1152525"/>
                </a:lnTo>
                <a:lnTo>
                  <a:pt x="164218" y="1146870"/>
                </a:lnTo>
                <a:lnTo>
                  <a:pt x="119425" y="1130767"/>
                </a:lnTo>
                <a:lnTo>
                  <a:pt x="79878" y="1105514"/>
                </a:lnTo>
                <a:lnTo>
                  <a:pt x="46870" y="1072406"/>
                </a:lnTo>
                <a:lnTo>
                  <a:pt x="21693" y="1032741"/>
                </a:lnTo>
                <a:lnTo>
                  <a:pt x="5638" y="987814"/>
                </a:lnTo>
                <a:lnTo>
                  <a:pt x="0" y="938921"/>
                </a:lnTo>
                <a:lnTo>
                  <a:pt x="0" y="213603"/>
                </a:lnTo>
                <a:lnTo>
                  <a:pt x="5638" y="164711"/>
                </a:lnTo>
                <a:lnTo>
                  <a:pt x="21693" y="119784"/>
                </a:lnTo>
                <a:lnTo>
                  <a:pt x="46870" y="80118"/>
                </a:lnTo>
                <a:lnTo>
                  <a:pt x="79878" y="47011"/>
                </a:lnTo>
                <a:lnTo>
                  <a:pt x="119425" y="21758"/>
                </a:lnTo>
                <a:lnTo>
                  <a:pt x="164218" y="5655"/>
                </a:lnTo>
                <a:lnTo>
                  <a:pt x="212964" y="0"/>
                </a:lnTo>
                <a:lnTo>
                  <a:pt x="4091886" y="0"/>
                </a:lnTo>
                <a:lnTo>
                  <a:pt x="4140632" y="5655"/>
                </a:lnTo>
                <a:lnTo>
                  <a:pt x="4185424" y="21758"/>
                </a:lnTo>
                <a:lnTo>
                  <a:pt x="4224971" y="47011"/>
                </a:lnTo>
                <a:lnTo>
                  <a:pt x="4257979" y="80118"/>
                </a:lnTo>
                <a:lnTo>
                  <a:pt x="4283157" y="119784"/>
                </a:lnTo>
                <a:lnTo>
                  <a:pt x="4299211" y="164711"/>
                </a:lnTo>
                <a:lnTo>
                  <a:pt x="4304850" y="213603"/>
                </a:lnTo>
                <a:lnTo>
                  <a:pt x="4304850" y="938921"/>
                </a:lnTo>
                <a:lnTo>
                  <a:pt x="4299211" y="987814"/>
                </a:lnTo>
                <a:lnTo>
                  <a:pt x="4283157" y="1032741"/>
                </a:lnTo>
                <a:lnTo>
                  <a:pt x="4257979" y="1072406"/>
                </a:lnTo>
                <a:lnTo>
                  <a:pt x="4224971" y="1105514"/>
                </a:lnTo>
                <a:lnTo>
                  <a:pt x="4185424" y="1130767"/>
                </a:lnTo>
                <a:lnTo>
                  <a:pt x="4140632" y="1146870"/>
                </a:lnTo>
                <a:lnTo>
                  <a:pt x="4091886"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1552415" y="1164327"/>
            <a:ext cx="6343969" cy="750205"/>
          </a:xfrm>
          <a:prstGeom prst="rect">
            <a:avLst/>
          </a:prstGeom>
        </p:spPr>
        <p:txBody>
          <a:bodyPr vert="horz" wrap="square" lIns="0" tIns="11430" rIns="0" bIns="0" rtlCol="0">
            <a:spAutoFit/>
          </a:bodyPr>
          <a:lstStyle/>
          <a:p>
            <a:pPr marL="12700" algn="l" rtl="0">
              <a:lnSpc>
                <a:spcPct val="100000"/>
              </a:lnSpc>
              <a:spcBef>
                <a:spcPts val="90"/>
              </a:spcBef>
            </a:pPr>
            <a:r>
              <a:rPr lang="en-US" sz="4800" b="1" dirty="0">
                <a:latin typeface="Calibri" panose="020F0502020204030204" pitchFamily="34" charset="0"/>
                <a:cs typeface="Calibri" panose="020F0502020204030204" pitchFamily="34" charset="0"/>
              </a:rPr>
              <a:t>1. INTRODUCTION </a:t>
            </a:r>
          </a:p>
        </p:txBody>
      </p:sp>
      <p:pic>
        <p:nvPicPr>
          <p:cNvPr id="11" name="صورة 10">
            <a:extLst>
              <a:ext uri="{FF2B5EF4-FFF2-40B4-BE49-F238E27FC236}">
                <a16:creationId xmlns:a16="http://schemas.microsoft.com/office/drawing/2014/main" id="{BA3F7161-989E-C930-475E-727E75C44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5297" y="6320081"/>
            <a:ext cx="2488713" cy="2488713"/>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1">
            <a:extLst>
              <a:ext uri="{FF2B5EF4-FFF2-40B4-BE49-F238E27FC236}">
                <a16:creationId xmlns:a16="http://schemas.microsoft.com/office/drawing/2014/main" id="{2DC90D65-E383-DB36-A77B-809588EABDF5}"/>
              </a:ext>
            </a:extLst>
          </p:cNvPr>
          <p:cNvSpPr/>
          <p:nvPr/>
        </p:nvSpPr>
        <p:spPr>
          <a:xfrm>
            <a:off x="762000" y="5129735"/>
            <a:ext cx="5176722" cy="138536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25BDE2"/>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2" name="object 2"/>
          <p:cNvSpPr/>
          <p:nvPr/>
        </p:nvSpPr>
        <p:spPr>
          <a:xfrm>
            <a:off x="7579958" y="1325750"/>
            <a:ext cx="9372600" cy="3284349"/>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11" name="object 11"/>
          <p:cNvSpPr/>
          <p:nvPr/>
        </p:nvSpPr>
        <p:spPr>
          <a:xfrm>
            <a:off x="690678" y="1319735"/>
            <a:ext cx="5176722" cy="138536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25BDE2"/>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2" name="object 12"/>
          <p:cNvSpPr txBox="1"/>
          <p:nvPr/>
        </p:nvSpPr>
        <p:spPr>
          <a:xfrm>
            <a:off x="1002557" y="1696946"/>
            <a:ext cx="5715000"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2. Problem Definition:</a:t>
            </a:r>
            <a:endParaRPr sz="4000" b="1" dirty="0">
              <a:latin typeface="Calibri" panose="020F0502020204030204" pitchFamily="34" charset="0"/>
              <a:cs typeface="Calibri" panose="020F0502020204030204" pitchFamily="34" charset="0"/>
            </a:endParaRPr>
          </a:p>
        </p:txBody>
      </p:sp>
      <p:sp>
        <p:nvSpPr>
          <p:cNvPr id="20" name="object 20"/>
          <p:cNvSpPr txBox="1"/>
          <p:nvPr/>
        </p:nvSpPr>
        <p:spPr>
          <a:xfrm>
            <a:off x="7887526" y="1568115"/>
            <a:ext cx="8226694" cy="2723823"/>
          </a:xfrm>
          <a:prstGeom prst="rect">
            <a:avLst/>
          </a:prstGeom>
        </p:spPr>
        <p:txBody>
          <a:bodyPr vert="horz" wrap="square" lIns="0" tIns="137160" rIns="0" bIns="0" rtlCol="0">
            <a:spAutoFit/>
          </a:bodyPr>
          <a:lstStyle/>
          <a:p>
            <a:pPr marL="0" marR="0" algn="l">
              <a:spcBef>
                <a:spcPts val="0"/>
              </a:spcBef>
              <a:spcAft>
                <a:spcPts val="800"/>
              </a:spcAft>
            </a:pPr>
            <a:r>
              <a:rPr lang="en-US" sz="2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problem addressed in the provided code and project is centered around enhancing sub-seasonal weather forecasting. The goal is to improve predictions of temperature, a crucial factor in understanding and preparing for extreme weather events and climate patterns over longer timeframes.</a:t>
            </a:r>
            <a:endParaRPr lang="en-US" sz="2800" u="sng"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object 2">
            <a:extLst>
              <a:ext uri="{FF2B5EF4-FFF2-40B4-BE49-F238E27FC236}">
                <a16:creationId xmlns:a16="http://schemas.microsoft.com/office/drawing/2014/main" id="{4562478A-5A41-DA6C-66D3-963114EF8A28}"/>
              </a:ext>
            </a:extLst>
          </p:cNvPr>
          <p:cNvSpPr/>
          <p:nvPr/>
        </p:nvSpPr>
        <p:spPr>
          <a:xfrm>
            <a:off x="7563916" y="5023898"/>
            <a:ext cx="10419284" cy="4996402"/>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endParaRPr dirty="0"/>
          </a:p>
        </p:txBody>
      </p:sp>
      <p:sp>
        <p:nvSpPr>
          <p:cNvPr id="6" name="object 12">
            <a:extLst>
              <a:ext uri="{FF2B5EF4-FFF2-40B4-BE49-F238E27FC236}">
                <a16:creationId xmlns:a16="http://schemas.microsoft.com/office/drawing/2014/main" id="{1F7A5384-C607-C329-2FB6-F0877981CB6E}"/>
              </a:ext>
            </a:extLst>
          </p:cNvPr>
          <p:cNvSpPr txBox="1"/>
          <p:nvPr/>
        </p:nvSpPr>
        <p:spPr>
          <a:xfrm>
            <a:off x="986515" y="5395094"/>
            <a:ext cx="5715000"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 Objective</a:t>
            </a:r>
            <a:endParaRPr sz="4000" b="1" dirty="0">
              <a:latin typeface="Calibri" panose="020F0502020204030204" pitchFamily="34" charset="0"/>
              <a:cs typeface="Calibri" panose="020F0502020204030204" pitchFamily="34" charset="0"/>
            </a:endParaRPr>
          </a:p>
        </p:txBody>
      </p:sp>
      <p:sp>
        <p:nvSpPr>
          <p:cNvPr id="9" name="object 20">
            <a:extLst>
              <a:ext uri="{FF2B5EF4-FFF2-40B4-BE49-F238E27FC236}">
                <a16:creationId xmlns:a16="http://schemas.microsoft.com/office/drawing/2014/main" id="{1C7B13FA-A467-DCA1-8867-8280CC065FBF}"/>
              </a:ext>
            </a:extLst>
          </p:cNvPr>
          <p:cNvSpPr txBox="1"/>
          <p:nvPr/>
        </p:nvSpPr>
        <p:spPr>
          <a:xfrm>
            <a:off x="7871483" y="5266263"/>
            <a:ext cx="9430001" cy="4447371"/>
          </a:xfrm>
          <a:prstGeom prst="rect">
            <a:avLst/>
          </a:prstGeom>
        </p:spPr>
        <p:txBody>
          <a:bodyPr vert="horz" wrap="square" lIns="0" tIns="137160" rIns="0" bIns="0" rtlCol="0">
            <a:spAutoFit/>
          </a:bodyPr>
          <a:lstStyle/>
          <a:p>
            <a:pPr marL="0" marR="0" algn="l">
              <a:spcBef>
                <a:spcPts val="0"/>
              </a:spcBef>
              <a:spcAft>
                <a:spcPts val="800"/>
              </a:spcAft>
            </a:pPr>
            <a:r>
              <a:rPr lang="en-US" sz="2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main objective of this project is to advance sub-seasonal weather forecasting The primary aim is to enhance the accuracy and extend the forecast horizon for temperature predictions. By leveraging diverse meteorological data and employing machine learning algorithms like </a:t>
            </a:r>
            <a:r>
              <a:rPr lang="en-US" sz="2800"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CatBoost</a:t>
            </a:r>
            <a:r>
              <a:rPr lang="en-US" sz="2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Gradient Boosting .the project seeks to overcome the limitations of short-term forecasting models. Ultimately, this endeavor aims to provide more reliable predictions crucial for effective preparation and adaptation to extreme weather events and climate changes impacting various sectors and vulnerable communities globally</a:t>
            </a:r>
            <a:endParaRPr lang="en-US" sz="280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صورة 15">
            <a:extLst>
              <a:ext uri="{FF2B5EF4-FFF2-40B4-BE49-F238E27FC236}">
                <a16:creationId xmlns:a16="http://schemas.microsoft.com/office/drawing/2014/main" id="{3A53BB1F-2C60-2AE7-7448-C07FCF9FA3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55493" y="888661"/>
            <a:ext cx="1927707" cy="1927707"/>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28700" y="1602949"/>
            <a:ext cx="14545310" cy="2626152"/>
          </a:xfrm>
          <a:custGeom>
            <a:avLst/>
            <a:gdLst/>
            <a:ahLst/>
            <a:cxnLst/>
            <a:rect l="l" t="t" r="r" b="b"/>
            <a:pathLst>
              <a:path w="14545310" h="6343650">
                <a:moveTo>
                  <a:pt x="14240848" y="6343639"/>
                </a:moveTo>
                <a:lnTo>
                  <a:pt x="303877" y="6343639"/>
                </a:lnTo>
                <a:lnTo>
                  <a:pt x="254680" y="6339653"/>
                </a:lnTo>
                <a:lnTo>
                  <a:pt x="207976" y="6328119"/>
                </a:lnTo>
                <a:lnTo>
                  <a:pt x="164397" y="6309667"/>
                </a:lnTo>
                <a:lnTo>
                  <a:pt x="124577" y="6284931"/>
                </a:lnTo>
                <a:lnTo>
                  <a:pt x="89147" y="6254542"/>
                </a:lnTo>
                <a:lnTo>
                  <a:pt x="58741" y="6219132"/>
                </a:lnTo>
                <a:lnTo>
                  <a:pt x="33990" y="6179335"/>
                </a:lnTo>
                <a:lnTo>
                  <a:pt x="15528" y="6135781"/>
                </a:lnTo>
                <a:lnTo>
                  <a:pt x="3987" y="6089103"/>
                </a:lnTo>
                <a:lnTo>
                  <a:pt x="0" y="6039934"/>
                </a:lnTo>
                <a:lnTo>
                  <a:pt x="0" y="303704"/>
                </a:lnTo>
                <a:lnTo>
                  <a:pt x="3987" y="254535"/>
                </a:lnTo>
                <a:lnTo>
                  <a:pt x="15528" y="207857"/>
                </a:lnTo>
                <a:lnTo>
                  <a:pt x="33990" y="164304"/>
                </a:lnTo>
                <a:lnTo>
                  <a:pt x="58741" y="124506"/>
                </a:lnTo>
                <a:lnTo>
                  <a:pt x="89147" y="89096"/>
                </a:lnTo>
                <a:lnTo>
                  <a:pt x="124577" y="58707"/>
                </a:lnTo>
                <a:lnTo>
                  <a:pt x="164397" y="33971"/>
                </a:lnTo>
                <a:lnTo>
                  <a:pt x="207976" y="15519"/>
                </a:lnTo>
                <a:lnTo>
                  <a:pt x="254680" y="3985"/>
                </a:lnTo>
                <a:lnTo>
                  <a:pt x="303877" y="0"/>
                </a:lnTo>
                <a:lnTo>
                  <a:pt x="14240848" y="0"/>
                </a:lnTo>
                <a:lnTo>
                  <a:pt x="14290045" y="3985"/>
                </a:lnTo>
                <a:lnTo>
                  <a:pt x="14336750" y="15519"/>
                </a:lnTo>
                <a:lnTo>
                  <a:pt x="14380328" y="33971"/>
                </a:lnTo>
                <a:lnTo>
                  <a:pt x="14420148" y="58707"/>
                </a:lnTo>
                <a:lnTo>
                  <a:pt x="14455578" y="89096"/>
                </a:lnTo>
                <a:lnTo>
                  <a:pt x="14485984" y="124506"/>
                </a:lnTo>
                <a:lnTo>
                  <a:pt x="14510735" y="164304"/>
                </a:lnTo>
                <a:lnTo>
                  <a:pt x="14529197" y="207857"/>
                </a:lnTo>
                <a:lnTo>
                  <a:pt x="14540738" y="254535"/>
                </a:lnTo>
                <a:lnTo>
                  <a:pt x="14544726" y="303704"/>
                </a:lnTo>
                <a:lnTo>
                  <a:pt x="14544726" y="6039934"/>
                </a:lnTo>
                <a:lnTo>
                  <a:pt x="14540738" y="6089103"/>
                </a:lnTo>
                <a:lnTo>
                  <a:pt x="14529197" y="6135781"/>
                </a:lnTo>
                <a:lnTo>
                  <a:pt x="14510735" y="6179335"/>
                </a:lnTo>
                <a:lnTo>
                  <a:pt x="14485984" y="6219132"/>
                </a:lnTo>
                <a:lnTo>
                  <a:pt x="14455578" y="6254542"/>
                </a:lnTo>
                <a:lnTo>
                  <a:pt x="14420148" y="6284931"/>
                </a:lnTo>
                <a:lnTo>
                  <a:pt x="14380328" y="6309667"/>
                </a:lnTo>
                <a:lnTo>
                  <a:pt x="14336750" y="6328119"/>
                </a:lnTo>
                <a:lnTo>
                  <a:pt x="14290045" y="6339653"/>
                </a:lnTo>
                <a:lnTo>
                  <a:pt x="14240848" y="6343639"/>
                </a:lnTo>
                <a:close/>
              </a:path>
            </a:pathLst>
          </a:custGeom>
          <a:solidFill>
            <a:srgbClr val="F5BE59"/>
          </a:solidFill>
          <a:ln>
            <a:noFill/>
          </a:ln>
        </p:spPr>
        <p:txBody>
          <a:bodyPr wrap="square" lIns="0" tIns="0" rIns="0" bIns="0" rtlCol="0"/>
          <a:lstStyle/>
          <a:p>
            <a:endParaRPr/>
          </a:p>
        </p:txBody>
      </p:sp>
      <p:sp>
        <p:nvSpPr>
          <p:cNvPr id="5" name="object 5"/>
          <p:cNvSpPr txBox="1"/>
          <p:nvPr/>
        </p:nvSpPr>
        <p:spPr>
          <a:xfrm>
            <a:off x="1574948" y="2576758"/>
            <a:ext cx="13410565" cy="554447"/>
          </a:xfrm>
          <a:prstGeom prst="rect">
            <a:avLst/>
          </a:prstGeom>
        </p:spPr>
        <p:txBody>
          <a:bodyPr vert="horz" wrap="square" lIns="0" tIns="10160" rIns="0" bIns="0" rtlCol="0">
            <a:spAutoFit/>
          </a:bodyPr>
          <a:lstStyle/>
          <a:p>
            <a:pPr marL="12700" marR="5080" algn="ctr" rtl="0">
              <a:lnSpc>
                <a:spcPct val="117700"/>
              </a:lnSpc>
              <a:spcBef>
                <a:spcPts val="80"/>
              </a:spcBef>
            </a:pPr>
            <a:r>
              <a:rPr lang="en-US" sz="3200" b="1" spc="110" dirty="0">
                <a:solidFill>
                  <a:srgbClr val="131313"/>
                </a:solidFill>
                <a:latin typeface="Calibri" panose="020F0502020204030204" pitchFamily="34" charset="0"/>
                <a:cs typeface="Calibri" panose="020F0502020204030204" pitchFamily="34" charset="0"/>
              </a:rPr>
              <a:t>We started by import all needed libraries</a:t>
            </a:r>
            <a:endParaRPr sz="3200" b="1" dirty="0">
              <a:latin typeface="Calibri" panose="020F0502020204030204" pitchFamily="34" charset="0"/>
              <a:cs typeface="Calibri" panose="020F0502020204030204" pitchFamily="34" charset="0"/>
            </a:endParaRPr>
          </a:p>
        </p:txBody>
      </p:sp>
      <p:pic>
        <p:nvPicPr>
          <p:cNvPr id="10" name="صورة 9">
            <a:extLst>
              <a:ext uri="{FF2B5EF4-FFF2-40B4-BE49-F238E27FC236}">
                <a16:creationId xmlns:a16="http://schemas.microsoft.com/office/drawing/2014/main" id="{CD026D26-FEBF-4A9F-0BBF-25606E6DF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230" y="5295900"/>
            <a:ext cx="12192000" cy="2876550"/>
          </a:xfrm>
          <a:prstGeom prst="rect">
            <a:avLst/>
          </a:prstGeom>
        </p:spPr>
      </p:pic>
    </p:spTree>
    <p:extLst>
      <p:ext uri="{BB962C8B-B14F-4D97-AF65-F5344CB8AC3E}">
        <p14:creationId xmlns:p14="http://schemas.microsoft.com/office/powerpoint/2010/main" val="170001946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8EA07A06-7559-4A0B-B3D7-340F1BCCCE35}"/>
              </a:ext>
            </a:extLst>
          </p:cNvPr>
          <p:cNvSpPr/>
          <p:nvPr/>
        </p:nvSpPr>
        <p:spPr>
          <a:xfrm>
            <a:off x="1143000" y="2857500"/>
            <a:ext cx="14020800" cy="3200400"/>
          </a:xfrm>
          <a:custGeom>
            <a:avLst/>
            <a:gdLst/>
            <a:ahLst/>
            <a:cxnLst/>
            <a:rect l="l" t="t" r="r" b="b"/>
            <a:pathLst>
              <a:path w="6924675" h="2295525">
                <a:moveTo>
                  <a:pt x="6711672" y="2295528"/>
                </a:moveTo>
                <a:lnTo>
                  <a:pt x="212767" y="2295528"/>
                </a:lnTo>
                <a:lnTo>
                  <a:pt x="164066" y="2289896"/>
                </a:lnTo>
                <a:lnTo>
                  <a:pt x="119315" y="2273861"/>
                </a:lnTo>
                <a:lnTo>
                  <a:pt x="79805" y="2248714"/>
                </a:lnTo>
                <a:lnTo>
                  <a:pt x="46827" y="2215745"/>
                </a:lnTo>
                <a:lnTo>
                  <a:pt x="21673" y="2176246"/>
                </a:lnTo>
                <a:lnTo>
                  <a:pt x="5633" y="2131506"/>
                </a:lnTo>
                <a:lnTo>
                  <a:pt x="0" y="2082818"/>
                </a:lnTo>
                <a:lnTo>
                  <a:pt x="0" y="212707"/>
                </a:lnTo>
                <a:lnTo>
                  <a:pt x="5633" y="164020"/>
                </a:lnTo>
                <a:lnTo>
                  <a:pt x="21673" y="119281"/>
                </a:lnTo>
                <a:lnTo>
                  <a:pt x="46827" y="79782"/>
                </a:lnTo>
                <a:lnTo>
                  <a:pt x="79805" y="46814"/>
                </a:lnTo>
                <a:lnTo>
                  <a:pt x="119315" y="21666"/>
                </a:lnTo>
                <a:lnTo>
                  <a:pt x="164066" y="5631"/>
                </a:lnTo>
                <a:lnTo>
                  <a:pt x="212767" y="0"/>
                </a:lnTo>
                <a:lnTo>
                  <a:pt x="6711672" y="0"/>
                </a:lnTo>
                <a:lnTo>
                  <a:pt x="6760373" y="5631"/>
                </a:lnTo>
                <a:lnTo>
                  <a:pt x="6805124" y="21666"/>
                </a:lnTo>
                <a:lnTo>
                  <a:pt x="6844634" y="46814"/>
                </a:lnTo>
                <a:lnTo>
                  <a:pt x="6877612" y="79782"/>
                </a:lnTo>
                <a:lnTo>
                  <a:pt x="6902766" y="119281"/>
                </a:lnTo>
                <a:lnTo>
                  <a:pt x="6918806" y="164020"/>
                </a:lnTo>
                <a:lnTo>
                  <a:pt x="6924439" y="212707"/>
                </a:lnTo>
                <a:lnTo>
                  <a:pt x="6924439" y="2082818"/>
                </a:lnTo>
                <a:lnTo>
                  <a:pt x="6918806" y="2131506"/>
                </a:lnTo>
                <a:lnTo>
                  <a:pt x="6902766" y="2176246"/>
                </a:lnTo>
                <a:lnTo>
                  <a:pt x="6877612" y="2215745"/>
                </a:lnTo>
                <a:lnTo>
                  <a:pt x="6844634" y="2248714"/>
                </a:lnTo>
                <a:lnTo>
                  <a:pt x="6805124" y="2273861"/>
                </a:lnTo>
                <a:lnTo>
                  <a:pt x="6760373" y="2289896"/>
                </a:lnTo>
                <a:lnTo>
                  <a:pt x="6711672" y="2295528"/>
                </a:lnTo>
                <a:close/>
              </a:path>
            </a:pathLst>
          </a:custGeom>
          <a:solidFill>
            <a:srgbClr val="F5BE59"/>
          </a:solidFill>
        </p:spPr>
        <p:txBody>
          <a:bodyPr wrap="square" lIns="0" tIns="0" rIns="0" bIns="0" rtlCol="0"/>
          <a:lstStyle/>
          <a:p>
            <a:pPr algn="l" rtl="0"/>
            <a:endParaRPr dirty="0"/>
          </a:p>
        </p:txBody>
      </p:sp>
      <p:sp>
        <p:nvSpPr>
          <p:cNvPr id="36" name="object 20">
            <a:extLst>
              <a:ext uri="{FF2B5EF4-FFF2-40B4-BE49-F238E27FC236}">
                <a16:creationId xmlns:a16="http://schemas.microsoft.com/office/drawing/2014/main" id="{0223AA88-1BC2-4CE5-BBF6-23BCC7964B9A}"/>
              </a:ext>
            </a:extLst>
          </p:cNvPr>
          <p:cNvSpPr txBox="1"/>
          <p:nvPr/>
        </p:nvSpPr>
        <p:spPr>
          <a:xfrm>
            <a:off x="1447799" y="3735437"/>
            <a:ext cx="13106401" cy="1123384"/>
          </a:xfrm>
          <a:prstGeom prst="rect">
            <a:avLst/>
          </a:prstGeom>
        </p:spPr>
        <p:txBody>
          <a:bodyPr vert="horz" wrap="square" lIns="0" tIns="137160" rIns="0" bIns="0" rtlCol="0">
            <a:spAutoFit/>
          </a:bodyPr>
          <a:lstStyle/>
          <a:p>
            <a:pPr marL="342900" marR="0" indent="-342900" algn="l" rtl="0">
              <a:spcBef>
                <a:spcPts val="0"/>
              </a:spcBef>
              <a:spcAft>
                <a:spcPts val="800"/>
              </a:spcAft>
              <a:buFont typeface="Arial" panose="020B0604020202020204" pitchFamily="34" charset="0"/>
              <a:buChar char="•"/>
            </a:pPr>
            <a:r>
              <a:rPr lang="en-US" sz="32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code starts by loading datasets containing a meteorological features necessary for weather prediction</a:t>
            </a:r>
          </a:p>
        </p:txBody>
      </p:sp>
      <p:sp>
        <p:nvSpPr>
          <p:cNvPr id="7" name="object 7"/>
          <p:cNvSpPr/>
          <p:nvPr/>
        </p:nvSpPr>
        <p:spPr>
          <a:xfrm>
            <a:off x="648869" y="520836"/>
            <a:ext cx="16724731" cy="1152525"/>
          </a:xfrm>
          <a:custGeom>
            <a:avLst/>
            <a:gdLst/>
            <a:ahLst/>
            <a:cxnLst/>
            <a:rect l="l" t="t" r="r" b="b"/>
            <a:pathLst>
              <a:path w="4029075" h="1152525">
                <a:moveTo>
                  <a:pt x="3815830" y="1152525"/>
                </a:moveTo>
                <a:lnTo>
                  <a:pt x="212800" y="1152525"/>
                </a:lnTo>
                <a:lnTo>
                  <a:pt x="164091" y="1146870"/>
                </a:lnTo>
                <a:lnTo>
                  <a:pt x="119333" y="1130767"/>
                </a:lnTo>
                <a:lnTo>
                  <a:pt x="79817" y="1105514"/>
                </a:lnTo>
                <a:lnTo>
                  <a:pt x="46834" y="1072406"/>
                </a:lnTo>
                <a:lnTo>
                  <a:pt x="21676" y="1032741"/>
                </a:lnTo>
                <a:lnTo>
                  <a:pt x="5634" y="987814"/>
                </a:lnTo>
                <a:lnTo>
                  <a:pt x="0" y="938921"/>
                </a:lnTo>
                <a:lnTo>
                  <a:pt x="0" y="213603"/>
                </a:lnTo>
                <a:lnTo>
                  <a:pt x="5634" y="164711"/>
                </a:lnTo>
                <a:lnTo>
                  <a:pt x="21676" y="119784"/>
                </a:lnTo>
                <a:lnTo>
                  <a:pt x="46834" y="80118"/>
                </a:lnTo>
                <a:lnTo>
                  <a:pt x="79817" y="47011"/>
                </a:lnTo>
                <a:lnTo>
                  <a:pt x="119333" y="21758"/>
                </a:lnTo>
                <a:lnTo>
                  <a:pt x="164091" y="5655"/>
                </a:lnTo>
                <a:lnTo>
                  <a:pt x="212800" y="0"/>
                </a:lnTo>
                <a:lnTo>
                  <a:pt x="3815830" y="0"/>
                </a:lnTo>
                <a:lnTo>
                  <a:pt x="3864538" y="5655"/>
                </a:lnTo>
                <a:lnTo>
                  <a:pt x="3909296" y="21758"/>
                </a:lnTo>
                <a:lnTo>
                  <a:pt x="3948812" y="47011"/>
                </a:lnTo>
                <a:lnTo>
                  <a:pt x="3981795" y="80118"/>
                </a:lnTo>
                <a:lnTo>
                  <a:pt x="4006953" y="119784"/>
                </a:lnTo>
                <a:lnTo>
                  <a:pt x="4022995" y="164711"/>
                </a:lnTo>
                <a:lnTo>
                  <a:pt x="4028630" y="213603"/>
                </a:lnTo>
                <a:lnTo>
                  <a:pt x="4028630" y="938921"/>
                </a:lnTo>
                <a:lnTo>
                  <a:pt x="4022995" y="987814"/>
                </a:lnTo>
                <a:lnTo>
                  <a:pt x="4006953" y="1032741"/>
                </a:lnTo>
                <a:lnTo>
                  <a:pt x="3981795" y="1072406"/>
                </a:lnTo>
                <a:lnTo>
                  <a:pt x="3948812" y="1105514"/>
                </a:lnTo>
                <a:lnTo>
                  <a:pt x="3909296" y="1130767"/>
                </a:lnTo>
                <a:lnTo>
                  <a:pt x="3864538" y="1146870"/>
                </a:lnTo>
                <a:lnTo>
                  <a:pt x="3815830" y="1152525"/>
                </a:lnTo>
                <a:close/>
              </a:path>
            </a:pathLst>
          </a:custGeom>
          <a:solidFill>
            <a:srgbClr val="25BDE2"/>
          </a:solidFill>
        </p:spPr>
        <p:txBody>
          <a:bodyPr wrap="square" lIns="0" tIns="0" rIns="0" bIns="0" rtlCol="0"/>
          <a:lstStyle/>
          <a:p>
            <a:endParaRPr dirty="0"/>
          </a:p>
        </p:txBody>
      </p:sp>
      <p:sp>
        <p:nvSpPr>
          <p:cNvPr id="8" name="object 8"/>
          <p:cNvSpPr txBox="1">
            <a:spLocks noGrp="1"/>
          </p:cNvSpPr>
          <p:nvPr>
            <p:ph type="title"/>
          </p:nvPr>
        </p:nvSpPr>
        <p:spPr>
          <a:xfrm>
            <a:off x="990600" y="728926"/>
            <a:ext cx="13838430" cy="750205"/>
          </a:xfrm>
          <a:prstGeom prst="rect">
            <a:avLst/>
          </a:prstGeom>
        </p:spPr>
        <p:txBody>
          <a:bodyPr vert="horz" wrap="square" lIns="0" tIns="11430" rIns="0" bIns="0" rtlCol="0">
            <a:spAutoFit/>
          </a:bodyPr>
          <a:lstStyle/>
          <a:p>
            <a:pPr marL="12700" algn="ctr" rtl="1">
              <a:lnSpc>
                <a:spcPct val="100000"/>
              </a:lnSpc>
              <a:spcBef>
                <a:spcPts val="90"/>
              </a:spcBef>
            </a:pPr>
            <a:r>
              <a:rPr lang="en-US" sz="4800" b="1" dirty="0">
                <a:latin typeface="Calibri" panose="020F0502020204030204" pitchFamily="34" charset="0"/>
                <a:cs typeface="Calibri" panose="020F0502020204030204" pitchFamily="34" charset="0"/>
              </a:rPr>
              <a:t>Steps and processes including in the project</a:t>
            </a:r>
          </a:p>
        </p:txBody>
      </p:sp>
      <p:sp>
        <p:nvSpPr>
          <p:cNvPr id="13" name="object 13"/>
          <p:cNvSpPr/>
          <p:nvPr/>
        </p:nvSpPr>
        <p:spPr>
          <a:xfrm>
            <a:off x="1143000" y="2322762"/>
            <a:ext cx="8382000" cy="1019175"/>
          </a:xfrm>
          <a:custGeom>
            <a:avLst/>
            <a:gdLst/>
            <a:ahLst/>
            <a:cxnLst/>
            <a:rect l="l" t="t" r="r" b="b"/>
            <a:pathLst>
              <a:path w="2686050" h="1019175">
                <a:moveTo>
                  <a:pt x="2512686" y="1019174"/>
                </a:moveTo>
                <a:lnTo>
                  <a:pt x="173177" y="1019174"/>
                </a:lnTo>
                <a:lnTo>
                  <a:pt x="127216" y="1012957"/>
                </a:lnTo>
                <a:lnTo>
                  <a:pt x="85868" y="995420"/>
                </a:lnTo>
                <a:lnTo>
                  <a:pt x="50804" y="968236"/>
                </a:lnTo>
                <a:lnTo>
                  <a:pt x="23692" y="933080"/>
                </a:lnTo>
                <a:lnTo>
                  <a:pt x="6201" y="891624"/>
                </a:lnTo>
                <a:lnTo>
                  <a:pt x="0" y="845542"/>
                </a:lnTo>
                <a:lnTo>
                  <a:pt x="0" y="173632"/>
                </a:lnTo>
                <a:lnTo>
                  <a:pt x="6201" y="127550"/>
                </a:lnTo>
                <a:lnTo>
                  <a:pt x="23692" y="86094"/>
                </a:lnTo>
                <a:lnTo>
                  <a:pt x="50804" y="50938"/>
                </a:lnTo>
                <a:lnTo>
                  <a:pt x="85868" y="23754"/>
                </a:lnTo>
                <a:lnTo>
                  <a:pt x="127216" y="6217"/>
                </a:lnTo>
                <a:lnTo>
                  <a:pt x="173177" y="0"/>
                </a:lnTo>
                <a:lnTo>
                  <a:pt x="2512686" y="0"/>
                </a:lnTo>
                <a:lnTo>
                  <a:pt x="2558648" y="6217"/>
                </a:lnTo>
                <a:lnTo>
                  <a:pt x="2599995" y="23754"/>
                </a:lnTo>
                <a:lnTo>
                  <a:pt x="2635059" y="50938"/>
                </a:lnTo>
                <a:lnTo>
                  <a:pt x="2662171" y="86094"/>
                </a:lnTo>
                <a:lnTo>
                  <a:pt x="2679663" y="127550"/>
                </a:lnTo>
                <a:lnTo>
                  <a:pt x="2685864" y="173632"/>
                </a:lnTo>
                <a:lnTo>
                  <a:pt x="2685864" y="845542"/>
                </a:lnTo>
                <a:lnTo>
                  <a:pt x="2679663" y="891624"/>
                </a:lnTo>
                <a:lnTo>
                  <a:pt x="2662171" y="933080"/>
                </a:lnTo>
                <a:lnTo>
                  <a:pt x="2635059" y="968236"/>
                </a:lnTo>
                <a:lnTo>
                  <a:pt x="2599995" y="995420"/>
                </a:lnTo>
                <a:lnTo>
                  <a:pt x="2558648" y="1012957"/>
                </a:lnTo>
                <a:lnTo>
                  <a:pt x="2512686" y="1019174"/>
                </a:lnTo>
                <a:close/>
              </a:path>
            </a:pathLst>
          </a:custGeom>
          <a:solidFill>
            <a:srgbClr val="E63946"/>
          </a:solidFill>
        </p:spPr>
        <p:txBody>
          <a:bodyPr wrap="square" lIns="0" tIns="0" rIns="0" bIns="0" rtlCol="0"/>
          <a:lstStyle/>
          <a:p>
            <a:endParaRPr dirty="0">
              <a:latin typeface="Calibri" panose="020F0502020204030204" pitchFamily="34" charset="0"/>
              <a:cs typeface="Calibri" panose="020F0502020204030204" pitchFamily="34" charset="0"/>
            </a:endParaRPr>
          </a:p>
        </p:txBody>
      </p:sp>
      <p:sp>
        <p:nvSpPr>
          <p:cNvPr id="14" name="object 14"/>
          <p:cNvSpPr txBox="1"/>
          <p:nvPr/>
        </p:nvSpPr>
        <p:spPr>
          <a:xfrm>
            <a:off x="1524002" y="2552700"/>
            <a:ext cx="7039358" cy="630942"/>
          </a:xfrm>
          <a:prstGeom prst="rect">
            <a:avLst/>
          </a:prstGeom>
        </p:spPr>
        <p:txBody>
          <a:bodyPr vert="horz" wrap="square" lIns="0" tIns="15240" rIns="0" bIns="0" rtlCol="0">
            <a:spAutoFit/>
          </a:bodyPr>
          <a:lstStyle/>
          <a:p>
            <a:pPr marL="12700" algn="l" rtl="0">
              <a:lnSpc>
                <a:spcPct val="100000"/>
              </a:lnSpc>
              <a:spcBef>
                <a:spcPts val="120"/>
              </a:spcBef>
            </a:pPr>
            <a:r>
              <a:rPr lang="en-US" sz="4000" b="1" dirty="0">
                <a:solidFill>
                  <a:srgbClr val="131313"/>
                </a:solidFill>
                <a:latin typeface="Calibri" panose="020F0502020204030204" pitchFamily="34" charset="0"/>
                <a:cs typeface="Calibri" panose="020F0502020204030204" pitchFamily="34" charset="0"/>
              </a:rPr>
              <a:t>3.1	Data loading and exploration</a:t>
            </a:r>
          </a:p>
        </p:txBody>
      </p:sp>
      <p:pic>
        <p:nvPicPr>
          <p:cNvPr id="6" name="صورة 5">
            <a:extLst>
              <a:ext uri="{FF2B5EF4-FFF2-40B4-BE49-F238E27FC236}">
                <a16:creationId xmlns:a16="http://schemas.microsoft.com/office/drawing/2014/main" id="{D6486164-6089-9181-62DD-D9554FF21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0" y="7523636"/>
            <a:ext cx="2209190" cy="2209190"/>
          </a:xfrm>
          <a:prstGeom prst="rect">
            <a:avLst/>
          </a:prstGeom>
        </p:spPr>
      </p:pic>
    </p:spTree>
    <p:extLst>
      <p:ext uri="{BB962C8B-B14F-4D97-AF65-F5344CB8AC3E}">
        <p14:creationId xmlns:p14="http://schemas.microsoft.com/office/powerpoint/2010/main" val="9283575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031"/>
            <a:ext cx="18288000" cy="4381500"/>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500948"/>
            <a:ext cx="15552420" cy="2618602"/>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The code snapshot showing </a:t>
            </a:r>
            <a:r>
              <a:rPr lang="en-US" sz="3600" b="1" spc="114" dirty="0">
                <a:latin typeface="Calibri" panose="020F0502020204030204" pitchFamily="34" charset="0"/>
                <a:cs typeface="Calibri" panose="020F0502020204030204" pitchFamily="34" charset="0"/>
              </a:rPr>
              <a:t>bellow</a:t>
            </a:r>
            <a:r>
              <a:rPr lang="en-US" sz="3600" b="1" spc="114" dirty="0">
                <a:solidFill>
                  <a:srgbClr val="131313"/>
                </a:solidFill>
                <a:latin typeface="Calibri" panose="020F0502020204030204" pitchFamily="34" charset="0"/>
                <a:cs typeface="Calibri" panose="020F0502020204030204" pitchFamily="34" charset="0"/>
              </a:rPr>
              <a:t> is used to load the dataset and displaying the first five rows, to give an overview about the dataset features. </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4" name="Picture 1">
            <a:extLst>
              <a:ext uri="{FF2B5EF4-FFF2-40B4-BE49-F238E27FC236}">
                <a16:creationId xmlns:a16="http://schemas.microsoft.com/office/drawing/2014/main" id="{E990DEDE-DDB0-6FC5-5708-E65C163B3118}"/>
              </a:ext>
            </a:extLst>
          </p:cNvPr>
          <p:cNvPicPr>
            <a:picLocks noChangeAspect="1"/>
          </p:cNvPicPr>
          <p:nvPr/>
        </p:nvPicPr>
        <p:blipFill>
          <a:blip r:embed="rId2"/>
          <a:stretch>
            <a:fillRect/>
          </a:stretch>
        </p:blipFill>
        <p:spPr>
          <a:xfrm>
            <a:off x="1371600" y="4734718"/>
            <a:ext cx="15323820" cy="4844498"/>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4381500"/>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1500948"/>
            <a:ext cx="15552420" cy="2618602"/>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The code snapshot showing </a:t>
            </a:r>
            <a:r>
              <a:rPr lang="en-US" sz="3600" b="1" spc="114" dirty="0">
                <a:latin typeface="Calibri" panose="020F0502020204030204" pitchFamily="34" charset="0"/>
                <a:cs typeface="Calibri" panose="020F0502020204030204" pitchFamily="34" charset="0"/>
              </a:rPr>
              <a:t>bellow</a:t>
            </a:r>
            <a:r>
              <a:rPr lang="en-US" sz="3600" b="1" spc="114" dirty="0">
                <a:solidFill>
                  <a:srgbClr val="131313"/>
                </a:solidFill>
                <a:latin typeface="Calibri" panose="020F0502020204030204" pitchFamily="34" charset="0"/>
                <a:cs typeface="Calibri" panose="020F0502020204030204" pitchFamily="34" charset="0"/>
              </a:rPr>
              <a:t> is showing the shape of the dataset by using the shape attribute we can investigate and know the number of columns and rows </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5" name="Picture 1">
            <a:extLst>
              <a:ext uri="{FF2B5EF4-FFF2-40B4-BE49-F238E27FC236}">
                <a16:creationId xmlns:a16="http://schemas.microsoft.com/office/drawing/2014/main" id="{51933677-7073-B4AC-15ED-BC78EAF1E543}"/>
              </a:ext>
            </a:extLst>
          </p:cNvPr>
          <p:cNvPicPr>
            <a:picLocks noChangeAspect="1"/>
          </p:cNvPicPr>
          <p:nvPr/>
        </p:nvPicPr>
        <p:blipFill>
          <a:blip r:embed="rId2"/>
          <a:stretch>
            <a:fillRect/>
          </a:stretch>
        </p:blipFill>
        <p:spPr>
          <a:xfrm>
            <a:off x="1676400" y="5143500"/>
            <a:ext cx="14630400" cy="3784600"/>
          </a:xfrm>
          <a:prstGeom prst="rect">
            <a:avLst/>
          </a:prstGeom>
        </p:spPr>
      </p:pic>
    </p:spTree>
    <p:extLst>
      <p:ext uri="{BB962C8B-B14F-4D97-AF65-F5344CB8AC3E}">
        <p14:creationId xmlns:p14="http://schemas.microsoft.com/office/powerpoint/2010/main" val="292069705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4381500"/>
          </a:xfrm>
          <a:custGeom>
            <a:avLst/>
            <a:gdLst/>
            <a:ahLst/>
            <a:cxnLst/>
            <a:rect l="l" t="t" r="r" b="b"/>
            <a:pathLst>
              <a:path w="18288000" h="3488690">
                <a:moveTo>
                  <a:pt x="17667838" y="3488200"/>
                </a:moveTo>
                <a:lnTo>
                  <a:pt x="619828" y="3488200"/>
                </a:lnTo>
                <a:lnTo>
                  <a:pt x="571491" y="3486328"/>
                </a:lnTo>
                <a:lnTo>
                  <a:pt x="524153" y="3480808"/>
                </a:lnTo>
                <a:lnTo>
                  <a:pt x="477954" y="3471778"/>
                </a:lnTo>
                <a:lnTo>
                  <a:pt x="433034" y="3459377"/>
                </a:lnTo>
                <a:lnTo>
                  <a:pt x="389531" y="3443745"/>
                </a:lnTo>
                <a:lnTo>
                  <a:pt x="347586" y="3425022"/>
                </a:lnTo>
                <a:lnTo>
                  <a:pt x="307337" y="3403346"/>
                </a:lnTo>
                <a:lnTo>
                  <a:pt x="268924" y="3378858"/>
                </a:lnTo>
                <a:lnTo>
                  <a:pt x="232486" y="3351696"/>
                </a:lnTo>
                <a:lnTo>
                  <a:pt x="198162" y="3322000"/>
                </a:lnTo>
                <a:lnTo>
                  <a:pt x="166092" y="3289910"/>
                </a:lnTo>
                <a:lnTo>
                  <a:pt x="136416" y="3255564"/>
                </a:lnTo>
                <a:lnTo>
                  <a:pt x="109271" y="3219103"/>
                </a:lnTo>
                <a:lnTo>
                  <a:pt x="84798" y="3180665"/>
                </a:lnTo>
                <a:lnTo>
                  <a:pt x="63137" y="3140390"/>
                </a:lnTo>
                <a:lnTo>
                  <a:pt x="44425" y="3098418"/>
                </a:lnTo>
                <a:lnTo>
                  <a:pt x="28804" y="3054888"/>
                </a:lnTo>
                <a:lnTo>
                  <a:pt x="16411" y="3009939"/>
                </a:lnTo>
                <a:lnTo>
                  <a:pt x="7386" y="2963710"/>
                </a:lnTo>
                <a:lnTo>
                  <a:pt x="1869" y="2916342"/>
                </a:lnTo>
                <a:lnTo>
                  <a:pt x="0" y="2867974"/>
                </a:lnTo>
                <a:lnTo>
                  <a:pt x="0" y="136492"/>
                </a:lnTo>
                <a:lnTo>
                  <a:pt x="1869" y="88123"/>
                </a:lnTo>
                <a:lnTo>
                  <a:pt x="7386" y="40755"/>
                </a:lnTo>
                <a:lnTo>
                  <a:pt x="15342" y="0"/>
                </a:lnTo>
                <a:lnTo>
                  <a:pt x="18272324" y="0"/>
                </a:lnTo>
                <a:lnTo>
                  <a:pt x="18280280" y="40755"/>
                </a:lnTo>
                <a:lnTo>
                  <a:pt x="18285797" y="88123"/>
                </a:lnTo>
                <a:lnTo>
                  <a:pt x="18287667" y="136492"/>
                </a:lnTo>
                <a:lnTo>
                  <a:pt x="18287667" y="2867974"/>
                </a:lnTo>
                <a:lnTo>
                  <a:pt x="18285797" y="2916342"/>
                </a:lnTo>
                <a:lnTo>
                  <a:pt x="18280280" y="2963710"/>
                </a:lnTo>
                <a:lnTo>
                  <a:pt x="18271256" y="3009939"/>
                </a:lnTo>
                <a:lnTo>
                  <a:pt x="18258863" y="3054888"/>
                </a:lnTo>
                <a:lnTo>
                  <a:pt x="18243241" y="3098418"/>
                </a:lnTo>
                <a:lnTo>
                  <a:pt x="18224530" y="3140390"/>
                </a:lnTo>
                <a:lnTo>
                  <a:pt x="18202868" y="3180665"/>
                </a:lnTo>
                <a:lnTo>
                  <a:pt x="18178395" y="3219103"/>
                </a:lnTo>
                <a:lnTo>
                  <a:pt x="18151251" y="3255564"/>
                </a:lnTo>
                <a:lnTo>
                  <a:pt x="18121574" y="3289910"/>
                </a:lnTo>
                <a:lnTo>
                  <a:pt x="18089504" y="3322000"/>
                </a:lnTo>
                <a:lnTo>
                  <a:pt x="18055180" y="3351696"/>
                </a:lnTo>
                <a:lnTo>
                  <a:pt x="18018742" y="3378858"/>
                </a:lnTo>
                <a:lnTo>
                  <a:pt x="17980329" y="3403346"/>
                </a:lnTo>
                <a:lnTo>
                  <a:pt x="17940080" y="3425022"/>
                </a:lnTo>
                <a:lnTo>
                  <a:pt x="17898135" y="3443745"/>
                </a:lnTo>
                <a:lnTo>
                  <a:pt x="17854633" y="3459377"/>
                </a:lnTo>
                <a:lnTo>
                  <a:pt x="17809712" y="3471778"/>
                </a:lnTo>
                <a:lnTo>
                  <a:pt x="17763514" y="3480808"/>
                </a:lnTo>
                <a:lnTo>
                  <a:pt x="17716176" y="3486328"/>
                </a:lnTo>
                <a:lnTo>
                  <a:pt x="17667838" y="3488200"/>
                </a:lnTo>
                <a:close/>
              </a:path>
            </a:pathLst>
          </a:custGeom>
          <a:solidFill>
            <a:srgbClr val="F5BE59"/>
          </a:solidFill>
        </p:spPr>
        <p:txBody>
          <a:bodyPr wrap="square" lIns="0" tIns="0" rIns="0" bIns="0" rtlCol="0"/>
          <a:lstStyle/>
          <a:p>
            <a:endParaRPr dirty="0"/>
          </a:p>
        </p:txBody>
      </p:sp>
      <p:sp>
        <p:nvSpPr>
          <p:cNvPr id="3" name="object 3"/>
          <p:cNvSpPr txBox="1"/>
          <p:nvPr/>
        </p:nvSpPr>
        <p:spPr>
          <a:xfrm>
            <a:off x="1143000" y="876300"/>
            <a:ext cx="15552420" cy="3277885"/>
          </a:xfrm>
          <a:prstGeom prst="rect">
            <a:avLst/>
          </a:prstGeom>
        </p:spPr>
        <p:txBody>
          <a:bodyPr vert="horz" wrap="square" lIns="0" tIns="11430" rIns="0" bIns="0" rtlCol="0">
            <a:spAutoFit/>
          </a:bodyPr>
          <a:lstStyle/>
          <a:p>
            <a:pPr marL="12700" marR="5080" algn="ctr" rtl="0">
              <a:lnSpc>
                <a:spcPct val="118900"/>
              </a:lnSpc>
              <a:spcBef>
                <a:spcPts val="90"/>
              </a:spcBef>
            </a:pPr>
            <a:endParaRPr lang="en-US" sz="3600" b="1" u="sng" spc="114" dirty="0">
              <a:solidFill>
                <a:srgbClr val="131313"/>
              </a:solidFill>
              <a:latin typeface="Calibri" panose="020F0502020204030204" pitchFamily="34" charset="0"/>
              <a:cs typeface="Calibri" panose="020F0502020204030204" pitchFamily="34" charset="0"/>
            </a:endParaRPr>
          </a:p>
          <a:p>
            <a:pPr marL="12700" marR="5080" algn="ctr" rtl="0">
              <a:lnSpc>
                <a:spcPct val="118900"/>
              </a:lnSpc>
              <a:spcBef>
                <a:spcPts val="90"/>
              </a:spcBef>
            </a:pPr>
            <a:r>
              <a:rPr lang="en-US" sz="3600" b="1" spc="114" dirty="0">
                <a:solidFill>
                  <a:srgbClr val="131313"/>
                </a:solidFill>
                <a:latin typeface="Calibri" panose="020F0502020204030204" pitchFamily="34" charset="0"/>
                <a:cs typeface="Calibri" panose="020F0502020204030204" pitchFamily="34" charset="0"/>
              </a:rPr>
              <a:t>As shown </a:t>
            </a:r>
            <a:r>
              <a:rPr lang="en-US" sz="3600" b="1" spc="114" dirty="0">
                <a:latin typeface="Calibri" panose="020F0502020204030204" pitchFamily="34" charset="0"/>
                <a:cs typeface="Calibri" panose="020F0502020204030204" pitchFamily="34" charset="0"/>
              </a:rPr>
              <a:t>bellow</a:t>
            </a:r>
            <a:r>
              <a:rPr lang="en-US" sz="3600" b="1" spc="114" dirty="0">
                <a:solidFill>
                  <a:srgbClr val="131313"/>
                </a:solidFill>
                <a:latin typeface="Calibri" panose="020F0502020204030204" pitchFamily="34" charset="0"/>
                <a:cs typeface="Calibri" panose="020F0502020204030204" pitchFamily="34" charset="0"/>
              </a:rPr>
              <a:t> and by using the describe method, we get some statistical information about the dataset such as the count, mean and standard deviation of each column beside that getting the max and the min value in each column. </a:t>
            </a:r>
          </a:p>
        </p:txBody>
      </p:sp>
      <p:sp>
        <p:nvSpPr>
          <p:cNvPr id="23" name="object 4">
            <a:extLst>
              <a:ext uri="{FF2B5EF4-FFF2-40B4-BE49-F238E27FC236}">
                <a16:creationId xmlns:a16="http://schemas.microsoft.com/office/drawing/2014/main" id="{E676C5DE-5B2D-4843-A182-2180EA1D51B2}"/>
              </a:ext>
            </a:extLst>
          </p:cNvPr>
          <p:cNvSpPr/>
          <p:nvPr/>
        </p:nvSpPr>
        <p:spPr>
          <a:xfrm>
            <a:off x="3355970" y="-4795"/>
            <a:ext cx="11576059" cy="1152525"/>
          </a:xfrm>
          <a:custGeom>
            <a:avLst/>
            <a:gdLst/>
            <a:ahLst/>
            <a:cxnLst/>
            <a:rect l="l" t="t" r="r" b="b"/>
            <a:pathLst>
              <a:path w="4629150" h="1152525">
                <a:moveTo>
                  <a:pt x="4415703" y="1152525"/>
                </a:moveTo>
                <a:lnTo>
                  <a:pt x="212954" y="1152525"/>
                </a:lnTo>
                <a:lnTo>
                  <a:pt x="164210" y="1146870"/>
                </a:lnTo>
                <a:lnTo>
                  <a:pt x="119420" y="1130767"/>
                </a:lnTo>
                <a:lnTo>
                  <a:pt x="79875" y="1105514"/>
                </a:lnTo>
                <a:lnTo>
                  <a:pt x="46868" y="1072406"/>
                </a:lnTo>
                <a:lnTo>
                  <a:pt x="21692" y="1032741"/>
                </a:lnTo>
                <a:lnTo>
                  <a:pt x="5638" y="987814"/>
                </a:lnTo>
                <a:lnTo>
                  <a:pt x="0" y="938921"/>
                </a:lnTo>
                <a:lnTo>
                  <a:pt x="0" y="213603"/>
                </a:lnTo>
                <a:lnTo>
                  <a:pt x="5638" y="164711"/>
                </a:lnTo>
                <a:lnTo>
                  <a:pt x="21692" y="119784"/>
                </a:lnTo>
                <a:lnTo>
                  <a:pt x="46868" y="80118"/>
                </a:lnTo>
                <a:lnTo>
                  <a:pt x="79875" y="47011"/>
                </a:lnTo>
                <a:lnTo>
                  <a:pt x="119420" y="21758"/>
                </a:lnTo>
                <a:lnTo>
                  <a:pt x="164210" y="5655"/>
                </a:lnTo>
                <a:lnTo>
                  <a:pt x="212954" y="0"/>
                </a:lnTo>
                <a:lnTo>
                  <a:pt x="4415703" y="0"/>
                </a:lnTo>
                <a:lnTo>
                  <a:pt x="4464447" y="5655"/>
                </a:lnTo>
                <a:lnTo>
                  <a:pt x="4509238" y="21758"/>
                </a:lnTo>
                <a:lnTo>
                  <a:pt x="4548782" y="47011"/>
                </a:lnTo>
                <a:lnTo>
                  <a:pt x="4581789" y="80118"/>
                </a:lnTo>
                <a:lnTo>
                  <a:pt x="4606966" y="119784"/>
                </a:lnTo>
                <a:lnTo>
                  <a:pt x="4623019" y="164711"/>
                </a:lnTo>
                <a:lnTo>
                  <a:pt x="4628658" y="213603"/>
                </a:lnTo>
                <a:lnTo>
                  <a:pt x="4628658" y="938921"/>
                </a:lnTo>
                <a:lnTo>
                  <a:pt x="4623019" y="987814"/>
                </a:lnTo>
                <a:lnTo>
                  <a:pt x="4606966" y="1032741"/>
                </a:lnTo>
                <a:lnTo>
                  <a:pt x="4581789" y="1072406"/>
                </a:lnTo>
                <a:lnTo>
                  <a:pt x="4548782" y="1105514"/>
                </a:lnTo>
                <a:lnTo>
                  <a:pt x="4509238" y="1130767"/>
                </a:lnTo>
                <a:lnTo>
                  <a:pt x="4464447" y="1146870"/>
                </a:lnTo>
                <a:lnTo>
                  <a:pt x="4415703" y="1152525"/>
                </a:lnTo>
                <a:close/>
              </a:path>
            </a:pathLst>
          </a:custGeom>
          <a:solidFill>
            <a:srgbClr val="E63946"/>
          </a:solidFill>
        </p:spPr>
        <p:txBody>
          <a:bodyPr wrap="square" lIns="0" tIns="0" rIns="0" bIns="0" rtlCol="0"/>
          <a:lstStyle/>
          <a:p>
            <a:endParaRPr/>
          </a:p>
        </p:txBody>
      </p:sp>
      <p:sp>
        <p:nvSpPr>
          <p:cNvPr id="24" name="object 5">
            <a:extLst>
              <a:ext uri="{FF2B5EF4-FFF2-40B4-BE49-F238E27FC236}">
                <a16:creationId xmlns:a16="http://schemas.microsoft.com/office/drawing/2014/main" id="{CFA1CD4C-C849-458D-B804-26B4953AF967}"/>
              </a:ext>
            </a:extLst>
          </p:cNvPr>
          <p:cNvSpPr txBox="1">
            <a:spLocks/>
          </p:cNvSpPr>
          <p:nvPr/>
        </p:nvSpPr>
        <p:spPr>
          <a:xfrm>
            <a:off x="3534404" y="155089"/>
            <a:ext cx="11219189" cy="750205"/>
          </a:xfrm>
          <a:prstGeom prst="rect">
            <a:avLst/>
          </a:prstGeom>
        </p:spPr>
        <p:txBody>
          <a:bodyPr vert="horz" wrap="square" lIns="0" tIns="11430" rIns="0" bIns="0" rtlCol="0">
            <a:spAutoFit/>
          </a:bodyPr>
          <a:lstStyle>
            <a:lvl1pPr>
              <a:defRPr sz="4450" b="0" i="0">
                <a:solidFill>
                  <a:srgbClr val="131313"/>
                </a:solidFill>
                <a:latin typeface="Arial"/>
                <a:ea typeface="+mj-ea"/>
                <a:cs typeface="Arial"/>
              </a:defRPr>
            </a:lvl1pPr>
          </a:lstStyle>
          <a:p>
            <a:pPr marL="12700" algn="ctr">
              <a:spcBef>
                <a:spcPts val="90"/>
              </a:spcBef>
            </a:pPr>
            <a:r>
              <a:rPr lang="en-US" sz="4800" b="1" kern="0" dirty="0">
                <a:latin typeface="Calibri" panose="020F0502020204030204" pitchFamily="34" charset="0"/>
                <a:cs typeface="Calibri" panose="020F0502020204030204" pitchFamily="34" charset="0"/>
              </a:rPr>
              <a:t>Steps and processes including in the project</a:t>
            </a:r>
          </a:p>
        </p:txBody>
      </p:sp>
      <p:pic>
        <p:nvPicPr>
          <p:cNvPr id="4" name="Picture 1">
            <a:extLst>
              <a:ext uri="{FF2B5EF4-FFF2-40B4-BE49-F238E27FC236}">
                <a16:creationId xmlns:a16="http://schemas.microsoft.com/office/drawing/2014/main" id="{5DABDDCB-3169-5FFA-9E49-A4CC0D8F2E27}"/>
              </a:ext>
            </a:extLst>
          </p:cNvPr>
          <p:cNvPicPr>
            <a:picLocks noChangeAspect="1"/>
          </p:cNvPicPr>
          <p:nvPr/>
        </p:nvPicPr>
        <p:blipFill>
          <a:blip r:embed="rId2"/>
          <a:stretch>
            <a:fillRect/>
          </a:stretch>
        </p:blipFill>
        <p:spPr>
          <a:xfrm>
            <a:off x="1022684" y="4838700"/>
            <a:ext cx="15672736" cy="4114800"/>
          </a:xfrm>
          <a:prstGeom prst="rect">
            <a:avLst/>
          </a:prstGeom>
        </p:spPr>
      </p:pic>
    </p:spTree>
    <p:extLst>
      <p:ext uri="{BB962C8B-B14F-4D97-AF65-F5344CB8AC3E}">
        <p14:creationId xmlns:p14="http://schemas.microsoft.com/office/powerpoint/2010/main" val="1360901024"/>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13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5359</TotalTime>
  <Words>1189</Words>
  <Application>Microsoft Macintosh PowerPoint</Application>
  <PresentationFormat>مخصص</PresentationFormat>
  <Paragraphs>117</Paragraphs>
  <Slides>29</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29</vt:i4>
      </vt:variant>
    </vt:vector>
  </HeadingPairs>
  <TitlesOfParts>
    <vt:vector size="32" baseType="lpstr">
      <vt:lpstr>Arial</vt:lpstr>
      <vt:lpstr>Calibri</vt:lpstr>
      <vt:lpstr>Office Theme</vt:lpstr>
      <vt:lpstr>Adapting to Climate Change by</vt:lpstr>
      <vt:lpstr>Headlines :</vt:lpstr>
      <vt:lpstr>1. INTRODUCTION </vt:lpstr>
      <vt:lpstr>عرض تقديمي في PowerPoint</vt:lpstr>
      <vt:lpstr>عرض تقديمي في PowerPoint</vt:lpstr>
      <vt:lpstr>Steps and processes including in the project</vt:lpstr>
      <vt:lpstr>عرض تقديمي في PowerPoint</vt:lpstr>
      <vt:lpstr>عرض تقديمي في PowerPoint</vt:lpstr>
      <vt:lpstr>عرض تقديمي في PowerPoint</vt:lpstr>
      <vt:lpstr>Steps and processes including in the project</vt:lpstr>
      <vt:lpstr>عرض تقديمي في PowerPoint</vt:lpstr>
      <vt:lpstr>Steps and processes including in the project</vt:lpstr>
      <vt:lpstr>عرض تقديمي في PowerPoint</vt:lpstr>
      <vt:lpstr>عرض تقديمي في PowerPoint</vt:lpstr>
      <vt:lpstr>عرض تقديمي في PowerPoint</vt:lpstr>
      <vt:lpstr>Steps and processes including in the project</vt:lpstr>
      <vt:lpstr>عرض تقديمي في PowerPoint</vt:lpstr>
      <vt:lpstr>Steps and processes including in the project</vt:lpstr>
      <vt:lpstr>عرض تقديمي في PowerPoint</vt:lpstr>
      <vt:lpstr>Steps and processes including in the project</vt:lpstr>
      <vt:lpstr>عرض تقديمي في PowerPoint</vt:lpstr>
      <vt:lpstr>عرض تقديمي في PowerPoint</vt:lpstr>
      <vt:lpstr>Steps and processes including in the project</vt:lpstr>
      <vt:lpstr>عرض تقديمي في PowerPoint</vt:lpstr>
      <vt:lpstr>عرض تقديمي في PowerPoint</vt:lpstr>
      <vt:lpstr>Steps and processes including in the project</vt:lpstr>
      <vt:lpstr>عرض تقديمي في PowerPoint</vt:lpstr>
      <vt:lpstr>عرض تقديمي في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اتصل بنا</dc:title>
  <dc:creator>Baraa Past</dc:creator>
  <cp:keywords>DAEpImvd2H8,BAChN5YVJRU</cp:keywords>
  <cp:lastModifiedBy>Elaf Omar</cp:lastModifiedBy>
  <cp:revision>89</cp:revision>
  <dcterms:created xsi:type="dcterms:W3CDTF">2021-09-05T11:42:58Z</dcterms:created>
  <dcterms:modified xsi:type="dcterms:W3CDTF">2023-12-09T15:43:10Z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2021-09-05T00:00:00Z</vt:filetime>
  </property>
  <property fmtid="{D5CDD505-2E9C-101B-9397-08002B2CF9AE}" pid="3" name="Creator">
    <vt:lpwstr>Canva</vt:lpwstr>
  </property>
  <property fmtid="{D5CDD505-2E9C-101B-9397-08002B2CF9AE}" pid="4" name="LastSaved">
    <vt:filetime>2021-09-05T00:00:00Z</vt:filetime>
  </property>
</Properties>
</file>