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58" r:id="rId3"/>
    <p:sldId id="259" r:id="rId4"/>
    <p:sldId id="260" r:id="rId5"/>
    <p:sldId id="261" r:id="rId6"/>
    <p:sldId id="262" r:id="rId7"/>
    <p:sldId id="263" r:id="rId8"/>
    <p:sldId id="264" r:id="rId9"/>
    <p:sldId id="265" r:id="rId10"/>
    <p:sldId id="266" r:id="rId11"/>
    <p:sldId id="267" r:id="rId12"/>
    <p:sldId id="270" r:id="rId13"/>
    <p:sldId id="271" r:id="rId14"/>
    <p:sldId id="268" r:id="rId15"/>
    <p:sldId id="269" r:id="rId16"/>
    <p:sldId id="273" r:id="rId17"/>
    <p:sldId id="280" r:id="rId18"/>
    <p:sldId id="290" r:id="rId19"/>
    <p:sldId id="281" r:id="rId20"/>
    <p:sldId id="291" r:id="rId21"/>
    <p:sldId id="292" r:id="rId22"/>
    <p:sldId id="293" r:id="rId23"/>
    <p:sldId id="294" r:id="rId24"/>
    <p:sldId id="274" r:id="rId25"/>
    <p:sldId id="295" r:id="rId26"/>
    <p:sldId id="296" r:id="rId27"/>
    <p:sldId id="297" r:id="rId28"/>
    <p:sldId id="298" r:id="rId29"/>
    <p:sldId id="299" r:id="rId30"/>
    <p:sldId id="300" r:id="rId31"/>
    <p:sldId id="275" r:id="rId32"/>
    <p:sldId id="301" r:id="rId33"/>
    <p:sldId id="302" r:id="rId34"/>
    <p:sldId id="303" r:id="rId35"/>
    <p:sldId id="304" r:id="rId36"/>
    <p:sldId id="305" r:id="rId37"/>
    <p:sldId id="306" r:id="rId38"/>
    <p:sldId id="276" r:id="rId39"/>
    <p:sldId id="277" r:id="rId40"/>
    <p:sldId id="278" r:id="rId41"/>
    <p:sldId id="279" r:id="rId42"/>
    <p:sldId id="282" r:id="rId43"/>
    <p:sldId id="283" r:id="rId44"/>
    <p:sldId id="284" r:id="rId45"/>
    <p:sldId id="285" r:id="rId46"/>
    <p:sldId id="286" r:id="rId47"/>
    <p:sldId id="287" r:id="rId48"/>
    <p:sldId id="288" r:id="rId49"/>
    <p:sldId id="289" r:id="rId50"/>
    <p:sldId id="272"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8" d="100"/>
          <a:sy n="58" d="100"/>
        </p:scale>
        <p:origin x="96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67C3E-C485-4F5B-82E0-991F4E8FDF6C}" type="datetimeFigureOut">
              <a:rPr lang="en-US" smtClean="0"/>
              <a:t>3/18/2025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DCDB7B-2BE8-450F-8C13-7109490C9B53}" type="slidenum">
              <a:rPr lang="en-US" smtClean="0"/>
              <a:t>‹#›</a:t>
            </a:fld>
            <a:endParaRPr lang="en-US"/>
          </a:p>
        </p:txBody>
      </p:sp>
    </p:spTree>
    <p:extLst>
      <p:ext uri="{BB962C8B-B14F-4D97-AF65-F5344CB8AC3E}">
        <p14:creationId xmlns:p14="http://schemas.microsoft.com/office/powerpoint/2010/main" val="895352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DCDB7B-2BE8-450F-8C13-7109490C9B53}" type="slidenum">
              <a:rPr lang="en-US" smtClean="0"/>
              <a:t>39</a:t>
            </a:fld>
            <a:endParaRPr lang="en-US"/>
          </a:p>
        </p:txBody>
      </p:sp>
    </p:spTree>
    <p:extLst>
      <p:ext uri="{BB962C8B-B14F-4D97-AF65-F5344CB8AC3E}">
        <p14:creationId xmlns:p14="http://schemas.microsoft.com/office/powerpoint/2010/main" val="1889871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01EA6-C712-7BF0-CEBE-CCA38E7B6C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60E9495-17C1-3B30-6D15-878037315D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B6F65B-E34D-1572-6EDC-9C4D58F042E1}"/>
              </a:ext>
            </a:extLst>
          </p:cNvPr>
          <p:cNvSpPr>
            <a:spLocks noGrp="1"/>
          </p:cNvSpPr>
          <p:nvPr>
            <p:ph type="dt" sz="half" idx="10"/>
          </p:nvPr>
        </p:nvSpPr>
        <p:spPr/>
        <p:txBody>
          <a:bodyPr/>
          <a:lstStyle/>
          <a:p>
            <a:fld id="{5A657FB5-3FAC-4339-9591-719537B0821E}" type="datetimeFigureOut">
              <a:rPr lang="en-US" smtClean="0"/>
              <a:t>3/18/2025</a:t>
            </a:fld>
            <a:endParaRPr lang="en-US"/>
          </a:p>
        </p:txBody>
      </p:sp>
      <p:sp>
        <p:nvSpPr>
          <p:cNvPr id="5" name="Footer Placeholder 4">
            <a:extLst>
              <a:ext uri="{FF2B5EF4-FFF2-40B4-BE49-F238E27FC236}">
                <a16:creationId xmlns:a16="http://schemas.microsoft.com/office/drawing/2014/main" id="{476141E1-FCDF-A2DC-DF70-99468DAC4D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191B28-8ACC-9109-119D-2EF77270F008}"/>
              </a:ext>
            </a:extLst>
          </p:cNvPr>
          <p:cNvSpPr>
            <a:spLocks noGrp="1"/>
          </p:cNvSpPr>
          <p:nvPr>
            <p:ph type="sldNum" sz="quarter" idx="12"/>
          </p:nvPr>
        </p:nvSpPr>
        <p:spPr/>
        <p:txBody>
          <a:bodyPr/>
          <a:lstStyle/>
          <a:p>
            <a:fld id="{AE7AD9A6-BBA9-40A7-8B34-665563F36E08}" type="slidenum">
              <a:rPr lang="en-US" smtClean="0"/>
              <a:t>‹#›</a:t>
            </a:fld>
            <a:endParaRPr lang="en-US"/>
          </a:p>
        </p:txBody>
      </p:sp>
    </p:spTree>
    <p:extLst>
      <p:ext uri="{BB962C8B-B14F-4D97-AF65-F5344CB8AC3E}">
        <p14:creationId xmlns:p14="http://schemas.microsoft.com/office/powerpoint/2010/main" val="2634855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A9A07-3045-8EDC-45F6-7D136E92AA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0304B5-286C-D3A0-B878-E418281AEF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A7CA58-46FC-66D3-E534-C398BEFF3B15}"/>
              </a:ext>
            </a:extLst>
          </p:cNvPr>
          <p:cNvSpPr>
            <a:spLocks noGrp="1"/>
          </p:cNvSpPr>
          <p:nvPr>
            <p:ph type="dt" sz="half" idx="10"/>
          </p:nvPr>
        </p:nvSpPr>
        <p:spPr/>
        <p:txBody>
          <a:bodyPr/>
          <a:lstStyle/>
          <a:p>
            <a:fld id="{5A657FB5-3FAC-4339-9591-719537B0821E}" type="datetimeFigureOut">
              <a:rPr lang="en-US" smtClean="0"/>
              <a:t>3/18/2025</a:t>
            </a:fld>
            <a:endParaRPr lang="en-US"/>
          </a:p>
        </p:txBody>
      </p:sp>
      <p:sp>
        <p:nvSpPr>
          <p:cNvPr id="5" name="Footer Placeholder 4">
            <a:extLst>
              <a:ext uri="{FF2B5EF4-FFF2-40B4-BE49-F238E27FC236}">
                <a16:creationId xmlns:a16="http://schemas.microsoft.com/office/drawing/2014/main" id="{2341E91B-AC39-8394-2D51-D7F468B35A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7183C1-4D0B-5EB4-203D-2427BFA26D8D}"/>
              </a:ext>
            </a:extLst>
          </p:cNvPr>
          <p:cNvSpPr>
            <a:spLocks noGrp="1"/>
          </p:cNvSpPr>
          <p:nvPr>
            <p:ph type="sldNum" sz="quarter" idx="12"/>
          </p:nvPr>
        </p:nvSpPr>
        <p:spPr/>
        <p:txBody>
          <a:bodyPr/>
          <a:lstStyle/>
          <a:p>
            <a:fld id="{AE7AD9A6-BBA9-40A7-8B34-665563F36E08}" type="slidenum">
              <a:rPr lang="en-US" smtClean="0"/>
              <a:t>‹#›</a:t>
            </a:fld>
            <a:endParaRPr lang="en-US"/>
          </a:p>
        </p:txBody>
      </p:sp>
    </p:spTree>
    <p:extLst>
      <p:ext uri="{BB962C8B-B14F-4D97-AF65-F5344CB8AC3E}">
        <p14:creationId xmlns:p14="http://schemas.microsoft.com/office/powerpoint/2010/main" val="2038239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58B36D-DF64-A80D-4CC0-225C3BFF342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6105739-1B69-6469-F02E-34A288F0CD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1A21DE-A9B1-4F7B-1D77-9AD5A4088064}"/>
              </a:ext>
            </a:extLst>
          </p:cNvPr>
          <p:cNvSpPr>
            <a:spLocks noGrp="1"/>
          </p:cNvSpPr>
          <p:nvPr>
            <p:ph type="dt" sz="half" idx="10"/>
          </p:nvPr>
        </p:nvSpPr>
        <p:spPr/>
        <p:txBody>
          <a:bodyPr/>
          <a:lstStyle/>
          <a:p>
            <a:fld id="{5A657FB5-3FAC-4339-9591-719537B0821E}" type="datetimeFigureOut">
              <a:rPr lang="en-US" smtClean="0"/>
              <a:t>3/18/2025</a:t>
            </a:fld>
            <a:endParaRPr lang="en-US"/>
          </a:p>
        </p:txBody>
      </p:sp>
      <p:sp>
        <p:nvSpPr>
          <p:cNvPr id="5" name="Footer Placeholder 4">
            <a:extLst>
              <a:ext uri="{FF2B5EF4-FFF2-40B4-BE49-F238E27FC236}">
                <a16:creationId xmlns:a16="http://schemas.microsoft.com/office/drawing/2014/main" id="{20915429-77D8-EF32-2F53-65B4FA6FA7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D97862-70BF-E1E5-31C5-DEE8D75D821C}"/>
              </a:ext>
            </a:extLst>
          </p:cNvPr>
          <p:cNvSpPr>
            <a:spLocks noGrp="1"/>
          </p:cNvSpPr>
          <p:nvPr>
            <p:ph type="sldNum" sz="quarter" idx="12"/>
          </p:nvPr>
        </p:nvSpPr>
        <p:spPr/>
        <p:txBody>
          <a:bodyPr/>
          <a:lstStyle/>
          <a:p>
            <a:fld id="{AE7AD9A6-BBA9-40A7-8B34-665563F36E08}" type="slidenum">
              <a:rPr lang="en-US" smtClean="0"/>
              <a:t>‹#›</a:t>
            </a:fld>
            <a:endParaRPr lang="en-US"/>
          </a:p>
        </p:txBody>
      </p:sp>
    </p:spTree>
    <p:extLst>
      <p:ext uri="{BB962C8B-B14F-4D97-AF65-F5344CB8AC3E}">
        <p14:creationId xmlns:p14="http://schemas.microsoft.com/office/powerpoint/2010/main" val="1308366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E024F-98EA-43BC-ADD3-891628DBF8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A4323C-065F-70AB-0FFD-5E6D03142D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BE3B00-E26E-08D6-5AD7-4920045B73B0}"/>
              </a:ext>
            </a:extLst>
          </p:cNvPr>
          <p:cNvSpPr>
            <a:spLocks noGrp="1"/>
          </p:cNvSpPr>
          <p:nvPr>
            <p:ph type="dt" sz="half" idx="10"/>
          </p:nvPr>
        </p:nvSpPr>
        <p:spPr/>
        <p:txBody>
          <a:bodyPr/>
          <a:lstStyle/>
          <a:p>
            <a:fld id="{5A657FB5-3FAC-4339-9591-719537B0821E}" type="datetimeFigureOut">
              <a:rPr lang="en-US" smtClean="0"/>
              <a:t>3/18/2025</a:t>
            </a:fld>
            <a:endParaRPr lang="en-US"/>
          </a:p>
        </p:txBody>
      </p:sp>
      <p:sp>
        <p:nvSpPr>
          <p:cNvPr id="5" name="Footer Placeholder 4">
            <a:extLst>
              <a:ext uri="{FF2B5EF4-FFF2-40B4-BE49-F238E27FC236}">
                <a16:creationId xmlns:a16="http://schemas.microsoft.com/office/drawing/2014/main" id="{2B548D67-01F9-EE58-F393-78E883370C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2C276F-A0BE-5E42-0316-B238FB720AAC}"/>
              </a:ext>
            </a:extLst>
          </p:cNvPr>
          <p:cNvSpPr>
            <a:spLocks noGrp="1"/>
          </p:cNvSpPr>
          <p:nvPr>
            <p:ph type="sldNum" sz="quarter" idx="12"/>
          </p:nvPr>
        </p:nvSpPr>
        <p:spPr/>
        <p:txBody>
          <a:bodyPr/>
          <a:lstStyle/>
          <a:p>
            <a:fld id="{AE7AD9A6-BBA9-40A7-8B34-665563F36E08}" type="slidenum">
              <a:rPr lang="en-US" smtClean="0"/>
              <a:t>‹#›</a:t>
            </a:fld>
            <a:endParaRPr lang="en-US"/>
          </a:p>
        </p:txBody>
      </p:sp>
    </p:spTree>
    <p:extLst>
      <p:ext uri="{BB962C8B-B14F-4D97-AF65-F5344CB8AC3E}">
        <p14:creationId xmlns:p14="http://schemas.microsoft.com/office/powerpoint/2010/main" val="731591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406C7-2C9C-45D4-DC1C-7225F32390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E229972-7EE5-8C40-44C0-52888595BB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4099DC-EB1A-AB6E-1484-C6C1541D0C3C}"/>
              </a:ext>
            </a:extLst>
          </p:cNvPr>
          <p:cNvSpPr>
            <a:spLocks noGrp="1"/>
          </p:cNvSpPr>
          <p:nvPr>
            <p:ph type="dt" sz="half" idx="10"/>
          </p:nvPr>
        </p:nvSpPr>
        <p:spPr/>
        <p:txBody>
          <a:bodyPr/>
          <a:lstStyle/>
          <a:p>
            <a:fld id="{5A657FB5-3FAC-4339-9591-719537B0821E}" type="datetimeFigureOut">
              <a:rPr lang="en-US" smtClean="0"/>
              <a:t>3/18/2025</a:t>
            </a:fld>
            <a:endParaRPr lang="en-US"/>
          </a:p>
        </p:txBody>
      </p:sp>
      <p:sp>
        <p:nvSpPr>
          <p:cNvPr id="5" name="Footer Placeholder 4">
            <a:extLst>
              <a:ext uri="{FF2B5EF4-FFF2-40B4-BE49-F238E27FC236}">
                <a16:creationId xmlns:a16="http://schemas.microsoft.com/office/drawing/2014/main" id="{3DAB04DE-9468-0453-E985-FC5A962414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E1A7B0-AC40-DB13-7E84-B83FBDEB1C91}"/>
              </a:ext>
            </a:extLst>
          </p:cNvPr>
          <p:cNvSpPr>
            <a:spLocks noGrp="1"/>
          </p:cNvSpPr>
          <p:nvPr>
            <p:ph type="sldNum" sz="quarter" idx="12"/>
          </p:nvPr>
        </p:nvSpPr>
        <p:spPr/>
        <p:txBody>
          <a:bodyPr/>
          <a:lstStyle/>
          <a:p>
            <a:fld id="{AE7AD9A6-BBA9-40A7-8B34-665563F36E08}" type="slidenum">
              <a:rPr lang="en-US" smtClean="0"/>
              <a:t>‹#›</a:t>
            </a:fld>
            <a:endParaRPr lang="en-US"/>
          </a:p>
        </p:txBody>
      </p:sp>
    </p:spTree>
    <p:extLst>
      <p:ext uri="{BB962C8B-B14F-4D97-AF65-F5344CB8AC3E}">
        <p14:creationId xmlns:p14="http://schemas.microsoft.com/office/powerpoint/2010/main" val="2833282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E1B98-066D-9E16-0DEB-9FB264A20D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506774-F5CF-678D-0C60-F49B05A7CA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6D2ECD-EDEA-AA6D-9581-F962530DF8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B2236F0-159E-3E17-7928-61DE953264C0}"/>
              </a:ext>
            </a:extLst>
          </p:cNvPr>
          <p:cNvSpPr>
            <a:spLocks noGrp="1"/>
          </p:cNvSpPr>
          <p:nvPr>
            <p:ph type="dt" sz="half" idx="10"/>
          </p:nvPr>
        </p:nvSpPr>
        <p:spPr/>
        <p:txBody>
          <a:bodyPr/>
          <a:lstStyle/>
          <a:p>
            <a:fld id="{5A657FB5-3FAC-4339-9591-719537B0821E}" type="datetimeFigureOut">
              <a:rPr lang="en-US" smtClean="0"/>
              <a:t>3/18/2025</a:t>
            </a:fld>
            <a:endParaRPr lang="en-US"/>
          </a:p>
        </p:txBody>
      </p:sp>
      <p:sp>
        <p:nvSpPr>
          <p:cNvPr id="6" name="Footer Placeholder 5">
            <a:extLst>
              <a:ext uri="{FF2B5EF4-FFF2-40B4-BE49-F238E27FC236}">
                <a16:creationId xmlns:a16="http://schemas.microsoft.com/office/drawing/2014/main" id="{139ADA0B-8953-628B-4E08-8FBA70861D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8BF3AA-C851-EBF7-5BD5-C72C8C723792}"/>
              </a:ext>
            </a:extLst>
          </p:cNvPr>
          <p:cNvSpPr>
            <a:spLocks noGrp="1"/>
          </p:cNvSpPr>
          <p:nvPr>
            <p:ph type="sldNum" sz="quarter" idx="12"/>
          </p:nvPr>
        </p:nvSpPr>
        <p:spPr/>
        <p:txBody>
          <a:bodyPr/>
          <a:lstStyle/>
          <a:p>
            <a:fld id="{AE7AD9A6-BBA9-40A7-8B34-665563F36E08}" type="slidenum">
              <a:rPr lang="en-US" smtClean="0"/>
              <a:t>‹#›</a:t>
            </a:fld>
            <a:endParaRPr lang="en-US"/>
          </a:p>
        </p:txBody>
      </p:sp>
    </p:spTree>
    <p:extLst>
      <p:ext uri="{BB962C8B-B14F-4D97-AF65-F5344CB8AC3E}">
        <p14:creationId xmlns:p14="http://schemas.microsoft.com/office/powerpoint/2010/main" val="258655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058C3-A6E4-A3B2-1AAD-3C1A5F7022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F8A5121-69D3-04F8-6F8A-7BD799CF01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A5551A-463A-9C78-3866-1C1F002C68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2AF2549-23F9-5007-419C-B7DBD95CC9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298FCA-D65D-6FD3-7D66-41005491A9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6997336-5FFC-A32F-1F48-88196FAFBCBD}"/>
              </a:ext>
            </a:extLst>
          </p:cNvPr>
          <p:cNvSpPr>
            <a:spLocks noGrp="1"/>
          </p:cNvSpPr>
          <p:nvPr>
            <p:ph type="dt" sz="half" idx="10"/>
          </p:nvPr>
        </p:nvSpPr>
        <p:spPr/>
        <p:txBody>
          <a:bodyPr/>
          <a:lstStyle/>
          <a:p>
            <a:fld id="{5A657FB5-3FAC-4339-9591-719537B0821E}" type="datetimeFigureOut">
              <a:rPr lang="en-US" smtClean="0"/>
              <a:t>3/18/2025</a:t>
            </a:fld>
            <a:endParaRPr lang="en-US"/>
          </a:p>
        </p:txBody>
      </p:sp>
      <p:sp>
        <p:nvSpPr>
          <p:cNvPr id="8" name="Footer Placeholder 7">
            <a:extLst>
              <a:ext uri="{FF2B5EF4-FFF2-40B4-BE49-F238E27FC236}">
                <a16:creationId xmlns:a16="http://schemas.microsoft.com/office/drawing/2014/main" id="{31A07FC4-1EFA-C8F2-66E6-4D628057FA3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019836-8FBB-2C60-B4B4-E73E35ABB20A}"/>
              </a:ext>
            </a:extLst>
          </p:cNvPr>
          <p:cNvSpPr>
            <a:spLocks noGrp="1"/>
          </p:cNvSpPr>
          <p:nvPr>
            <p:ph type="sldNum" sz="quarter" idx="12"/>
          </p:nvPr>
        </p:nvSpPr>
        <p:spPr/>
        <p:txBody>
          <a:bodyPr/>
          <a:lstStyle/>
          <a:p>
            <a:fld id="{AE7AD9A6-BBA9-40A7-8B34-665563F36E08}" type="slidenum">
              <a:rPr lang="en-US" smtClean="0"/>
              <a:t>‹#›</a:t>
            </a:fld>
            <a:endParaRPr lang="en-US"/>
          </a:p>
        </p:txBody>
      </p:sp>
    </p:spTree>
    <p:extLst>
      <p:ext uri="{BB962C8B-B14F-4D97-AF65-F5344CB8AC3E}">
        <p14:creationId xmlns:p14="http://schemas.microsoft.com/office/powerpoint/2010/main" val="233033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AFA5C-1C1B-12F0-44AC-87CCB5E3DDC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E3C31D2-8B51-0A9D-A542-6859466E073D}"/>
              </a:ext>
            </a:extLst>
          </p:cNvPr>
          <p:cNvSpPr>
            <a:spLocks noGrp="1"/>
          </p:cNvSpPr>
          <p:nvPr>
            <p:ph type="dt" sz="half" idx="10"/>
          </p:nvPr>
        </p:nvSpPr>
        <p:spPr/>
        <p:txBody>
          <a:bodyPr/>
          <a:lstStyle/>
          <a:p>
            <a:fld id="{5A657FB5-3FAC-4339-9591-719537B0821E}" type="datetimeFigureOut">
              <a:rPr lang="en-US" smtClean="0"/>
              <a:t>3/18/2025</a:t>
            </a:fld>
            <a:endParaRPr lang="en-US"/>
          </a:p>
        </p:txBody>
      </p:sp>
      <p:sp>
        <p:nvSpPr>
          <p:cNvPr id="4" name="Footer Placeholder 3">
            <a:extLst>
              <a:ext uri="{FF2B5EF4-FFF2-40B4-BE49-F238E27FC236}">
                <a16:creationId xmlns:a16="http://schemas.microsoft.com/office/drawing/2014/main" id="{CA59ED8A-FC03-17D4-B4C0-0F1653464E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BE45E99-8B68-5F8B-83F3-715117A7E44B}"/>
              </a:ext>
            </a:extLst>
          </p:cNvPr>
          <p:cNvSpPr>
            <a:spLocks noGrp="1"/>
          </p:cNvSpPr>
          <p:nvPr>
            <p:ph type="sldNum" sz="quarter" idx="12"/>
          </p:nvPr>
        </p:nvSpPr>
        <p:spPr/>
        <p:txBody>
          <a:bodyPr/>
          <a:lstStyle/>
          <a:p>
            <a:fld id="{AE7AD9A6-BBA9-40A7-8B34-665563F36E08}" type="slidenum">
              <a:rPr lang="en-US" smtClean="0"/>
              <a:t>‹#›</a:t>
            </a:fld>
            <a:endParaRPr lang="en-US"/>
          </a:p>
        </p:txBody>
      </p:sp>
    </p:spTree>
    <p:extLst>
      <p:ext uri="{BB962C8B-B14F-4D97-AF65-F5344CB8AC3E}">
        <p14:creationId xmlns:p14="http://schemas.microsoft.com/office/powerpoint/2010/main" val="1899497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4223CF-A6F9-8D33-2979-DE690D034A28}"/>
              </a:ext>
            </a:extLst>
          </p:cNvPr>
          <p:cNvSpPr>
            <a:spLocks noGrp="1"/>
          </p:cNvSpPr>
          <p:nvPr>
            <p:ph type="dt" sz="half" idx="10"/>
          </p:nvPr>
        </p:nvSpPr>
        <p:spPr/>
        <p:txBody>
          <a:bodyPr/>
          <a:lstStyle/>
          <a:p>
            <a:fld id="{5A657FB5-3FAC-4339-9591-719537B0821E}" type="datetimeFigureOut">
              <a:rPr lang="en-US" smtClean="0"/>
              <a:t>3/18/2025</a:t>
            </a:fld>
            <a:endParaRPr lang="en-US"/>
          </a:p>
        </p:txBody>
      </p:sp>
      <p:sp>
        <p:nvSpPr>
          <p:cNvPr id="3" name="Footer Placeholder 2">
            <a:extLst>
              <a:ext uri="{FF2B5EF4-FFF2-40B4-BE49-F238E27FC236}">
                <a16:creationId xmlns:a16="http://schemas.microsoft.com/office/drawing/2014/main" id="{C255FAFD-FFDE-DE4C-F2E0-42A00EC126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416F43A-F63D-19A6-D201-F2ED609FB4C8}"/>
              </a:ext>
            </a:extLst>
          </p:cNvPr>
          <p:cNvSpPr>
            <a:spLocks noGrp="1"/>
          </p:cNvSpPr>
          <p:nvPr>
            <p:ph type="sldNum" sz="quarter" idx="12"/>
          </p:nvPr>
        </p:nvSpPr>
        <p:spPr/>
        <p:txBody>
          <a:bodyPr/>
          <a:lstStyle/>
          <a:p>
            <a:fld id="{AE7AD9A6-BBA9-40A7-8B34-665563F36E08}" type="slidenum">
              <a:rPr lang="en-US" smtClean="0"/>
              <a:t>‹#›</a:t>
            </a:fld>
            <a:endParaRPr lang="en-US"/>
          </a:p>
        </p:txBody>
      </p:sp>
    </p:spTree>
    <p:extLst>
      <p:ext uri="{BB962C8B-B14F-4D97-AF65-F5344CB8AC3E}">
        <p14:creationId xmlns:p14="http://schemas.microsoft.com/office/powerpoint/2010/main" val="1133595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81140-C1B7-CB47-7C78-A6E2CE26A4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FD6DDE0-3D0E-BF0E-EC9E-004C4C81BF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0B51756-B733-43B6-5B70-6B3ABB3AC1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CE00CA-DFED-61E9-C9C7-DC5B81B1BAE5}"/>
              </a:ext>
            </a:extLst>
          </p:cNvPr>
          <p:cNvSpPr>
            <a:spLocks noGrp="1"/>
          </p:cNvSpPr>
          <p:nvPr>
            <p:ph type="dt" sz="half" idx="10"/>
          </p:nvPr>
        </p:nvSpPr>
        <p:spPr/>
        <p:txBody>
          <a:bodyPr/>
          <a:lstStyle/>
          <a:p>
            <a:fld id="{5A657FB5-3FAC-4339-9591-719537B0821E}" type="datetimeFigureOut">
              <a:rPr lang="en-US" smtClean="0"/>
              <a:t>3/18/2025</a:t>
            </a:fld>
            <a:endParaRPr lang="en-US"/>
          </a:p>
        </p:txBody>
      </p:sp>
      <p:sp>
        <p:nvSpPr>
          <p:cNvPr id="6" name="Footer Placeholder 5">
            <a:extLst>
              <a:ext uri="{FF2B5EF4-FFF2-40B4-BE49-F238E27FC236}">
                <a16:creationId xmlns:a16="http://schemas.microsoft.com/office/drawing/2014/main" id="{7CB9E84D-3699-74D9-6403-B1024E4616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6208CC-25F6-6E76-6624-0C7B226F2B38}"/>
              </a:ext>
            </a:extLst>
          </p:cNvPr>
          <p:cNvSpPr>
            <a:spLocks noGrp="1"/>
          </p:cNvSpPr>
          <p:nvPr>
            <p:ph type="sldNum" sz="quarter" idx="12"/>
          </p:nvPr>
        </p:nvSpPr>
        <p:spPr/>
        <p:txBody>
          <a:bodyPr/>
          <a:lstStyle/>
          <a:p>
            <a:fld id="{AE7AD9A6-BBA9-40A7-8B34-665563F36E08}" type="slidenum">
              <a:rPr lang="en-US" smtClean="0"/>
              <a:t>‹#›</a:t>
            </a:fld>
            <a:endParaRPr lang="en-US"/>
          </a:p>
        </p:txBody>
      </p:sp>
    </p:spTree>
    <p:extLst>
      <p:ext uri="{BB962C8B-B14F-4D97-AF65-F5344CB8AC3E}">
        <p14:creationId xmlns:p14="http://schemas.microsoft.com/office/powerpoint/2010/main" val="2056800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636C1-F470-73CB-6436-0C510695BE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78AC99-CB45-1497-0158-2CE37E4C11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DE5CB2-27E0-EA19-8C76-98DCCE446E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86EDEA-6E94-C1B4-55A4-550E3FA93A30}"/>
              </a:ext>
            </a:extLst>
          </p:cNvPr>
          <p:cNvSpPr>
            <a:spLocks noGrp="1"/>
          </p:cNvSpPr>
          <p:nvPr>
            <p:ph type="dt" sz="half" idx="10"/>
          </p:nvPr>
        </p:nvSpPr>
        <p:spPr/>
        <p:txBody>
          <a:bodyPr/>
          <a:lstStyle/>
          <a:p>
            <a:fld id="{5A657FB5-3FAC-4339-9591-719537B0821E}" type="datetimeFigureOut">
              <a:rPr lang="en-US" smtClean="0"/>
              <a:t>3/18/2025</a:t>
            </a:fld>
            <a:endParaRPr lang="en-US"/>
          </a:p>
        </p:txBody>
      </p:sp>
      <p:sp>
        <p:nvSpPr>
          <p:cNvPr id="6" name="Footer Placeholder 5">
            <a:extLst>
              <a:ext uri="{FF2B5EF4-FFF2-40B4-BE49-F238E27FC236}">
                <a16:creationId xmlns:a16="http://schemas.microsoft.com/office/drawing/2014/main" id="{C286FE38-3BDB-41F4-076D-00D61A2604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1714C6-E125-41F2-8954-55B77ED064F8}"/>
              </a:ext>
            </a:extLst>
          </p:cNvPr>
          <p:cNvSpPr>
            <a:spLocks noGrp="1"/>
          </p:cNvSpPr>
          <p:nvPr>
            <p:ph type="sldNum" sz="quarter" idx="12"/>
          </p:nvPr>
        </p:nvSpPr>
        <p:spPr/>
        <p:txBody>
          <a:bodyPr/>
          <a:lstStyle/>
          <a:p>
            <a:fld id="{AE7AD9A6-BBA9-40A7-8B34-665563F36E08}" type="slidenum">
              <a:rPr lang="en-US" smtClean="0"/>
              <a:t>‹#›</a:t>
            </a:fld>
            <a:endParaRPr lang="en-US"/>
          </a:p>
        </p:txBody>
      </p:sp>
    </p:spTree>
    <p:extLst>
      <p:ext uri="{BB962C8B-B14F-4D97-AF65-F5344CB8AC3E}">
        <p14:creationId xmlns:p14="http://schemas.microsoft.com/office/powerpoint/2010/main" val="1992247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703FA2-6E9D-F4EB-0695-2F36D816CC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03676EE-7A0C-46BB-CA45-428159D556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2C1F2E-1FDB-1890-87D9-440BF4785E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657FB5-3FAC-4339-9591-719537B0821E}" type="datetimeFigureOut">
              <a:rPr lang="en-US" smtClean="0"/>
              <a:t>3/18/2025</a:t>
            </a:fld>
            <a:endParaRPr lang="en-US"/>
          </a:p>
        </p:txBody>
      </p:sp>
      <p:sp>
        <p:nvSpPr>
          <p:cNvPr id="5" name="Footer Placeholder 4">
            <a:extLst>
              <a:ext uri="{FF2B5EF4-FFF2-40B4-BE49-F238E27FC236}">
                <a16:creationId xmlns:a16="http://schemas.microsoft.com/office/drawing/2014/main" id="{972DD1B9-0166-16BF-F697-6A566FCD49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48447AC-EE4A-5C2B-40DE-B5BED0BAFD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7AD9A6-BBA9-40A7-8B34-665563F36E08}" type="slidenum">
              <a:rPr lang="en-US" smtClean="0"/>
              <a:t>‹#›</a:t>
            </a:fld>
            <a:endParaRPr lang="en-US"/>
          </a:p>
        </p:txBody>
      </p:sp>
    </p:spTree>
    <p:extLst>
      <p:ext uri="{BB962C8B-B14F-4D97-AF65-F5344CB8AC3E}">
        <p14:creationId xmlns:p14="http://schemas.microsoft.com/office/powerpoint/2010/main" val="504538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5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0DD7B-6508-D1F5-7FF4-23632E786E24}"/>
              </a:ext>
            </a:extLst>
          </p:cNvPr>
          <p:cNvSpPr>
            <a:spLocks noGrp="1"/>
          </p:cNvSpPr>
          <p:nvPr>
            <p:ph type="ctrTitle"/>
          </p:nvPr>
        </p:nvSpPr>
        <p:spPr>
          <a:xfrm>
            <a:off x="3209581" y="2701887"/>
            <a:ext cx="9144000" cy="4601990"/>
          </a:xfrm>
        </p:spPr>
        <p:txBody>
          <a:bodyPr>
            <a:normAutofit fontScale="90000"/>
          </a:bodyPr>
          <a:lstStyle/>
          <a:p>
            <a:pPr algn="l">
              <a:spcBef>
                <a:spcPts val="300"/>
              </a:spcBef>
              <a:buFont typeface="Arial" panose="020B0604020202020204" pitchFamily="34" charset="0"/>
              <a:buChar char="•"/>
            </a:pPr>
            <a:r>
              <a:rPr lang="en-US" dirty="0"/>
              <a:t>FOODAI </a:t>
            </a:r>
            <a:br>
              <a:rPr lang="en-US" dirty="0"/>
            </a:br>
            <a:r>
              <a:rPr lang="ar-JO" b="1" i="0" dirty="0">
                <a:solidFill>
                  <a:srgbClr val="404040"/>
                </a:solidFill>
                <a:effectLst/>
                <a:latin typeface="Inter"/>
              </a:rPr>
              <a:t>الوصف</a:t>
            </a:r>
            <a:r>
              <a:rPr lang="ar-JO" b="0" i="0" dirty="0">
                <a:solidFill>
                  <a:srgbClr val="404040"/>
                </a:solidFill>
                <a:effectLst/>
                <a:latin typeface="Inter"/>
              </a:rPr>
              <a:t>: تطبيق يستخدم الذكاء الاصطناعي للتعرف على الأطعمة من الصور وتقديم معلومات غذائية ووصفات.</a:t>
            </a:r>
            <a:br>
              <a:rPr lang="ar-JO" b="0" i="0" dirty="0">
                <a:solidFill>
                  <a:srgbClr val="404040"/>
                </a:solidFill>
                <a:effectLst/>
                <a:latin typeface="Inter"/>
              </a:rPr>
            </a:br>
            <a:r>
              <a:rPr lang="ar-JO" b="1" i="0" dirty="0">
                <a:solidFill>
                  <a:srgbClr val="404040"/>
                </a:solidFill>
                <a:effectLst/>
                <a:latin typeface="Inter"/>
              </a:rPr>
              <a:t>الميزات</a:t>
            </a:r>
            <a:r>
              <a:rPr lang="ar-JO" b="0" i="0" dirty="0">
                <a:solidFill>
                  <a:srgbClr val="404040"/>
                </a:solidFill>
                <a:effectLst/>
                <a:latin typeface="Inter"/>
              </a:rPr>
              <a:t>: تحليل الصور، معلومات غذائية، وصفات.</a:t>
            </a:r>
            <a:br>
              <a:rPr lang="ar-JO" b="0" i="0" dirty="0">
                <a:solidFill>
                  <a:srgbClr val="404040"/>
                </a:solidFill>
                <a:effectLst/>
                <a:latin typeface="Inter"/>
              </a:rPr>
            </a:br>
            <a:br>
              <a:rPr lang="ar-JO" dirty="0"/>
            </a:br>
            <a:br>
              <a:rPr lang="ar-JO" dirty="0"/>
            </a:br>
            <a:endParaRPr lang="en-US" dirty="0"/>
          </a:p>
        </p:txBody>
      </p:sp>
      <p:pic>
        <p:nvPicPr>
          <p:cNvPr id="5" name="Picture 4">
            <a:extLst>
              <a:ext uri="{FF2B5EF4-FFF2-40B4-BE49-F238E27FC236}">
                <a16:creationId xmlns:a16="http://schemas.microsoft.com/office/drawing/2014/main" id="{98493080-DE66-BFEB-C885-C649C25AE62D}"/>
              </a:ext>
            </a:extLst>
          </p:cNvPr>
          <p:cNvPicPr>
            <a:picLocks noChangeAspect="1"/>
          </p:cNvPicPr>
          <p:nvPr/>
        </p:nvPicPr>
        <p:blipFill>
          <a:blip r:embed="rId2"/>
          <a:stretch>
            <a:fillRect/>
          </a:stretch>
        </p:blipFill>
        <p:spPr>
          <a:xfrm>
            <a:off x="134160" y="672030"/>
            <a:ext cx="3075421" cy="4131324"/>
          </a:xfrm>
          <a:prstGeom prst="rect">
            <a:avLst/>
          </a:prstGeom>
        </p:spPr>
      </p:pic>
    </p:spTree>
    <p:extLst>
      <p:ext uri="{BB962C8B-B14F-4D97-AF65-F5344CB8AC3E}">
        <p14:creationId xmlns:p14="http://schemas.microsoft.com/office/powerpoint/2010/main" val="24828331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90C84-B59D-C07E-0A41-8335970AFF1C}"/>
              </a:ext>
            </a:extLst>
          </p:cNvPr>
          <p:cNvSpPr>
            <a:spLocks noGrp="1"/>
          </p:cNvSpPr>
          <p:nvPr>
            <p:ph type="title"/>
          </p:nvPr>
        </p:nvSpPr>
        <p:spPr/>
        <p:txBody>
          <a:bodyPr/>
          <a:lstStyle/>
          <a:p>
            <a:r>
              <a:rPr lang="en-US" dirty="0"/>
              <a:t>Write Notes </a:t>
            </a:r>
          </a:p>
        </p:txBody>
      </p:sp>
      <p:pic>
        <p:nvPicPr>
          <p:cNvPr id="4" name="Picture 3">
            <a:extLst>
              <a:ext uri="{FF2B5EF4-FFF2-40B4-BE49-F238E27FC236}">
                <a16:creationId xmlns:a16="http://schemas.microsoft.com/office/drawing/2014/main" id="{C16E99E1-C96E-6119-F626-26B6ACFE515C}"/>
              </a:ext>
            </a:extLst>
          </p:cNvPr>
          <p:cNvPicPr>
            <a:picLocks noChangeAspect="1"/>
          </p:cNvPicPr>
          <p:nvPr/>
        </p:nvPicPr>
        <p:blipFill>
          <a:blip r:embed="rId2"/>
          <a:stretch>
            <a:fillRect/>
          </a:stretch>
        </p:blipFill>
        <p:spPr>
          <a:xfrm>
            <a:off x="2877872" y="2388026"/>
            <a:ext cx="4944103" cy="2936497"/>
          </a:xfrm>
          <a:prstGeom prst="rect">
            <a:avLst/>
          </a:prstGeom>
        </p:spPr>
      </p:pic>
    </p:spTree>
    <p:extLst>
      <p:ext uri="{BB962C8B-B14F-4D97-AF65-F5344CB8AC3E}">
        <p14:creationId xmlns:p14="http://schemas.microsoft.com/office/powerpoint/2010/main" val="3191887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60BE7-F5D9-90EF-1CC3-731CA71ED1CD}"/>
              </a:ext>
            </a:extLst>
          </p:cNvPr>
          <p:cNvSpPr>
            <a:spLocks noGrp="1"/>
          </p:cNvSpPr>
          <p:nvPr>
            <p:ph type="title"/>
          </p:nvPr>
        </p:nvSpPr>
        <p:spPr/>
        <p:txBody>
          <a:bodyPr/>
          <a:lstStyle/>
          <a:p>
            <a:r>
              <a:rPr lang="en-US" dirty="0"/>
              <a:t>Footer </a:t>
            </a:r>
          </a:p>
        </p:txBody>
      </p:sp>
      <p:pic>
        <p:nvPicPr>
          <p:cNvPr id="4" name="Picture 3">
            <a:extLst>
              <a:ext uri="{FF2B5EF4-FFF2-40B4-BE49-F238E27FC236}">
                <a16:creationId xmlns:a16="http://schemas.microsoft.com/office/drawing/2014/main" id="{CE015B8E-B76C-4472-F8D1-5C7D145190CB}"/>
              </a:ext>
            </a:extLst>
          </p:cNvPr>
          <p:cNvPicPr>
            <a:picLocks noChangeAspect="1"/>
          </p:cNvPicPr>
          <p:nvPr/>
        </p:nvPicPr>
        <p:blipFill>
          <a:blip r:embed="rId2"/>
          <a:stretch>
            <a:fillRect/>
          </a:stretch>
        </p:blipFill>
        <p:spPr>
          <a:xfrm>
            <a:off x="2132623" y="1901118"/>
            <a:ext cx="7024779" cy="2009869"/>
          </a:xfrm>
          <a:prstGeom prst="rect">
            <a:avLst/>
          </a:prstGeom>
        </p:spPr>
      </p:pic>
    </p:spTree>
    <p:extLst>
      <p:ext uri="{BB962C8B-B14F-4D97-AF65-F5344CB8AC3E}">
        <p14:creationId xmlns:p14="http://schemas.microsoft.com/office/powerpoint/2010/main" val="2049960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FE1F0-0342-D01C-F8C7-E980D26C9782}"/>
              </a:ext>
            </a:extLst>
          </p:cNvPr>
          <p:cNvSpPr>
            <a:spLocks noGrp="1"/>
          </p:cNvSpPr>
          <p:nvPr>
            <p:ph type="title"/>
          </p:nvPr>
        </p:nvSpPr>
        <p:spPr>
          <a:xfrm>
            <a:off x="0" y="1427674"/>
            <a:ext cx="10515600" cy="2113669"/>
          </a:xfrm>
        </p:spPr>
        <p:txBody>
          <a:bodyPr>
            <a:normAutofit fontScale="90000"/>
          </a:bodyPr>
          <a:lstStyle/>
          <a:p>
            <a:r>
              <a:rPr lang="en-US" dirty="0"/>
              <a:t>click of + button</a:t>
            </a:r>
            <a:br>
              <a:rPr lang="en-US" dirty="0"/>
            </a:br>
            <a:r>
              <a:rPr lang="en-US" dirty="0"/>
              <a:t> scan food </a:t>
            </a:r>
            <a:br>
              <a:rPr lang="en-US" dirty="0"/>
            </a:br>
            <a:r>
              <a:rPr lang="en-US" dirty="0"/>
              <a:t>log exercise</a:t>
            </a:r>
            <a:br>
              <a:rPr lang="en-US" dirty="0"/>
            </a:br>
            <a:r>
              <a:rPr lang="en-US" dirty="0"/>
              <a:t>if click of scan food</a:t>
            </a:r>
            <a:br>
              <a:rPr lang="en-US" dirty="0"/>
            </a:br>
            <a:r>
              <a:rPr lang="en-US" dirty="0"/>
              <a:t>as shown </a:t>
            </a:r>
          </a:p>
        </p:txBody>
      </p:sp>
      <p:pic>
        <p:nvPicPr>
          <p:cNvPr id="4" name="Picture 3">
            <a:extLst>
              <a:ext uri="{FF2B5EF4-FFF2-40B4-BE49-F238E27FC236}">
                <a16:creationId xmlns:a16="http://schemas.microsoft.com/office/drawing/2014/main" id="{555562CB-7EAE-2E48-5796-661C91B1A0DE}"/>
              </a:ext>
            </a:extLst>
          </p:cNvPr>
          <p:cNvPicPr>
            <a:picLocks noChangeAspect="1"/>
          </p:cNvPicPr>
          <p:nvPr/>
        </p:nvPicPr>
        <p:blipFill>
          <a:blip r:embed="rId2"/>
          <a:stretch>
            <a:fillRect/>
          </a:stretch>
        </p:blipFill>
        <p:spPr>
          <a:xfrm>
            <a:off x="4029047" y="585464"/>
            <a:ext cx="4133906" cy="5886585"/>
          </a:xfrm>
          <a:prstGeom prst="rect">
            <a:avLst/>
          </a:prstGeom>
        </p:spPr>
      </p:pic>
      <p:pic>
        <p:nvPicPr>
          <p:cNvPr id="6" name="Picture 5">
            <a:extLst>
              <a:ext uri="{FF2B5EF4-FFF2-40B4-BE49-F238E27FC236}">
                <a16:creationId xmlns:a16="http://schemas.microsoft.com/office/drawing/2014/main" id="{87B63B47-C026-7D3D-F546-4FA20249C34B}"/>
              </a:ext>
            </a:extLst>
          </p:cNvPr>
          <p:cNvPicPr>
            <a:picLocks noChangeAspect="1"/>
          </p:cNvPicPr>
          <p:nvPr/>
        </p:nvPicPr>
        <p:blipFill>
          <a:blip r:embed="rId3"/>
          <a:stretch>
            <a:fillRect/>
          </a:stretch>
        </p:blipFill>
        <p:spPr>
          <a:xfrm>
            <a:off x="8282930" y="1625554"/>
            <a:ext cx="3694068" cy="3606892"/>
          </a:xfrm>
          <a:prstGeom prst="rect">
            <a:avLst/>
          </a:prstGeom>
        </p:spPr>
      </p:pic>
      <p:pic>
        <p:nvPicPr>
          <p:cNvPr id="3" name="Picture 2">
            <a:extLst>
              <a:ext uri="{FF2B5EF4-FFF2-40B4-BE49-F238E27FC236}">
                <a16:creationId xmlns:a16="http://schemas.microsoft.com/office/drawing/2014/main" id="{CB622706-64F9-F15F-1F2B-CA415D99BFA8}"/>
              </a:ext>
            </a:extLst>
          </p:cNvPr>
          <p:cNvPicPr>
            <a:picLocks noChangeAspect="1"/>
          </p:cNvPicPr>
          <p:nvPr/>
        </p:nvPicPr>
        <p:blipFill>
          <a:blip r:embed="rId2"/>
          <a:stretch>
            <a:fillRect/>
          </a:stretch>
        </p:blipFill>
        <p:spPr>
          <a:xfrm>
            <a:off x="4181447" y="737864"/>
            <a:ext cx="4133906" cy="5886585"/>
          </a:xfrm>
          <a:prstGeom prst="rect">
            <a:avLst/>
          </a:prstGeom>
        </p:spPr>
      </p:pic>
    </p:spTree>
    <p:extLst>
      <p:ext uri="{BB962C8B-B14F-4D97-AF65-F5344CB8AC3E}">
        <p14:creationId xmlns:p14="http://schemas.microsoft.com/office/powerpoint/2010/main" val="2427464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DE5F-E740-3107-832D-A9AFB2516F4C}"/>
              </a:ext>
            </a:extLst>
          </p:cNvPr>
          <p:cNvSpPr>
            <a:spLocks noGrp="1"/>
          </p:cNvSpPr>
          <p:nvPr>
            <p:ph type="title"/>
          </p:nvPr>
        </p:nvSpPr>
        <p:spPr/>
        <p:txBody>
          <a:bodyPr/>
          <a:lstStyle/>
          <a:p>
            <a:r>
              <a:rPr lang="en-US" dirty="0"/>
              <a:t>Click of log exercise </a:t>
            </a:r>
          </a:p>
        </p:txBody>
      </p:sp>
      <p:pic>
        <p:nvPicPr>
          <p:cNvPr id="4" name="Picture 3">
            <a:extLst>
              <a:ext uri="{FF2B5EF4-FFF2-40B4-BE49-F238E27FC236}">
                <a16:creationId xmlns:a16="http://schemas.microsoft.com/office/drawing/2014/main" id="{8BAD524A-4209-6FB2-DAC0-46C3A256CE47}"/>
              </a:ext>
            </a:extLst>
          </p:cNvPr>
          <p:cNvPicPr>
            <a:picLocks noChangeAspect="1"/>
          </p:cNvPicPr>
          <p:nvPr/>
        </p:nvPicPr>
        <p:blipFill>
          <a:blip r:embed="rId2"/>
          <a:stretch>
            <a:fillRect/>
          </a:stretch>
        </p:blipFill>
        <p:spPr>
          <a:xfrm>
            <a:off x="6443585" y="200637"/>
            <a:ext cx="3515663" cy="6292238"/>
          </a:xfrm>
          <a:prstGeom prst="rect">
            <a:avLst/>
          </a:prstGeom>
        </p:spPr>
      </p:pic>
    </p:spTree>
    <p:extLst>
      <p:ext uri="{BB962C8B-B14F-4D97-AF65-F5344CB8AC3E}">
        <p14:creationId xmlns:p14="http://schemas.microsoft.com/office/powerpoint/2010/main" val="3222656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6926C-0ED6-D84F-179D-F7CAA90FBDE7}"/>
              </a:ext>
            </a:extLst>
          </p:cNvPr>
          <p:cNvSpPr>
            <a:spLocks noGrp="1"/>
          </p:cNvSpPr>
          <p:nvPr>
            <p:ph type="title"/>
          </p:nvPr>
        </p:nvSpPr>
        <p:spPr>
          <a:xfrm>
            <a:off x="100070" y="45636"/>
            <a:ext cx="10515600" cy="1325563"/>
          </a:xfrm>
        </p:spPr>
        <p:txBody>
          <a:bodyPr/>
          <a:lstStyle/>
          <a:p>
            <a:r>
              <a:rPr lang="en-US" dirty="0"/>
              <a:t>Analytics </a:t>
            </a:r>
          </a:p>
        </p:txBody>
      </p:sp>
      <p:pic>
        <p:nvPicPr>
          <p:cNvPr id="4" name="Picture 3">
            <a:extLst>
              <a:ext uri="{FF2B5EF4-FFF2-40B4-BE49-F238E27FC236}">
                <a16:creationId xmlns:a16="http://schemas.microsoft.com/office/drawing/2014/main" id="{8BE878F5-9C3E-7E9D-F8F7-BABF4515CBDD}"/>
              </a:ext>
            </a:extLst>
          </p:cNvPr>
          <p:cNvPicPr>
            <a:picLocks noChangeAspect="1"/>
          </p:cNvPicPr>
          <p:nvPr/>
        </p:nvPicPr>
        <p:blipFill>
          <a:blip r:embed="rId2"/>
          <a:stretch>
            <a:fillRect/>
          </a:stretch>
        </p:blipFill>
        <p:spPr>
          <a:xfrm>
            <a:off x="2518549" y="255979"/>
            <a:ext cx="3067001" cy="6346041"/>
          </a:xfrm>
          <a:prstGeom prst="rect">
            <a:avLst/>
          </a:prstGeom>
        </p:spPr>
      </p:pic>
      <p:pic>
        <p:nvPicPr>
          <p:cNvPr id="6" name="Picture 5">
            <a:extLst>
              <a:ext uri="{FF2B5EF4-FFF2-40B4-BE49-F238E27FC236}">
                <a16:creationId xmlns:a16="http://schemas.microsoft.com/office/drawing/2014/main" id="{97F2E900-F4B7-E3C9-9709-293C4757DD09}"/>
              </a:ext>
            </a:extLst>
          </p:cNvPr>
          <p:cNvPicPr>
            <a:picLocks noChangeAspect="1"/>
          </p:cNvPicPr>
          <p:nvPr/>
        </p:nvPicPr>
        <p:blipFill>
          <a:blip r:embed="rId3"/>
          <a:stretch>
            <a:fillRect/>
          </a:stretch>
        </p:blipFill>
        <p:spPr>
          <a:xfrm>
            <a:off x="6184232" y="255979"/>
            <a:ext cx="3489219" cy="6198495"/>
          </a:xfrm>
          <a:prstGeom prst="rect">
            <a:avLst/>
          </a:prstGeom>
        </p:spPr>
      </p:pic>
    </p:spTree>
    <p:extLst>
      <p:ext uri="{BB962C8B-B14F-4D97-AF65-F5344CB8AC3E}">
        <p14:creationId xmlns:p14="http://schemas.microsoft.com/office/powerpoint/2010/main" val="345044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A9D1E-2D71-350C-5377-3FFB64976F43}"/>
              </a:ext>
            </a:extLst>
          </p:cNvPr>
          <p:cNvSpPr>
            <a:spLocks noGrp="1"/>
          </p:cNvSpPr>
          <p:nvPr>
            <p:ph type="title"/>
          </p:nvPr>
        </p:nvSpPr>
        <p:spPr>
          <a:xfrm>
            <a:off x="150565" y="1334609"/>
            <a:ext cx="10515600" cy="1325563"/>
          </a:xfrm>
        </p:spPr>
        <p:txBody>
          <a:bodyPr/>
          <a:lstStyle/>
          <a:p>
            <a:r>
              <a:rPr lang="en-US" dirty="0"/>
              <a:t>Community but in we </a:t>
            </a:r>
            <a:br>
              <a:rPr lang="en-US" dirty="0"/>
            </a:br>
            <a:r>
              <a:rPr lang="en-US" dirty="0"/>
              <a:t>project not need </a:t>
            </a:r>
          </a:p>
        </p:txBody>
      </p:sp>
      <p:pic>
        <p:nvPicPr>
          <p:cNvPr id="4" name="Picture 3">
            <a:extLst>
              <a:ext uri="{FF2B5EF4-FFF2-40B4-BE49-F238E27FC236}">
                <a16:creationId xmlns:a16="http://schemas.microsoft.com/office/drawing/2014/main" id="{85F59EA7-34CD-6616-394C-9C42BD478271}"/>
              </a:ext>
            </a:extLst>
          </p:cNvPr>
          <p:cNvPicPr>
            <a:picLocks noChangeAspect="1"/>
          </p:cNvPicPr>
          <p:nvPr/>
        </p:nvPicPr>
        <p:blipFill>
          <a:blip r:embed="rId2"/>
          <a:stretch>
            <a:fillRect/>
          </a:stretch>
        </p:blipFill>
        <p:spPr>
          <a:xfrm>
            <a:off x="6767741" y="143219"/>
            <a:ext cx="3139069" cy="6340207"/>
          </a:xfrm>
          <a:prstGeom prst="rect">
            <a:avLst/>
          </a:prstGeom>
        </p:spPr>
      </p:pic>
      <p:pic>
        <p:nvPicPr>
          <p:cNvPr id="6" name="Picture 5">
            <a:extLst>
              <a:ext uri="{FF2B5EF4-FFF2-40B4-BE49-F238E27FC236}">
                <a16:creationId xmlns:a16="http://schemas.microsoft.com/office/drawing/2014/main" id="{86793709-743D-AA6F-414C-F02D988EC1FB}"/>
              </a:ext>
            </a:extLst>
          </p:cNvPr>
          <p:cNvPicPr>
            <a:picLocks noChangeAspect="1"/>
          </p:cNvPicPr>
          <p:nvPr/>
        </p:nvPicPr>
        <p:blipFill>
          <a:blip r:embed="rId3"/>
          <a:stretch>
            <a:fillRect/>
          </a:stretch>
        </p:blipFill>
        <p:spPr>
          <a:xfrm>
            <a:off x="502511" y="2986279"/>
            <a:ext cx="5955923" cy="1773007"/>
          </a:xfrm>
          <a:prstGeom prst="rect">
            <a:avLst/>
          </a:prstGeom>
        </p:spPr>
      </p:pic>
    </p:spTree>
    <p:extLst>
      <p:ext uri="{BB962C8B-B14F-4D97-AF65-F5344CB8AC3E}">
        <p14:creationId xmlns:p14="http://schemas.microsoft.com/office/powerpoint/2010/main" val="3249389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B8984-C079-D604-666D-09F19CA87193}"/>
              </a:ext>
            </a:extLst>
          </p:cNvPr>
          <p:cNvSpPr>
            <a:spLocks noGrp="1"/>
          </p:cNvSpPr>
          <p:nvPr>
            <p:ph type="title"/>
          </p:nvPr>
        </p:nvSpPr>
        <p:spPr>
          <a:xfrm>
            <a:off x="0" y="0"/>
            <a:ext cx="12192000" cy="6858000"/>
          </a:xfrm>
          <a:solidFill>
            <a:schemeClr val="accent1">
              <a:lumMod val="20000"/>
              <a:lumOff val="80000"/>
            </a:schemeClr>
          </a:solidFill>
        </p:spPr>
        <p:txBody>
          <a:bodyPr>
            <a:normAutofit/>
          </a:bodyPr>
          <a:lstStyle/>
          <a:p>
            <a:pPr algn="r">
              <a:buFont typeface="Arial" panose="020B0604020202020204" pitchFamily="34" charset="0"/>
              <a:buChar char="•"/>
            </a:pPr>
            <a:r>
              <a:rPr lang="ar-JO" dirty="0"/>
              <a:t>                          </a:t>
            </a:r>
            <a:r>
              <a:rPr lang="en-US" dirty="0"/>
              <a:t>2_</a:t>
            </a:r>
            <a:r>
              <a:rPr lang="en-US" b="1" i="0" dirty="0">
                <a:solidFill>
                  <a:srgbClr val="404040"/>
                </a:solidFill>
                <a:effectLst/>
                <a:latin typeface="Inter"/>
              </a:rPr>
              <a:t>Foodvisor</a:t>
            </a:r>
            <a:r>
              <a:rPr lang="ar-JO" b="1" i="0" dirty="0">
                <a:solidFill>
                  <a:srgbClr val="404040"/>
                </a:solidFill>
                <a:effectLst/>
                <a:latin typeface="Inter"/>
              </a:rPr>
              <a:t>                                   </a:t>
            </a:r>
            <a:br>
              <a:rPr lang="ar-JO" b="1" i="0" dirty="0">
                <a:solidFill>
                  <a:srgbClr val="404040"/>
                </a:solidFill>
                <a:effectLst/>
                <a:latin typeface="Inter"/>
              </a:rPr>
            </a:br>
            <a:br>
              <a:rPr lang="ar-JO" b="1" i="0" dirty="0">
                <a:solidFill>
                  <a:srgbClr val="404040"/>
                </a:solidFill>
                <a:effectLst/>
                <a:latin typeface="Inter"/>
              </a:rPr>
            </a:br>
            <a:r>
              <a:rPr lang="ar-JO" b="1" i="0" dirty="0">
                <a:solidFill>
                  <a:srgbClr val="404040"/>
                </a:solidFill>
                <a:effectLst/>
                <a:latin typeface="Inter"/>
              </a:rPr>
              <a:t>الوصف</a:t>
            </a:r>
            <a:r>
              <a:rPr lang="ar-JO" b="0" i="0" dirty="0">
                <a:solidFill>
                  <a:srgbClr val="404040"/>
                </a:solidFill>
                <a:effectLst/>
                <a:latin typeface="Inter"/>
              </a:rPr>
              <a:t>: تطبيق يستخدم الذكاء الاصطناعي لتحليل صور الطعام وتقديم معلومات عن السعرات الحرارية والمكونات.</a:t>
            </a:r>
            <a:br>
              <a:rPr lang="ar-JO" b="0" i="0" dirty="0">
                <a:solidFill>
                  <a:srgbClr val="404040"/>
                </a:solidFill>
                <a:effectLst/>
                <a:latin typeface="Inter"/>
              </a:rPr>
            </a:br>
            <a:r>
              <a:rPr lang="ar-JO" b="0" i="0" dirty="0">
                <a:solidFill>
                  <a:srgbClr val="404040"/>
                </a:solidFill>
                <a:effectLst/>
                <a:latin typeface="Inter"/>
              </a:rPr>
              <a:t>الميزات</a:t>
            </a:r>
            <a:br>
              <a:rPr lang="ar-JO" b="0" i="0" dirty="0">
                <a:solidFill>
                  <a:srgbClr val="404040"/>
                </a:solidFill>
                <a:effectLst/>
                <a:latin typeface="Inter"/>
              </a:rPr>
            </a:br>
            <a:r>
              <a:rPr lang="ar-JO" b="0" i="0" dirty="0">
                <a:solidFill>
                  <a:srgbClr val="404040"/>
                </a:solidFill>
                <a:effectLst/>
                <a:latin typeface="Inter"/>
              </a:rPr>
              <a:t>تحليل الصور</a:t>
            </a:r>
            <a:br>
              <a:rPr lang="ar-JO" b="0" i="0" dirty="0">
                <a:solidFill>
                  <a:srgbClr val="404040"/>
                </a:solidFill>
                <a:effectLst/>
                <a:latin typeface="Inter"/>
              </a:rPr>
            </a:br>
            <a:r>
              <a:rPr lang="ar-JO" b="0" i="0" dirty="0">
                <a:solidFill>
                  <a:srgbClr val="404040"/>
                </a:solidFill>
                <a:effectLst/>
                <a:latin typeface="Inter"/>
              </a:rPr>
              <a:t>تقدير السعرات الحرارية</a:t>
            </a:r>
            <a:br>
              <a:rPr lang="ar-JO" b="0" i="0" dirty="0">
                <a:solidFill>
                  <a:srgbClr val="404040"/>
                </a:solidFill>
                <a:effectLst/>
                <a:latin typeface="Inter"/>
              </a:rPr>
            </a:br>
            <a:r>
              <a:rPr lang="ar-JO" b="0" i="0" dirty="0">
                <a:solidFill>
                  <a:srgbClr val="404040"/>
                </a:solidFill>
                <a:effectLst/>
                <a:latin typeface="Inter"/>
              </a:rPr>
              <a:t>معلومات غذائية مفصلة</a:t>
            </a:r>
            <a:br>
              <a:rPr lang="ar-JO" dirty="0"/>
            </a:br>
            <a:br>
              <a:rPr lang="en-US" b="1" i="0" dirty="0">
                <a:solidFill>
                  <a:srgbClr val="404040"/>
                </a:solidFill>
                <a:effectLst/>
                <a:latin typeface="Inter"/>
              </a:rPr>
            </a:br>
            <a:endParaRPr lang="en-US" dirty="0"/>
          </a:p>
        </p:txBody>
      </p:sp>
    </p:spTree>
    <p:extLst>
      <p:ext uri="{BB962C8B-B14F-4D97-AF65-F5344CB8AC3E}">
        <p14:creationId xmlns:p14="http://schemas.microsoft.com/office/powerpoint/2010/main" val="2364104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3B78F-C90A-D481-F409-492A76D9685A}"/>
              </a:ext>
            </a:extLst>
          </p:cNvPr>
          <p:cNvSpPr>
            <a:spLocks noGrp="1"/>
          </p:cNvSpPr>
          <p:nvPr>
            <p:ph type="title"/>
          </p:nvPr>
        </p:nvSpPr>
        <p:spPr>
          <a:xfrm>
            <a:off x="676160" y="750715"/>
            <a:ext cx="10839680" cy="4427213"/>
          </a:xfrm>
          <a:solidFill>
            <a:schemeClr val="accent1">
              <a:lumMod val="40000"/>
              <a:lumOff val="60000"/>
            </a:schemeClr>
          </a:solidFill>
        </p:spPr>
        <p:txBody>
          <a:bodyPr>
            <a:normAutofit fontScale="90000"/>
          </a:bodyPr>
          <a:lstStyle/>
          <a:p>
            <a:r>
              <a:rPr lang="en-US" b="1" i="0" dirty="0">
                <a:solidFill>
                  <a:srgbClr val="404040"/>
                </a:solidFill>
                <a:effectLst/>
                <a:latin typeface="Inter"/>
              </a:rPr>
              <a:t>Description:</a:t>
            </a:r>
            <a:br>
              <a:rPr lang="en-US" dirty="0"/>
            </a:br>
            <a:r>
              <a:rPr lang="en-US" b="0" i="0" dirty="0" err="1">
                <a:solidFill>
                  <a:srgbClr val="404040"/>
                </a:solidFill>
                <a:effectLst/>
                <a:latin typeface="Inter"/>
              </a:rPr>
              <a:t>Foodvisor</a:t>
            </a:r>
            <a:r>
              <a:rPr lang="en-US" b="0" i="0" dirty="0">
                <a:solidFill>
                  <a:srgbClr val="404040"/>
                </a:solidFill>
                <a:effectLst/>
                <a:latin typeface="Inter"/>
              </a:rPr>
              <a:t> is a </a:t>
            </a:r>
            <a:r>
              <a:rPr lang="en-US" b="1" i="0" dirty="0">
                <a:solidFill>
                  <a:srgbClr val="404040"/>
                </a:solidFill>
                <a:effectLst/>
                <a:latin typeface="Inter"/>
              </a:rPr>
              <a:t>AI-powered food tracking app</a:t>
            </a:r>
            <a:r>
              <a:rPr lang="en-US" b="0" i="0" dirty="0">
                <a:solidFill>
                  <a:srgbClr val="404040"/>
                </a:solidFill>
                <a:effectLst/>
                <a:latin typeface="Inter"/>
              </a:rPr>
              <a:t> that uses artificial intelligence to analyze photos of food and provide detailed information about calories, ingredients, and nutritional content. It simplifies the process of tracking meals by </a:t>
            </a:r>
            <a:r>
              <a:rPr lang="en-US" b="0" i="0" dirty="0">
                <a:solidFill>
                  <a:srgbClr val="404040"/>
                </a:solidFill>
                <a:effectLst/>
                <a:highlight>
                  <a:srgbClr val="FFFF00"/>
                </a:highlight>
                <a:latin typeface="Inter"/>
              </a:rPr>
              <a:t>allowing users to take a picture of their food instead of manually logging it.</a:t>
            </a:r>
            <a:endParaRPr lang="en-US" dirty="0">
              <a:highlight>
                <a:srgbClr val="FFFF00"/>
              </a:highlight>
            </a:endParaRPr>
          </a:p>
        </p:txBody>
      </p:sp>
    </p:spTree>
    <p:extLst>
      <p:ext uri="{BB962C8B-B14F-4D97-AF65-F5344CB8AC3E}">
        <p14:creationId xmlns:p14="http://schemas.microsoft.com/office/powerpoint/2010/main" val="9645688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CE24C-95C0-F3C3-5C04-38DEFD45BFAF}"/>
              </a:ext>
            </a:extLst>
          </p:cNvPr>
          <p:cNvSpPr>
            <a:spLocks noGrp="1"/>
          </p:cNvSpPr>
          <p:nvPr>
            <p:ph type="title"/>
          </p:nvPr>
        </p:nvSpPr>
        <p:spPr>
          <a:xfrm>
            <a:off x="838200" y="365125"/>
            <a:ext cx="10515600" cy="5980591"/>
          </a:xfrm>
          <a:solidFill>
            <a:schemeClr val="accent1">
              <a:lumMod val="40000"/>
              <a:lumOff val="60000"/>
            </a:schemeClr>
          </a:solidFill>
        </p:spPr>
        <p:txBody>
          <a:bodyPr>
            <a:normAutofit/>
          </a:bodyPr>
          <a:lstStyle/>
          <a:p>
            <a:pPr algn="ctr"/>
            <a:r>
              <a:rPr lang="en-US" b="1" i="0" dirty="0">
                <a:solidFill>
                  <a:srgbClr val="404040"/>
                </a:solidFill>
                <a:effectLst/>
                <a:latin typeface="Inter"/>
              </a:rPr>
              <a:t>Key Features of </a:t>
            </a:r>
            <a:r>
              <a:rPr lang="en-US" b="1" i="0" dirty="0" err="1">
                <a:solidFill>
                  <a:srgbClr val="404040"/>
                </a:solidFill>
                <a:effectLst/>
                <a:latin typeface="Inter"/>
              </a:rPr>
              <a:t>Foodvisor</a:t>
            </a:r>
            <a:br>
              <a:rPr lang="en-US" b="1" i="0" dirty="0">
                <a:solidFill>
                  <a:srgbClr val="404040"/>
                </a:solidFill>
                <a:effectLst/>
                <a:latin typeface="Inter"/>
              </a:rPr>
            </a:br>
            <a:br>
              <a:rPr lang="en-US" b="1" i="0" dirty="0">
                <a:solidFill>
                  <a:srgbClr val="404040"/>
                </a:solidFill>
                <a:effectLst/>
                <a:latin typeface="Inter"/>
              </a:rPr>
            </a:br>
            <a:endParaRPr lang="en-US" dirty="0"/>
          </a:p>
        </p:txBody>
      </p:sp>
    </p:spTree>
    <p:extLst>
      <p:ext uri="{BB962C8B-B14F-4D97-AF65-F5344CB8AC3E}">
        <p14:creationId xmlns:p14="http://schemas.microsoft.com/office/powerpoint/2010/main" val="10614783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733AAF-C188-DDA1-D3F6-E2D1D4B6677A}"/>
              </a:ext>
            </a:extLst>
          </p:cNvPr>
          <p:cNvSpPr txBox="1"/>
          <p:nvPr/>
        </p:nvSpPr>
        <p:spPr>
          <a:xfrm>
            <a:off x="782197" y="451692"/>
            <a:ext cx="10256703" cy="6117059"/>
          </a:xfrm>
          <a:prstGeom prst="rect">
            <a:avLst/>
          </a:prstGeom>
          <a:solidFill>
            <a:schemeClr val="accent1">
              <a:lumMod val="40000"/>
              <a:lumOff val="60000"/>
            </a:schemeClr>
          </a:solidFill>
        </p:spPr>
        <p:txBody>
          <a:bodyPr wrap="square">
            <a:spAutoFit/>
          </a:bodyPr>
          <a:lstStyle/>
          <a:p>
            <a:pPr algn="l">
              <a:spcAft>
                <a:spcPts val="300"/>
              </a:spcAft>
              <a:buFont typeface="+mj-lt"/>
              <a:buAutoNum type="arabicPeriod"/>
            </a:pPr>
            <a:r>
              <a:rPr lang="en-US" sz="2800" b="1" i="0" dirty="0">
                <a:solidFill>
                  <a:srgbClr val="404040"/>
                </a:solidFill>
                <a:effectLst/>
                <a:latin typeface="Inter"/>
              </a:rPr>
              <a:t>AI-Powered Image Analysis:</a:t>
            </a:r>
            <a:endParaRPr lang="en-US" sz="2800" b="0" i="0" dirty="0">
              <a:solidFill>
                <a:srgbClr val="404040"/>
              </a:solidFill>
              <a:effectLst/>
              <a:latin typeface="Inter"/>
            </a:endParaRPr>
          </a:p>
          <a:p>
            <a:pPr marL="742950" lvl="1" indent="-285750" algn="l">
              <a:spcBef>
                <a:spcPts val="300"/>
              </a:spcBef>
              <a:buFont typeface="+mj-lt"/>
              <a:buAutoNum type="arabicPeriod"/>
            </a:pPr>
            <a:r>
              <a:rPr lang="en-US" sz="2800" b="0" i="0" dirty="0">
                <a:solidFill>
                  <a:srgbClr val="404040"/>
                </a:solidFill>
                <a:effectLst/>
                <a:latin typeface="Inter"/>
              </a:rPr>
              <a:t>Users can take a photo of their meal, and the app uses AI to identify the food items.</a:t>
            </a:r>
          </a:p>
          <a:p>
            <a:pPr marL="742950" lvl="1" indent="-285750" algn="l">
              <a:spcBef>
                <a:spcPts val="300"/>
              </a:spcBef>
              <a:buFont typeface="+mj-lt"/>
              <a:buAutoNum type="arabicPeriod"/>
            </a:pPr>
            <a:r>
              <a:rPr lang="en-US" sz="2800" b="0" i="0" dirty="0">
                <a:solidFill>
                  <a:srgbClr val="404040"/>
                </a:solidFill>
                <a:effectLst/>
                <a:latin typeface="Inter"/>
              </a:rPr>
              <a:t>Recognizes a wide variety of dishes, ingredients, and portion sizes.</a:t>
            </a:r>
          </a:p>
          <a:p>
            <a:pPr algn="l">
              <a:spcBef>
                <a:spcPts val="300"/>
              </a:spcBef>
              <a:spcAft>
                <a:spcPts val="300"/>
              </a:spcAft>
              <a:buFont typeface="+mj-lt"/>
              <a:buAutoNum type="arabicPeriod"/>
            </a:pPr>
            <a:r>
              <a:rPr lang="en-US" sz="2800" b="1" i="0" dirty="0">
                <a:solidFill>
                  <a:srgbClr val="404040"/>
                </a:solidFill>
                <a:effectLst/>
                <a:latin typeface="Inter"/>
              </a:rPr>
              <a:t>Calorie Estimation:</a:t>
            </a:r>
            <a:endParaRPr lang="en-US" sz="2800" b="0" i="0" dirty="0">
              <a:solidFill>
                <a:srgbClr val="404040"/>
              </a:solidFill>
              <a:effectLst/>
              <a:latin typeface="Inter"/>
            </a:endParaRPr>
          </a:p>
          <a:p>
            <a:pPr marL="742950" lvl="1" indent="-285750" algn="l">
              <a:spcBef>
                <a:spcPts val="300"/>
              </a:spcBef>
              <a:buFont typeface="+mj-lt"/>
              <a:buAutoNum type="arabicPeriod"/>
            </a:pPr>
            <a:r>
              <a:rPr lang="en-US" sz="2800" b="0" i="0" dirty="0">
                <a:solidFill>
                  <a:srgbClr val="404040"/>
                </a:solidFill>
                <a:effectLst/>
                <a:latin typeface="Inter"/>
              </a:rPr>
              <a:t>Provides an estimate of the total calories in the meal based on the analyzed photo.</a:t>
            </a:r>
          </a:p>
          <a:p>
            <a:pPr marL="742950" lvl="1" indent="-285750" algn="l">
              <a:spcBef>
                <a:spcPts val="300"/>
              </a:spcBef>
              <a:buFont typeface="+mj-lt"/>
              <a:buAutoNum type="arabicPeriod"/>
            </a:pPr>
            <a:r>
              <a:rPr lang="en-US" sz="2800" b="0" i="0" dirty="0">
                <a:solidFill>
                  <a:srgbClr val="404040"/>
                </a:solidFill>
                <a:effectLst/>
                <a:latin typeface="Inter"/>
              </a:rPr>
              <a:t>Helps users stay within their daily calorie goals.</a:t>
            </a:r>
          </a:p>
          <a:p>
            <a:pPr algn="l">
              <a:spcBef>
                <a:spcPts val="300"/>
              </a:spcBef>
              <a:spcAft>
                <a:spcPts val="300"/>
              </a:spcAft>
              <a:buFont typeface="+mj-lt"/>
              <a:buAutoNum type="arabicPeriod"/>
            </a:pPr>
            <a:r>
              <a:rPr lang="en-US" sz="2800" b="1" i="0" dirty="0">
                <a:solidFill>
                  <a:srgbClr val="404040"/>
                </a:solidFill>
                <a:effectLst/>
                <a:latin typeface="Inter"/>
              </a:rPr>
              <a:t>Detailed Nutritional Information:</a:t>
            </a:r>
            <a:endParaRPr lang="en-US" sz="2800" b="0" i="0" dirty="0">
              <a:solidFill>
                <a:srgbClr val="404040"/>
              </a:solidFill>
              <a:effectLst/>
              <a:latin typeface="Inter"/>
            </a:endParaRPr>
          </a:p>
          <a:p>
            <a:pPr marL="742950" lvl="1" indent="-285750" algn="l">
              <a:spcBef>
                <a:spcPts val="300"/>
              </a:spcBef>
              <a:buFont typeface="+mj-lt"/>
              <a:buAutoNum type="arabicPeriod"/>
            </a:pPr>
            <a:r>
              <a:rPr lang="en-US" sz="2800" b="0" i="0" dirty="0">
                <a:solidFill>
                  <a:srgbClr val="404040"/>
                </a:solidFill>
                <a:effectLst/>
                <a:latin typeface="Inter"/>
              </a:rPr>
              <a:t>Breaks down the meal into macronutrients (carbs, fats, proteins) and micronutrients (vitamins, minerals).</a:t>
            </a:r>
          </a:p>
          <a:p>
            <a:pPr marL="742950" lvl="1" indent="-285750" algn="l">
              <a:spcBef>
                <a:spcPts val="300"/>
              </a:spcBef>
              <a:buFont typeface="+mj-lt"/>
              <a:buAutoNum type="arabicPeriod"/>
            </a:pPr>
            <a:r>
              <a:rPr lang="en-US" sz="2800" b="0" i="0" dirty="0">
                <a:solidFill>
                  <a:srgbClr val="404040"/>
                </a:solidFill>
                <a:effectLst/>
                <a:latin typeface="Inter"/>
              </a:rPr>
              <a:t>Offers insights into the nutritional value of the food.</a:t>
            </a:r>
          </a:p>
        </p:txBody>
      </p:sp>
    </p:spTree>
    <p:extLst>
      <p:ext uri="{BB962C8B-B14F-4D97-AF65-F5344CB8AC3E}">
        <p14:creationId xmlns:p14="http://schemas.microsoft.com/office/powerpoint/2010/main" val="3058828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433F2BB4-BBC3-21A3-28FD-65C164F00A94}"/>
              </a:ext>
            </a:extLst>
          </p:cNvPr>
          <p:cNvSpPr>
            <a:spLocks noGrp="1" noChangeArrowheads="1"/>
          </p:cNvSpPr>
          <p:nvPr>
            <p:ph type="title"/>
          </p:nvPr>
        </p:nvSpPr>
        <p:spPr bwMode="auto">
          <a:xfrm>
            <a:off x="506857" y="532729"/>
            <a:ext cx="1058601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Arial" panose="020B0604020202020204" pitchFamily="34" charset="0"/>
              </a:rPr>
              <a:t>INTRO</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4652B5CA-5765-A707-F1C8-F8E663DB2A25}"/>
              </a:ext>
            </a:extLst>
          </p:cNvPr>
          <p:cNvPicPr>
            <a:picLocks noChangeAspect="1"/>
          </p:cNvPicPr>
          <p:nvPr/>
        </p:nvPicPr>
        <p:blipFill>
          <a:blip r:embed="rId2"/>
          <a:stretch>
            <a:fillRect/>
          </a:stretch>
        </p:blipFill>
        <p:spPr>
          <a:xfrm>
            <a:off x="3469293" y="1374666"/>
            <a:ext cx="2330570" cy="4267419"/>
          </a:xfrm>
          <a:prstGeom prst="rect">
            <a:avLst/>
          </a:prstGeom>
        </p:spPr>
      </p:pic>
      <p:pic>
        <p:nvPicPr>
          <p:cNvPr id="6" name="Picture 5">
            <a:extLst>
              <a:ext uri="{FF2B5EF4-FFF2-40B4-BE49-F238E27FC236}">
                <a16:creationId xmlns:a16="http://schemas.microsoft.com/office/drawing/2014/main" id="{158B6301-45E0-79A9-A964-8C0FBF637B48}"/>
              </a:ext>
            </a:extLst>
          </p:cNvPr>
          <p:cNvPicPr>
            <a:picLocks noChangeAspect="1"/>
          </p:cNvPicPr>
          <p:nvPr/>
        </p:nvPicPr>
        <p:blipFill>
          <a:blip r:embed="rId3"/>
          <a:stretch>
            <a:fillRect/>
          </a:stretch>
        </p:blipFill>
        <p:spPr>
          <a:xfrm>
            <a:off x="506857" y="1295288"/>
            <a:ext cx="2248016" cy="4426177"/>
          </a:xfrm>
          <a:prstGeom prst="rect">
            <a:avLst/>
          </a:prstGeom>
        </p:spPr>
      </p:pic>
      <p:pic>
        <p:nvPicPr>
          <p:cNvPr id="10" name="Picture 9">
            <a:extLst>
              <a:ext uri="{FF2B5EF4-FFF2-40B4-BE49-F238E27FC236}">
                <a16:creationId xmlns:a16="http://schemas.microsoft.com/office/drawing/2014/main" id="{10C6C4EA-2747-5A0E-A210-BBFC107983EB}"/>
              </a:ext>
            </a:extLst>
          </p:cNvPr>
          <p:cNvPicPr>
            <a:picLocks noChangeAspect="1"/>
          </p:cNvPicPr>
          <p:nvPr/>
        </p:nvPicPr>
        <p:blipFill>
          <a:blip r:embed="rId4"/>
          <a:stretch>
            <a:fillRect/>
          </a:stretch>
        </p:blipFill>
        <p:spPr>
          <a:xfrm>
            <a:off x="7037919" y="1508023"/>
            <a:ext cx="2368672" cy="4134062"/>
          </a:xfrm>
          <a:prstGeom prst="rect">
            <a:avLst/>
          </a:prstGeom>
        </p:spPr>
      </p:pic>
    </p:spTree>
    <p:extLst>
      <p:ext uri="{BB962C8B-B14F-4D97-AF65-F5344CB8AC3E}">
        <p14:creationId xmlns:p14="http://schemas.microsoft.com/office/powerpoint/2010/main" val="3584735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62E87C-EB08-BE42-3262-22A9C04DB0EA}"/>
              </a:ext>
            </a:extLst>
          </p:cNvPr>
          <p:cNvSpPr txBox="1"/>
          <p:nvPr/>
        </p:nvSpPr>
        <p:spPr>
          <a:xfrm>
            <a:off x="580681" y="1074509"/>
            <a:ext cx="11030638" cy="4708981"/>
          </a:xfrm>
          <a:prstGeom prst="rect">
            <a:avLst/>
          </a:prstGeom>
          <a:solidFill>
            <a:schemeClr val="accent1">
              <a:lumMod val="40000"/>
              <a:lumOff val="60000"/>
            </a:schemeClr>
          </a:solidFill>
        </p:spPr>
        <p:txBody>
          <a:bodyPr wrap="square">
            <a:spAutoFit/>
          </a:bodyPr>
          <a:lstStyle/>
          <a:p>
            <a:pPr algn="l">
              <a:spcBef>
                <a:spcPts val="300"/>
              </a:spcBef>
              <a:spcAft>
                <a:spcPts val="300"/>
              </a:spcAft>
            </a:pPr>
            <a:r>
              <a:rPr lang="en-US" sz="2000" b="1" i="0" dirty="0">
                <a:solidFill>
                  <a:srgbClr val="404040"/>
                </a:solidFill>
                <a:effectLst/>
                <a:latin typeface="Inter"/>
              </a:rPr>
              <a:t>4_Food Database:</a:t>
            </a:r>
            <a:endParaRPr lang="en-US" sz="2000" b="0" i="0" dirty="0">
              <a:solidFill>
                <a:srgbClr val="404040"/>
              </a:solidFill>
              <a:effectLst/>
              <a:latin typeface="Inter"/>
            </a:endParaRPr>
          </a:p>
          <a:p>
            <a:pPr marL="742950" lvl="1" indent="-285750" algn="l">
              <a:spcBef>
                <a:spcPts val="300"/>
              </a:spcBef>
              <a:buFont typeface="+mj-lt"/>
              <a:buAutoNum type="arabicPeriod"/>
            </a:pPr>
            <a:r>
              <a:rPr lang="en-US" sz="2000" b="0" i="0" dirty="0">
                <a:solidFill>
                  <a:srgbClr val="404040"/>
                </a:solidFill>
                <a:effectLst/>
                <a:latin typeface="Inter"/>
              </a:rPr>
              <a:t>Includes a large database of foods and dishes for accurate identification and analysis.</a:t>
            </a:r>
          </a:p>
          <a:p>
            <a:pPr marL="742950" lvl="1" indent="-285750" algn="l">
              <a:spcBef>
                <a:spcPts val="300"/>
              </a:spcBef>
              <a:buFont typeface="+mj-lt"/>
              <a:buAutoNum type="arabicPeriod"/>
            </a:pPr>
            <a:r>
              <a:rPr lang="en-US" sz="2000" b="0" i="0" dirty="0">
                <a:solidFill>
                  <a:srgbClr val="404040"/>
                </a:solidFill>
                <a:effectLst/>
                <a:highlight>
                  <a:srgbClr val="FFFF00"/>
                </a:highlight>
                <a:latin typeface="Inter"/>
              </a:rPr>
              <a:t>Allows users to manually adjust or add foods if the AI analysis is not fully accurate.</a:t>
            </a:r>
          </a:p>
          <a:p>
            <a:pPr algn="l">
              <a:spcBef>
                <a:spcPts val="300"/>
              </a:spcBef>
              <a:spcAft>
                <a:spcPts val="300"/>
              </a:spcAft>
            </a:pPr>
            <a:r>
              <a:rPr lang="en-US" sz="2000" b="1" i="0" dirty="0">
                <a:solidFill>
                  <a:srgbClr val="404040"/>
                </a:solidFill>
                <a:effectLst/>
                <a:latin typeface="Inter"/>
              </a:rPr>
              <a:t>5_Meal Logging and Tracking:</a:t>
            </a:r>
            <a:endParaRPr lang="en-US" sz="2000" b="0" i="0" dirty="0">
              <a:solidFill>
                <a:srgbClr val="404040"/>
              </a:solidFill>
              <a:effectLst/>
              <a:latin typeface="Inter"/>
            </a:endParaRPr>
          </a:p>
          <a:p>
            <a:pPr marL="742950" lvl="1" indent="-285750" algn="l">
              <a:spcBef>
                <a:spcPts val="300"/>
              </a:spcBef>
              <a:buFont typeface="+mj-lt"/>
              <a:buAutoNum type="arabicPeriod"/>
            </a:pPr>
            <a:r>
              <a:rPr lang="en-US" sz="2000" b="0" i="0" dirty="0">
                <a:solidFill>
                  <a:srgbClr val="404040"/>
                </a:solidFill>
                <a:effectLst/>
                <a:latin typeface="Inter"/>
              </a:rPr>
              <a:t>Users can log their meals throughout the day to track their overall calorie and nutrient intake.</a:t>
            </a:r>
          </a:p>
          <a:p>
            <a:pPr marL="742950" lvl="1" indent="-285750" algn="l">
              <a:spcBef>
                <a:spcPts val="300"/>
              </a:spcBef>
              <a:buFont typeface="+mj-lt"/>
              <a:buAutoNum type="arabicPeriod"/>
            </a:pPr>
            <a:r>
              <a:rPr lang="en-US" sz="2000" b="0" i="0" dirty="0">
                <a:solidFill>
                  <a:srgbClr val="404040"/>
                </a:solidFill>
                <a:effectLst/>
                <a:latin typeface="Inter"/>
              </a:rPr>
              <a:t>Provides a daily summary of calories consumed and remaining.</a:t>
            </a:r>
          </a:p>
          <a:p>
            <a:pPr algn="l">
              <a:spcBef>
                <a:spcPts val="300"/>
              </a:spcBef>
              <a:spcAft>
                <a:spcPts val="300"/>
              </a:spcAft>
            </a:pPr>
            <a:r>
              <a:rPr lang="en-US" sz="2000" b="1" i="0" dirty="0">
                <a:solidFill>
                  <a:srgbClr val="404040"/>
                </a:solidFill>
                <a:effectLst/>
                <a:latin typeface="Inter"/>
              </a:rPr>
              <a:t>6_Dietary Goals and Customization:</a:t>
            </a:r>
            <a:endParaRPr lang="en-US" sz="2000" b="0" i="0" dirty="0">
              <a:solidFill>
                <a:srgbClr val="404040"/>
              </a:solidFill>
              <a:effectLst/>
              <a:latin typeface="Inter"/>
            </a:endParaRPr>
          </a:p>
          <a:p>
            <a:pPr marL="742950" lvl="1" indent="-285750" algn="l">
              <a:spcBef>
                <a:spcPts val="300"/>
              </a:spcBef>
              <a:buFont typeface="+mj-lt"/>
              <a:buAutoNum type="arabicPeriod"/>
            </a:pPr>
            <a:r>
              <a:rPr lang="en-US" sz="2000" b="0" i="0" dirty="0">
                <a:solidFill>
                  <a:srgbClr val="404040"/>
                </a:solidFill>
                <a:effectLst/>
                <a:latin typeface="Inter"/>
              </a:rPr>
              <a:t>Allows users to set personalized dietary goals (e.g., weight loss, maintenance, muscle gain).</a:t>
            </a:r>
          </a:p>
          <a:p>
            <a:pPr marL="742950" lvl="1" indent="-285750" algn="l">
              <a:spcBef>
                <a:spcPts val="300"/>
              </a:spcBef>
              <a:buFont typeface="+mj-lt"/>
              <a:buAutoNum type="arabicPeriod"/>
            </a:pPr>
            <a:r>
              <a:rPr lang="en-US" sz="2000" b="0" i="0" dirty="0">
                <a:solidFill>
                  <a:srgbClr val="404040"/>
                </a:solidFill>
                <a:effectLst/>
                <a:latin typeface="Inter"/>
              </a:rPr>
              <a:t>Supports various diets, such as keto, vegan, or low-carb.</a:t>
            </a:r>
          </a:p>
          <a:p>
            <a:pPr algn="l">
              <a:spcBef>
                <a:spcPts val="300"/>
              </a:spcBef>
              <a:spcAft>
                <a:spcPts val="300"/>
              </a:spcAft>
            </a:pPr>
            <a:r>
              <a:rPr lang="en-US" sz="2000" b="1" i="0" dirty="0">
                <a:solidFill>
                  <a:srgbClr val="404040"/>
                </a:solidFill>
                <a:effectLst/>
                <a:latin typeface="Inter"/>
              </a:rPr>
              <a:t>7_User-Friendly Interface:</a:t>
            </a:r>
            <a:endParaRPr lang="en-US" sz="2000" b="0" i="0" dirty="0">
              <a:solidFill>
                <a:srgbClr val="404040"/>
              </a:solidFill>
              <a:effectLst/>
              <a:latin typeface="Inter"/>
            </a:endParaRPr>
          </a:p>
          <a:p>
            <a:pPr marL="742950" lvl="1" indent="-285750" algn="l">
              <a:spcBef>
                <a:spcPts val="300"/>
              </a:spcBef>
              <a:buFont typeface="+mj-lt"/>
              <a:buAutoNum type="arabicPeriod"/>
            </a:pPr>
            <a:r>
              <a:rPr lang="en-US" sz="2000" b="0" i="0" dirty="0">
                <a:solidFill>
                  <a:srgbClr val="404040"/>
                </a:solidFill>
                <a:effectLst/>
                <a:latin typeface="Inter"/>
              </a:rPr>
              <a:t>Simple and intuitive design makes it easy to take photos, log meals, and view nutritional data.</a:t>
            </a:r>
          </a:p>
          <a:p>
            <a:pPr marL="742950" lvl="1" indent="-285750" algn="l">
              <a:spcBef>
                <a:spcPts val="300"/>
              </a:spcBef>
              <a:buFont typeface="+mj-lt"/>
              <a:buAutoNum type="arabicPeriod"/>
            </a:pPr>
            <a:r>
              <a:rPr lang="en-US" sz="2000" b="0" i="0" dirty="0">
                <a:solidFill>
                  <a:srgbClr val="404040"/>
                </a:solidFill>
                <a:effectLst/>
                <a:latin typeface="Inter"/>
              </a:rPr>
              <a:t>Visual progress charts and reports help users stay motivated.</a:t>
            </a:r>
          </a:p>
          <a:p>
            <a:pPr algn="l">
              <a:spcBef>
                <a:spcPts val="300"/>
              </a:spcBef>
              <a:spcAft>
                <a:spcPts val="300"/>
              </a:spcAft>
            </a:pPr>
            <a:endParaRPr lang="en-US" sz="2000" b="0" i="0" dirty="0">
              <a:solidFill>
                <a:srgbClr val="404040"/>
              </a:solidFill>
              <a:effectLst/>
              <a:latin typeface="Inter"/>
            </a:endParaRPr>
          </a:p>
        </p:txBody>
      </p:sp>
    </p:spTree>
    <p:extLst>
      <p:ext uri="{BB962C8B-B14F-4D97-AF65-F5344CB8AC3E}">
        <p14:creationId xmlns:p14="http://schemas.microsoft.com/office/powerpoint/2010/main" val="30166610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5A5773-7D19-B296-171B-66BEC16ED7B8}"/>
              </a:ext>
            </a:extLst>
          </p:cNvPr>
          <p:cNvSpPr txBox="1"/>
          <p:nvPr/>
        </p:nvSpPr>
        <p:spPr>
          <a:xfrm>
            <a:off x="2104222" y="473725"/>
            <a:ext cx="8276421" cy="5716950"/>
          </a:xfrm>
          <a:prstGeom prst="rect">
            <a:avLst/>
          </a:prstGeom>
          <a:solidFill>
            <a:schemeClr val="accent1">
              <a:lumMod val="40000"/>
              <a:lumOff val="60000"/>
            </a:schemeClr>
          </a:solidFill>
        </p:spPr>
        <p:txBody>
          <a:bodyPr wrap="square">
            <a:spAutoFit/>
          </a:bodyPr>
          <a:lstStyle/>
          <a:p>
            <a:pPr algn="l">
              <a:buNone/>
            </a:pPr>
            <a:r>
              <a:rPr lang="en-US" sz="2600" b="1" i="0" dirty="0">
                <a:solidFill>
                  <a:srgbClr val="404040"/>
                </a:solidFill>
                <a:effectLst/>
                <a:latin typeface="Inter"/>
              </a:rPr>
              <a:t>How </a:t>
            </a:r>
            <a:r>
              <a:rPr lang="en-US" sz="2600" b="1" i="0" dirty="0" err="1">
                <a:solidFill>
                  <a:srgbClr val="404040"/>
                </a:solidFill>
                <a:effectLst/>
                <a:latin typeface="Inter"/>
              </a:rPr>
              <a:t>Foodvisor</a:t>
            </a:r>
            <a:r>
              <a:rPr lang="en-US" sz="2600" b="1" i="0" dirty="0">
                <a:solidFill>
                  <a:srgbClr val="404040"/>
                </a:solidFill>
                <a:effectLst/>
                <a:latin typeface="Inter"/>
              </a:rPr>
              <a:t> Works:</a:t>
            </a:r>
          </a:p>
          <a:p>
            <a:pPr algn="l">
              <a:spcAft>
                <a:spcPts val="300"/>
              </a:spcAft>
              <a:buFont typeface="+mj-lt"/>
              <a:buAutoNum type="arabicPeriod"/>
            </a:pPr>
            <a:r>
              <a:rPr lang="en-US" sz="2600" b="1" i="0" dirty="0">
                <a:solidFill>
                  <a:srgbClr val="404040"/>
                </a:solidFill>
                <a:effectLst/>
                <a:latin typeface="Inter"/>
              </a:rPr>
              <a:t>Take a Photo:</a:t>
            </a:r>
            <a:endParaRPr lang="en-US" sz="2600" b="0" i="0" dirty="0">
              <a:solidFill>
                <a:srgbClr val="404040"/>
              </a:solidFill>
              <a:effectLst/>
              <a:latin typeface="Inter"/>
            </a:endParaRPr>
          </a:p>
          <a:p>
            <a:pPr marL="742950" lvl="1" indent="-285750" algn="l">
              <a:spcBef>
                <a:spcPts val="300"/>
              </a:spcBef>
              <a:buFont typeface="+mj-lt"/>
              <a:buAutoNum type="arabicPeriod"/>
            </a:pPr>
            <a:r>
              <a:rPr lang="en-US" sz="2600" b="0" i="0" dirty="0">
                <a:solidFill>
                  <a:srgbClr val="404040"/>
                </a:solidFill>
                <a:effectLst/>
                <a:latin typeface="Inter"/>
              </a:rPr>
              <a:t>Snap a picture of your meal using the app's camera feature.</a:t>
            </a:r>
          </a:p>
          <a:p>
            <a:pPr algn="l">
              <a:spcBef>
                <a:spcPts val="300"/>
              </a:spcBef>
              <a:spcAft>
                <a:spcPts val="300"/>
              </a:spcAft>
              <a:buFont typeface="+mj-lt"/>
              <a:buAutoNum type="arabicPeriod"/>
            </a:pPr>
            <a:r>
              <a:rPr lang="en-US" sz="2600" b="1" i="0" dirty="0">
                <a:solidFill>
                  <a:srgbClr val="404040"/>
                </a:solidFill>
                <a:effectLst/>
                <a:latin typeface="Inter"/>
              </a:rPr>
              <a:t>AI Analysis:</a:t>
            </a:r>
            <a:endParaRPr lang="en-US" sz="2600" b="0" i="0" dirty="0">
              <a:solidFill>
                <a:srgbClr val="404040"/>
              </a:solidFill>
              <a:effectLst/>
              <a:latin typeface="Inter"/>
            </a:endParaRPr>
          </a:p>
          <a:p>
            <a:pPr marL="742950" lvl="1" indent="-285750" algn="l">
              <a:spcBef>
                <a:spcPts val="300"/>
              </a:spcBef>
              <a:buFont typeface="+mj-lt"/>
              <a:buAutoNum type="arabicPeriod"/>
            </a:pPr>
            <a:r>
              <a:rPr lang="en-US" sz="2600" b="0" i="0" dirty="0">
                <a:solidFill>
                  <a:srgbClr val="404040"/>
                </a:solidFill>
                <a:effectLst/>
                <a:latin typeface="Inter"/>
              </a:rPr>
              <a:t>The app identifies the food items and estimates portion sizes.</a:t>
            </a:r>
          </a:p>
          <a:p>
            <a:pPr algn="l">
              <a:spcBef>
                <a:spcPts val="300"/>
              </a:spcBef>
              <a:spcAft>
                <a:spcPts val="300"/>
              </a:spcAft>
              <a:buFont typeface="+mj-lt"/>
              <a:buAutoNum type="arabicPeriod"/>
            </a:pPr>
            <a:r>
              <a:rPr lang="en-US" sz="2600" b="1" i="0" dirty="0">
                <a:solidFill>
                  <a:srgbClr val="404040"/>
                </a:solidFill>
                <a:effectLst/>
                <a:latin typeface="Inter"/>
              </a:rPr>
              <a:t>Get Nutritional Info:</a:t>
            </a:r>
            <a:endParaRPr lang="en-US" sz="2600" b="0" i="0" dirty="0">
              <a:solidFill>
                <a:srgbClr val="404040"/>
              </a:solidFill>
              <a:effectLst/>
              <a:latin typeface="Inter"/>
            </a:endParaRPr>
          </a:p>
          <a:p>
            <a:pPr marL="742950" lvl="1" indent="-285750" algn="l">
              <a:spcBef>
                <a:spcPts val="300"/>
              </a:spcBef>
              <a:buFont typeface="+mj-lt"/>
              <a:buAutoNum type="arabicPeriod"/>
            </a:pPr>
            <a:r>
              <a:rPr lang="en-US" sz="2600" b="0" i="0" dirty="0">
                <a:solidFill>
                  <a:srgbClr val="404040"/>
                </a:solidFill>
                <a:effectLst/>
                <a:latin typeface="Inter"/>
              </a:rPr>
              <a:t>View calorie count, macronutrients, and other nutritional details.</a:t>
            </a:r>
          </a:p>
          <a:p>
            <a:pPr algn="l">
              <a:spcBef>
                <a:spcPts val="300"/>
              </a:spcBef>
              <a:spcAft>
                <a:spcPts val="300"/>
              </a:spcAft>
              <a:buFont typeface="+mj-lt"/>
              <a:buAutoNum type="arabicPeriod"/>
            </a:pPr>
            <a:r>
              <a:rPr lang="en-US" sz="2600" b="1" i="0" dirty="0">
                <a:solidFill>
                  <a:srgbClr val="404040"/>
                </a:solidFill>
                <a:effectLst/>
                <a:latin typeface="Inter"/>
              </a:rPr>
              <a:t>Log and Track:</a:t>
            </a:r>
            <a:endParaRPr lang="en-US" sz="2600" b="0" i="0" dirty="0">
              <a:solidFill>
                <a:srgbClr val="404040"/>
              </a:solidFill>
              <a:effectLst/>
              <a:latin typeface="Inter"/>
            </a:endParaRPr>
          </a:p>
          <a:p>
            <a:pPr marL="742950" lvl="1" indent="-285750" algn="l">
              <a:spcBef>
                <a:spcPts val="300"/>
              </a:spcBef>
              <a:buFont typeface="+mj-lt"/>
              <a:buAutoNum type="arabicPeriod"/>
            </a:pPr>
            <a:r>
              <a:rPr lang="en-US" sz="2600" b="0" i="0" dirty="0">
                <a:solidFill>
                  <a:srgbClr val="404040"/>
                </a:solidFill>
                <a:effectLst/>
                <a:latin typeface="Inter"/>
              </a:rPr>
              <a:t>Save the meal to your daily log and track your progress toward your goals.</a:t>
            </a:r>
          </a:p>
        </p:txBody>
      </p:sp>
    </p:spTree>
    <p:extLst>
      <p:ext uri="{BB962C8B-B14F-4D97-AF65-F5344CB8AC3E}">
        <p14:creationId xmlns:p14="http://schemas.microsoft.com/office/powerpoint/2010/main" val="12197558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5ABF6F-5F6C-68EA-F516-1727280B01E3}"/>
              </a:ext>
            </a:extLst>
          </p:cNvPr>
          <p:cNvSpPr txBox="1"/>
          <p:nvPr/>
        </p:nvSpPr>
        <p:spPr>
          <a:xfrm>
            <a:off x="0" y="862913"/>
            <a:ext cx="12192000" cy="5262979"/>
          </a:xfrm>
          <a:prstGeom prst="rect">
            <a:avLst/>
          </a:prstGeom>
          <a:solidFill>
            <a:schemeClr val="accent1">
              <a:lumMod val="40000"/>
              <a:lumOff val="60000"/>
            </a:schemeClr>
          </a:solidFill>
        </p:spPr>
        <p:txBody>
          <a:bodyPr wrap="square">
            <a:spAutoFit/>
          </a:bodyPr>
          <a:lstStyle/>
          <a:p>
            <a:pPr algn="l">
              <a:buNone/>
            </a:pPr>
            <a:r>
              <a:rPr lang="ar-JO" sz="2800" b="0" i="0" dirty="0">
                <a:solidFill>
                  <a:srgbClr val="404040"/>
                </a:solidFill>
                <a:effectLst/>
                <a:latin typeface="Inter"/>
              </a:rPr>
              <a:t>من هو تطبيق </a:t>
            </a:r>
            <a:r>
              <a:rPr lang="en-US" sz="2800" b="0" i="0" dirty="0" err="1">
                <a:solidFill>
                  <a:srgbClr val="404040"/>
                </a:solidFill>
                <a:effectLst/>
                <a:latin typeface="Inter"/>
              </a:rPr>
              <a:t>Foodvisor</a:t>
            </a:r>
            <a:r>
              <a:rPr lang="en-US" sz="2800" b="0" i="0" dirty="0">
                <a:solidFill>
                  <a:srgbClr val="404040"/>
                </a:solidFill>
                <a:effectLst/>
                <a:latin typeface="Inter"/>
              </a:rPr>
              <a:t> </a:t>
            </a:r>
            <a:r>
              <a:rPr lang="ar-JO" sz="2800" b="0" i="0" dirty="0">
                <a:solidFill>
                  <a:srgbClr val="404040"/>
                </a:solidFill>
                <a:effectLst/>
                <a:latin typeface="Inter"/>
              </a:rPr>
              <a:t>الموجه؟</a:t>
            </a:r>
          </a:p>
          <a:p>
            <a:pPr algn="l">
              <a:buNone/>
            </a:pPr>
            <a:endParaRPr lang="ar-JO" sz="2800" b="0" i="0" dirty="0">
              <a:solidFill>
                <a:srgbClr val="404040"/>
              </a:solidFill>
              <a:effectLst/>
              <a:latin typeface="Inter"/>
            </a:endParaRPr>
          </a:p>
          <a:p>
            <a:pPr algn="l">
              <a:buNone/>
            </a:pPr>
            <a:r>
              <a:rPr lang="ar-JO" sz="2800" b="0" i="0" dirty="0">
                <a:solidFill>
                  <a:srgbClr val="404040"/>
                </a:solidFill>
                <a:effectLst/>
                <a:latin typeface="Inter"/>
              </a:rPr>
              <a:t>الأفراد المشغولون: الأشخاص الذين يريدون طريقة سريعة وسهلة لتتبع وجباتهم دون إدخال يدوي.</a:t>
            </a:r>
          </a:p>
          <a:p>
            <a:pPr algn="l">
              <a:buNone/>
            </a:pPr>
            <a:endParaRPr lang="ar-JO" sz="2800" b="0" i="0" dirty="0">
              <a:solidFill>
                <a:srgbClr val="404040"/>
              </a:solidFill>
              <a:effectLst/>
              <a:latin typeface="Inter"/>
            </a:endParaRPr>
          </a:p>
          <a:p>
            <a:pPr algn="l">
              <a:buNone/>
            </a:pPr>
            <a:r>
              <a:rPr lang="ar-JO" sz="2800" b="0" i="0" dirty="0">
                <a:solidFill>
                  <a:srgbClr val="404040"/>
                </a:solidFill>
                <a:effectLst/>
                <a:latin typeface="Inter"/>
              </a:rPr>
              <a:t>المستخدمون المهتمون بصحتهم: أولئك الذين يرغبون في مراقبة استهلاكهم من السعرات الحرارية وعاداتهم الغذائية.</a:t>
            </a:r>
          </a:p>
          <a:p>
            <a:pPr algn="l">
              <a:buNone/>
            </a:pPr>
            <a:endParaRPr lang="ar-JO" sz="2800" b="0" i="0" dirty="0">
              <a:solidFill>
                <a:srgbClr val="404040"/>
              </a:solidFill>
              <a:effectLst/>
              <a:latin typeface="Inter"/>
            </a:endParaRPr>
          </a:p>
          <a:p>
            <a:pPr algn="l">
              <a:buNone/>
            </a:pPr>
            <a:r>
              <a:rPr lang="ar-JO" sz="2800" b="0" i="0" dirty="0">
                <a:solidFill>
                  <a:srgbClr val="404040"/>
                </a:solidFill>
                <a:effectLst/>
                <a:latin typeface="Inter"/>
              </a:rPr>
              <a:t>المتبعون للأنظمة الغذائية المهتمون بالتكنولوجيا: الأفراد الذين يستمتعون باستخدام الذكاء الاصطناعي والتكنولوجيا لتبسيط </a:t>
            </a:r>
            <a:r>
              <a:rPr lang="ar-JO" sz="2800" b="0" i="0" dirty="0" err="1">
                <a:solidFill>
                  <a:srgbClr val="404040"/>
                </a:solidFill>
                <a:effectLst/>
                <a:latin typeface="Inter"/>
              </a:rPr>
              <a:t>روتينهم</a:t>
            </a:r>
            <a:r>
              <a:rPr lang="ar-JO" sz="2800" b="0" i="0" dirty="0">
                <a:solidFill>
                  <a:srgbClr val="404040"/>
                </a:solidFill>
                <a:effectLst/>
                <a:latin typeface="Inter"/>
              </a:rPr>
              <a:t> الصحي.</a:t>
            </a:r>
          </a:p>
          <a:p>
            <a:pPr algn="l">
              <a:buNone/>
            </a:pPr>
            <a:endParaRPr lang="ar-JO" sz="2800" b="0" i="0" dirty="0">
              <a:solidFill>
                <a:srgbClr val="404040"/>
              </a:solidFill>
              <a:effectLst/>
              <a:latin typeface="Inter"/>
            </a:endParaRPr>
          </a:p>
          <a:p>
            <a:pPr algn="l">
              <a:buNone/>
            </a:pPr>
            <a:r>
              <a:rPr lang="ar-JO" sz="2800" b="0" i="0" dirty="0">
                <a:solidFill>
                  <a:srgbClr val="404040"/>
                </a:solidFill>
                <a:effectLst/>
                <a:latin typeface="Inter"/>
              </a:rPr>
              <a:t>المستخدمون المتخصصون في الأنظمة الغذائية: الأشخاص الذين يتبعون أنظمة غذائية محددة ويحتاجون إلى تتبع دقيق لكمية الطعام التي يتناولونها.</a:t>
            </a:r>
            <a:endParaRPr lang="en-US" sz="2800" b="0" i="0" dirty="0">
              <a:solidFill>
                <a:srgbClr val="404040"/>
              </a:solidFill>
              <a:effectLst/>
              <a:latin typeface="Inter"/>
            </a:endParaRPr>
          </a:p>
        </p:txBody>
      </p:sp>
    </p:spTree>
    <p:extLst>
      <p:ext uri="{BB962C8B-B14F-4D97-AF65-F5344CB8AC3E}">
        <p14:creationId xmlns:p14="http://schemas.microsoft.com/office/powerpoint/2010/main" val="35067448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B42985-CAE5-1F88-62E0-681DB56A2B50}"/>
              </a:ext>
            </a:extLst>
          </p:cNvPr>
          <p:cNvSpPr txBox="1"/>
          <p:nvPr/>
        </p:nvSpPr>
        <p:spPr>
          <a:xfrm>
            <a:off x="1410159" y="749147"/>
            <a:ext cx="7736595" cy="4524315"/>
          </a:xfrm>
          <a:prstGeom prst="rect">
            <a:avLst/>
          </a:prstGeom>
          <a:solidFill>
            <a:schemeClr val="accent1">
              <a:lumMod val="40000"/>
              <a:lumOff val="60000"/>
            </a:schemeClr>
          </a:solidFill>
        </p:spPr>
        <p:txBody>
          <a:bodyPr wrap="square">
            <a:spAutoFit/>
          </a:bodyPr>
          <a:lstStyle/>
          <a:p>
            <a:r>
              <a:rPr lang="ar-JO" sz="3600" b="0" i="0" dirty="0">
                <a:solidFill>
                  <a:srgbClr val="3C4043"/>
                </a:solidFill>
                <a:effectLst/>
                <a:latin typeface="Roboto" panose="02000000000000000000" pitchFamily="2" charset="0"/>
              </a:rPr>
              <a:t>يُركز على سهولة الاستخدام من خلال تحليل الصور المُدعّم بالذكاء الاصطناعي لتقديرات سريعة للسعرات الحرارية والعناصر الغذائية. يُعد </a:t>
            </a:r>
            <a:r>
              <a:rPr lang="en-US" sz="3600" b="0" i="0" dirty="0" err="1">
                <a:solidFill>
                  <a:srgbClr val="3C4043"/>
                </a:solidFill>
                <a:effectLst/>
                <a:latin typeface="Roboto" panose="02000000000000000000" pitchFamily="2" charset="0"/>
              </a:rPr>
              <a:t>Foodvisor</a:t>
            </a:r>
            <a:r>
              <a:rPr lang="en-US" sz="3600" b="0" i="0" dirty="0">
                <a:solidFill>
                  <a:srgbClr val="3C4043"/>
                </a:solidFill>
                <a:effectLst/>
                <a:latin typeface="Roboto" panose="02000000000000000000" pitchFamily="2" charset="0"/>
              </a:rPr>
              <a:t> </a:t>
            </a:r>
            <a:r>
              <a:rPr lang="ar-JO" sz="3600" b="0" i="0" dirty="0">
                <a:solidFill>
                  <a:srgbClr val="3C4043"/>
                </a:solidFill>
                <a:effectLst/>
                <a:latin typeface="Roboto" panose="02000000000000000000" pitchFamily="2" charset="0"/>
              </a:rPr>
              <a:t>خيارًا ممتازًا لأي شخص يبحث عن طريقة سريعة ومرئية وتقنية لتتبع وجباته والبقاء على اطلاع دائم بأهدافه الغذائية. وهو مفيد بشكل خاص لمن يجدون التسجيل اليدوي مُملًا أو مُستهلكًا للوقت.</a:t>
            </a:r>
            <a:endParaRPr lang="en-US" sz="3600" dirty="0"/>
          </a:p>
        </p:txBody>
      </p:sp>
    </p:spTree>
    <p:extLst>
      <p:ext uri="{BB962C8B-B14F-4D97-AF65-F5344CB8AC3E}">
        <p14:creationId xmlns:p14="http://schemas.microsoft.com/office/powerpoint/2010/main" val="36412426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2ACF9-41A4-B48A-9BEE-66571459DE11}"/>
              </a:ext>
            </a:extLst>
          </p:cNvPr>
          <p:cNvSpPr>
            <a:spLocks noGrp="1"/>
          </p:cNvSpPr>
          <p:nvPr>
            <p:ph type="title"/>
          </p:nvPr>
        </p:nvSpPr>
        <p:spPr>
          <a:xfrm>
            <a:off x="0" y="1"/>
            <a:ext cx="12192000" cy="6858000"/>
          </a:xfrm>
          <a:solidFill>
            <a:schemeClr val="accent1">
              <a:lumMod val="20000"/>
              <a:lumOff val="80000"/>
            </a:schemeClr>
          </a:solidFill>
        </p:spPr>
        <p:txBody>
          <a:bodyPr>
            <a:normAutofit fontScale="90000"/>
          </a:bodyPr>
          <a:lstStyle/>
          <a:p>
            <a:pPr algn="r">
              <a:spcBef>
                <a:spcPts val="300"/>
              </a:spcBef>
              <a:buFont typeface="Arial" panose="020B0604020202020204" pitchFamily="34" charset="0"/>
              <a:buChar char="•"/>
            </a:pPr>
            <a:br>
              <a:rPr lang="en-US" dirty="0"/>
            </a:br>
            <a:br>
              <a:rPr lang="en-US" dirty="0"/>
            </a:br>
            <a:r>
              <a:rPr lang="en-US" dirty="0"/>
              <a:t>   </a:t>
            </a:r>
            <a:r>
              <a:rPr lang="en-US" dirty="0">
                <a:solidFill>
                  <a:srgbClr val="FF0000"/>
                </a:solidFill>
              </a:rPr>
              <a:t>3</a:t>
            </a:r>
            <a:r>
              <a:rPr lang="en-US" dirty="0"/>
              <a:t>_</a:t>
            </a:r>
            <a:r>
              <a:rPr lang="en-US" b="1" i="0" dirty="0">
                <a:solidFill>
                  <a:srgbClr val="404040"/>
                </a:solidFill>
                <a:effectLst/>
                <a:highlight>
                  <a:srgbClr val="FFFF00"/>
                </a:highlight>
                <a:latin typeface="Inter"/>
              </a:rPr>
              <a:t>SeeFood</a:t>
            </a:r>
            <a:r>
              <a:rPr lang="en-US" b="1" i="0" dirty="0">
                <a:solidFill>
                  <a:srgbClr val="404040"/>
                </a:solidFill>
                <a:effectLst/>
                <a:latin typeface="Inter"/>
              </a:rPr>
              <a:t>      </a:t>
            </a:r>
            <a:br>
              <a:rPr lang="en-US" b="1" i="0" dirty="0">
                <a:solidFill>
                  <a:srgbClr val="404040"/>
                </a:solidFill>
                <a:effectLst/>
                <a:latin typeface="Inter"/>
              </a:rPr>
            </a:br>
            <a:r>
              <a:rPr lang="en-US" b="1" i="0" dirty="0">
                <a:solidFill>
                  <a:srgbClr val="404040"/>
                </a:solidFill>
                <a:effectLst/>
                <a:latin typeface="Inter"/>
              </a:rPr>
              <a:t>  </a:t>
            </a:r>
            <a:br>
              <a:rPr lang="en-US" b="1" i="0" dirty="0">
                <a:solidFill>
                  <a:srgbClr val="404040"/>
                </a:solidFill>
                <a:effectLst/>
                <a:latin typeface="Inter"/>
              </a:rPr>
            </a:br>
            <a:r>
              <a:rPr lang="ar-JO" b="1" i="0" dirty="0">
                <a:solidFill>
                  <a:srgbClr val="404040"/>
                </a:solidFill>
                <a:effectLst/>
                <a:latin typeface="Inter"/>
              </a:rPr>
              <a:t>الوصف</a:t>
            </a:r>
            <a:r>
              <a:rPr lang="ar-JO" b="0" i="0" dirty="0">
                <a:solidFill>
                  <a:srgbClr val="404040"/>
                </a:solidFill>
                <a:effectLst/>
                <a:latin typeface="Inter"/>
              </a:rPr>
              <a:t>: تطبيق يستخدم الذكاء الاصطناعي للتعرف على الأطعمة من الصور وتقديم معلومات عنها.</a:t>
            </a:r>
            <a:br>
              <a:rPr lang="en-US" b="0" i="0" dirty="0">
                <a:solidFill>
                  <a:srgbClr val="404040"/>
                </a:solidFill>
                <a:effectLst/>
                <a:latin typeface="Inter"/>
              </a:rPr>
            </a:br>
            <a:br>
              <a:rPr lang="ar-JO" dirty="0"/>
            </a:br>
            <a:r>
              <a:rPr lang="ar-JO" b="1" i="0" dirty="0">
                <a:solidFill>
                  <a:srgbClr val="404040"/>
                </a:solidFill>
                <a:effectLst/>
                <a:latin typeface="Inter"/>
              </a:rPr>
              <a:t>الميزات</a:t>
            </a:r>
            <a:r>
              <a:rPr lang="ar-JO" b="0" i="0" dirty="0">
                <a:solidFill>
                  <a:srgbClr val="404040"/>
                </a:solidFill>
                <a:effectLst/>
                <a:latin typeface="Inter"/>
              </a:rPr>
              <a:t>:</a:t>
            </a:r>
            <a:br>
              <a:rPr lang="ar-JO" b="0" i="0" dirty="0">
                <a:solidFill>
                  <a:srgbClr val="404040"/>
                </a:solidFill>
                <a:effectLst/>
                <a:latin typeface="Inter"/>
              </a:rPr>
            </a:br>
            <a:r>
              <a:rPr lang="ar-JO" b="0" i="0" dirty="0">
                <a:solidFill>
                  <a:srgbClr val="404040"/>
                </a:solidFill>
                <a:effectLst/>
                <a:latin typeface="Inter"/>
              </a:rPr>
              <a:t>تحليل الصور.</a:t>
            </a:r>
            <a:br>
              <a:rPr lang="ar-JO" b="0" i="0" dirty="0">
                <a:solidFill>
                  <a:srgbClr val="404040"/>
                </a:solidFill>
                <a:effectLst/>
                <a:latin typeface="Inter"/>
              </a:rPr>
            </a:br>
            <a:r>
              <a:rPr lang="ar-JO" b="0" i="0" dirty="0">
                <a:solidFill>
                  <a:srgbClr val="404040"/>
                </a:solidFill>
                <a:effectLst/>
                <a:latin typeface="Inter"/>
              </a:rPr>
              <a:t>التعرف على أنواع الأطعمة.</a:t>
            </a:r>
            <a:br>
              <a:rPr lang="ar-JO" b="0" i="0" dirty="0">
                <a:solidFill>
                  <a:srgbClr val="404040"/>
                </a:solidFill>
                <a:effectLst/>
                <a:latin typeface="Inter"/>
              </a:rPr>
            </a:br>
            <a:br>
              <a:rPr lang="ar-JO" dirty="0"/>
            </a:br>
            <a:br>
              <a:rPr lang="en-US" b="1" i="0" dirty="0">
                <a:solidFill>
                  <a:srgbClr val="404040"/>
                </a:solidFill>
                <a:effectLst/>
                <a:latin typeface="Inter"/>
              </a:rPr>
            </a:br>
            <a:endParaRPr lang="en-US" dirty="0"/>
          </a:p>
        </p:txBody>
      </p:sp>
    </p:spTree>
    <p:extLst>
      <p:ext uri="{BB962C8B-B14F-4D97-AF65-F5344CB8AC3E}">
        <p14:creationId xmlns:p14="http://schemas.microsoft.com/office/powerpoint/2010/main" val="34145067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17514B-EAAD-A32F-CE93-042440B97542}"/>
              </a:ext>
            </a:extLst>
          </p:cNvPr>
          <p:cNvSpPr txBox="1"/>
          <p:nvPr/>
        </p:nvSpPr>
        <p:spPr>
          <a:xfrm>
            <a:off x="343818" y="1226271"/>
            <a:ext cx="11504364" cy="3970318"/>
          </a:xfrm>
          <a:prstGeom prst="rect">
            <a:avLst/>
          </a:prstGeom>
          <a:solidFill>
            <a:schemeClr val="accent1">
              <a:lumMod val="40000"/>
              <a:lumOff val="60000"/>
            </a:schemeClr>
          </a:solidFill>
        </p:spPr>
        <p:txBody>
          <a:bodyPr wrap="square">
            <a:spAutoFit/>
          </a:bodyPr>
          <a:lstStyle/>
          <a:p>
            <a:r>
              <a:rPr lang="en-US" sz="3600" b="1" i="0" dirty="0">
                <a:solidFill>
                  <a:srgbClr val="404040"/>
                </a:solidFill>
                <a:effectLst/>
                <a:latin typeface="Inter"/>
              </a:rPr>
              <a:t>Description:</a:t>
            </a:r>
            <a:br>
              <a:rPr lang="en-US" sz="3600" dirty="0"/>
            </a:br>
            <a:r>
              <a:rPr lang="en-US" sz="3600" b="0" i="0" dirty="0" err="1">
                <a:solidFill>
                  <a:srgbClr val="404040"/>
                </a:solidFill>
                <a:effectLst/>
                <a:latin typeface="Inter"/>
              </a:rPr>
              <a:t>SeeFood</a:t>
            </a:r>
            <a:r>
              <a:rPr lang="en-US" sz="3600" b="0" i="0" dirty="0">
                <a:solidFill>
                  <a:srgbClr val="404040"/>
                </a:solidFill>
                <a:effectLst/>
                <a:latin typeface="Inter"/>
              </a:rPr>
              <a:t> is a </a:t>
            </a:r>
            <a:r>
              <a:rPr lang="en-US" sz="3600" b="1" i="0" dirty="0">
                <a:solidFill>
                  <a:srgbClr val="404040"/>
                </a:solidFill>
                <a:effectLst/>
                <a:latin typeface="Inter"/>
              </a:rPr>
              <a:t>fun and innovative AI-powered app</a:t>
            </a:r>
            <a:r>
              <a:rPr lang="en-US" sz="3600" b="0" i="0" dirty="0">
                <a:solidFill>
                  <a:srgbClr val="404040"/>
                </a:solidFill>
                <a:effectLst/>
                <a:latin typeface="Inter"/>
              </a:rPr>
              <a:t> that uses artificial intelligence to identify food items from photos. It’s designed to help users quickly recognize what they’re eating and provide basic information about the food. While it’s not as detailed as some other nutrition apps, it’s a simple and entertaining tool for food identification.</a:t>
            </a:r>
            <a:endParaRPr lang="en-US" sz="3600" dirty="0"/>
          </a:p>
        </p:txBody>
      </p:sp>
    </p:spTree>
    <p:extLst>
      <p:ext uri="{BB962C8B-B14F-4D97-AF65-F5344CB8AC3E}">
        <p14:creationId xmlns:p14="http://schemas.microsoft.com/office/powerpoint/2010/main" val="16900958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AB752B-92A1-1535-8BCF-12292D3540AC}"/>
              </a:ext>
            </a:extLst>
          </p:cNvPr>
          <p:cNvSpPr txBox="1"/>
          <p:nvPr/>
        </p:nvSpPr>
        <p:spPr>
          <a:xfrm>
            <a:off x="0" y="0"/>
            <a:ext cx="12192000" cy="6978834"/>
          </a:xfrm>
          <a:prstGeom prst="rect">
            <a:avLst/>
          </a:prstGeom>
          <a:solidFill>
            <a:schemeClr val="accent1">
              <a:lumMod val="40000"/>
              <a:lumOff val="60000"/>
            </a:schemeClr>
          </a:solidFill>
        </p:spPr>
        <p:txBody>
          <a:bodyPr wrap="square">
            <a:spAutoFit/>
          </a:bodyPr>
          <a:lstStyle/>
          <a:p>
            <a:pPr algn="l">
              <a:buNone/>
            </a:pPr>
            <a:r>
              <a:rPr lang="en-US" sz="2000" b="1" i="0" dirty="0">
                <a:solidFill>
                  <a:srgbClr val="404040"/>
                </a:solidFill>
                <a:effectLst/>
                <a:latin typeface="Inter"/>
              </a:rPr>
              <a:t>Key Features of </a:t>
            </a:r>
            <a:r>
              <a:rPr lang="en-US" sz="2000" b="1" i="0" dirty="0" err="1">
                <a:solidFill>
                  <a:srgbClr val="404040"/>
                </a:solidFill>
                <a:effectLst/>
                <a:latin typeface="Inter"/>
              </a:rPr>
              <a:t>SeeFood</a:t>
            </a:r>
            <a:r>
              <a:rPr lang="en-US" sz="2000" b="1" i="0" dirty="0">
                <a:solidFill>
                  <a:srgbClr val="404040"/>
                </a:solidFill>
                <a:effectLst/>
                <a:latin typeface="Inter"/>
              </a:rPr>
              <a:t>:</a:t>
            </a:r>
          </a:p>
          <a:p>
            <a:pPr algn="l">
              <a:spcAft>
                <a:spcPts val="300"/>
              </a:spcAft>
              <a:buFont typeface="+mj-lt"/>
              <a:buAutoNum type="arabicPeriod"/>
            </a:pPr>
            <a:r>
              <a:rPr lang="en-US" sz="2000" b="1" i="0" dirty="0">
                <a:solidFill>
                  <a:srgbClr val="404040"/>
                </a:solidFill>
                <a:effectLst/>
                <a:latin typeface="Inter"/>
              </a:rPr>
              <a:t>AI-Powered Image Recognition:</a:t>
            </a:r>
            <a:endParaRPr lang="en-US" sz="2000" b="0" i="0" dirty="0">
              <a:solidFill>
                <a:srgbClr val="404040"/>
              </a:solidFill>
              <a:effectLst/>
              <a:latin typeface="Inter"/>
            </a:endParaRPr>
          </a:p>
          <a:p>
            <a:pPr marL="742950" lvl="1" indent="-285750" algn="l">
              <a:spcBef>
                <a:spcPts val="300"/>
              </a:spcBef>
              <a:buFont typeface="+mj-lt"/>
              <a:buAutoNum type="arabicPeriod"/>
            </a:pPr>
            <a:r>
              <a:rPr lang="en-US" sz="2000" b="0" i="0" dirty="0">
                <a:solidFill>
                  <a:srgbClr val="404040"/>
                </a:solidFill>
                <a:effectLst/>
                <a:latin typeface="Inter"/>
              </a:rPr>
              <a:t>Users can take a photo of their food, and the app uses AI to identify the type of food or dish.</a:t>
            </a:r>
          </a:p>
          <a:p>
            <a:pPr marL="742950" lvl="1" indent="-285750" algn="l">
              <a:spcBef>
                <a:spcPts val="300"/>
              </a:spcBef>
              <a:buFont typeface="+mj-lt"/>
              <a:buAutoNum type="arabicPeriod"/>
            </a:pPr>
            <a:r>
              <a:rPr lang="en-US" sz="2000" b="0" i="0" dirty="0">
                <a:solidFill>
                  <a:srgbClr val="404040"/>
                </a:solidFill>
                <a:effectLst/>
                <a:latin typeface="Inter"/>
              </a:rPr>
              <a:t>Recognizes a wide variety of common foods and meals.</a:t>
            </a:r>
          </a:p>
          <a:p>
            <a:pPr algn="l">
              <a:spcBef>
                <a:spcPts val="300"/>
              </a:spcBef>
              <a:spcAft>
                <a:spcPts val="300"/>
              </a:spcAft>
              <a:buFont typeface="+mj-lt"/>
              <a:buAutoNum type="arabicPeriod"/>
            </a:pPr>
            <a:r>
              <a:rPr lang="en-US" sz="2000" b="1" i="0" dirty="0">
                <a:solidFill>
                  <a:srgbClr val="404040"/>
                </a:solidFill>
                <a:effectLst/>
                <a:latin typeface="Inter"/>
              </a:rPr>
              <a:t>Food Identification:</a:t>
            </a:r>
            <a:r>
              <a:rPr lang="ar-JO" sz="2000" b="1" i="0" dirty="0">
                <a:solidFill>
                  <a:srgbClr val="404040"/>
                </a:solidFill>
                <a:effectLst/>
                <a:latin typeface="Inter"/>
              </a:rPr>
              <a:t>يحدد نوع الطعام </a:t>
            </a:r>
            <a:endParaRPr lang="en-US" sz="2000" b="0" i="0" dirty="0">
              <a:solidFill>
                <a:srgbClr val="404040"/>
              </a:solidFill>
              <a:effectLst/>
              <a:latin typeface="Inter"/>
            </a:endParaRPr>
          </a:p>
          <a:p>
            <a:pPr marL="742950" lvl="1" indent="-285750" algn="l">
              <a:spcBef>
                <a:spcPts val="300"/>
              </a:spcBef>
              <a:buFont typeface="+mj-lt"/>
              <a:buAutoNum type="arabicPeriod"/>
            </a:pPr>
            <a:r>
              <a:rPr lang="en-US" sz="2000" b="0" i="0" dirty="0">
                <a:solidFill>
                  <a:srgbClr val="404040"/>
                </a:solidFill>
                <a:effectLst/>
                <a:latin typeface="Inter"/>
              </a:rPr>
              <a:t>Quickly tells you what the food is (e.g., pizza, sushi, salad).</a:t>
            </a:r>
          </a:p>
          <a:p>
            <a:pPr marL="742950" lvl="1" indent="-285750" algn="l">
              <a:spcBef>
                <a:spcPts val="300"/>
              </a:spcBef>
              <a:buFont typeface="+mj-lt"/>
              <a:buAutoNum type="arabicPeriod"/>
            </a:pPr>
            <a:r>
              <a:rPr lang="en-US" sz="2000" b="0" i="0" dirty="0">
                <a:solidFill>
                  <a:srgbClr val="404040"/>
                </a:solidFill>
                <a:effectLst/>
                <a:latin typeface="Inter"/>
              </a:rPr>
              <a:t>Useful for identifying unfamiliar or exotic dishes.</a:t>
            </a:r>
          </a:p>
          <a:p>
            <a:pPr algn="l">
              <a:spcBef>
                <a:spcPts val="300"/>
              </a:spcBef>
              <a:spcAft>
                <a:spcPts val="300"/>
              </a:spcAft>
              <a:buFont typeface="+mj-lt"/>
              <a:buAutoNum type="arabicPeriod"/>
            </a:pPr>
            <a:r>
              <a:rPr lang="en-US" sz="2000" b="1" i="0" dirty="0">
                <a:solidFill>
                  <a:srgbClr val="404040"/>
                </a:solidFill>
                <a:effectLst/>
                <a:latin typeface="Inter"/>
              </a:rPr>
              <a:t>Basic Food Information:</a:t>
            </a:r>
            <a:endParaRPr lang="en-US" sz="2000" b="0" i="0" dirty="0">
              <a:solidFill>
                <a:srgbClr val="404040"/>
              </a:solidFill>
              <a:effectLst/>
              <a:latin typeface="Inter"/>
            </a:endParaRPr>
          </a:p>
          <a:p>
            <a:pPr marL="742950" lvl="1" indent="-285750" algn="l">
              <a:spcBef>
                <a:spcPts val="300"/>
              </a:spcBef>
              <a:buFont typeface="+mj-lt"/>
              <a:buAutoNum type="arabicPeriod"/>
            </a:pPr>
            <a:r>
              <a:rPr lang="en-US" sz="2000" b="0" i="0" dirty="0">
                <a:solidFill>
                  <a:srgbClr val="404040"/>
                </a:solidFill>
                <a:effectLst/>
                <a:latin typeface="Inter"/>
              </a:rPr>
              <a:t>Provides general information about the identified food, such as its origin, common ingredients, or cultural significance.</a:t>
            </a:r>
          </a:p>
          <a:p>
            <a:pPr marL="742950" lvl="1" indent="-285750" algn="l">
              <a:spcBef>
                <a:spcPts val="300"/>
              </a:spcBef>
              <a:buFont typeface="+mj-lt"/>
              <a:buAutoNum type="arabicPeriod"/>
            </a:pPr>
            <a:r>
              <a:rPr lang="en-US" sz="2000" b="0" i="0" dirty="0">
                <a:solidFill>
                  <a:srgbClr val="404040"/>
                </a:solidFill>
                <a:effectLst/>
                <a:highlight>
                  <a:srgbClr val="FFFF00"/>
                </a:highlight>
                <a:latin typeface="Inter"/>
              </a:rPr>
              <a:t>Does not typically include detailed </a:t>
            </a:r>
            <a:r>
              <a:rPr lang="en-US" sz="2000" b="0" i="0" dirty="0">
                <a:solidFill>
                  <a:srgbClr val="404040"/>
                </a:solidFill>
                <a:effectLst/>
                <a:latin typeface="Inter"/>
              </a:rPr>
              <a:t>nutritional information like calories or macronutrients.</a:t>
            </a:r>
            <a:r>
              <a:rPr lang="ar-JO" sz="2000" b="0" i="0" dirty="0">
                <a:solidFill>
                  <a:srgbClr val="3C4043"/>
                </a:solidFill>
                <a:effectLst/>
                <a:latin typeface="Roboto" panose="02000000000000000000" pitchFamily="2" charset="0"/>
              </a:rPr>
              <a:t>يوفر معلومات عامة عن الطعام المحدد، مثل أصله، ومكوناته الشائعة، وأهميته الثقافية. </a:t>
            </a:r>
            <a:endParaRPr lang="en-US" sz="2000" b="0" i="0" dirty="0">
              <a:solidFill>
                <a:srgbClr val="404040"/>
              </a:solidFill>
              <a:effectLst/>
              <a:latin typeface="Inter"/>
            </a:endParaRPr>
          </a:p>
          <a:p>
            <a:pPr algn="l">
              <a:spcBef>
                <a:spcPts val="300"/>
              </a:spcBef>
              <a:spcAft>
                <a:spcPts val="300"/>
              </a:spcAft>
              <a:buFont typeface="+mj-lt"/>
              <a:buAutoNum type="arabicPeriod"/>
            </a:pPr>
            <a:r>
              <a:rPr lang="en-US" sz="2000" b="1" i="0" dirty="0">
                <a:solidFill>
                  <a:srgbClr val="404040"/>
                </a:solidFill>
                <a:effectLst/>
                <a:latin typeface="Inter"/>
              </a:rPr>
              <a:t>User-Friendly Interface:</a:t>
            </a:r>
            <a:endParaRPr lang="en-US" sz="2000" b="0" i="0" dirty="0">
              <a:solidFill>
                <a:srgbClr val="404040"/>
              </a:solidFill>
              <a:effectLst/>
              <a:latin typeface="Inter"/>
            </a:endParaRPr>
          </a:p>
          <a:p>
            <a:pPr marL="742950" lvl="1" indent="-285750" algn="l">
              <a:spcBef>
                <a:spcPts val="300"/>
              </a:spcBef>
              <a:buFont typeface="+mj-lt"/>
              <a:buAutoNum type="arabicPeriod"/>
            </a:pPr>
            <a:r>
              <a:rPr lang="en-US" sz="2000" b="0" i="0" dirty="0">
                <a:solidFill>
                  <a:srgbClr val="404040"/>
                </a:solidFill>
                <a:effectLst/>
                <a:latin typeface="Inter"/>
              </a:rPr>
              <a:t>Simple and intuitive design makes it easy to take photos and get instant results.</a:t>
            </a:r>
          </a:p>
          <a:p>
            <a:pPr marL="742950" lvl="1" indent="-285750" algn="l">
              <a:spcBef>
                <a:spcPts val="300"/>
              </a:spcBef>
              <a:buFont typeface="+mj-lt"/>
              <a:buAutoNum type="arabicPeriod"/>
            </a:pPr>
            <a:r>
              <a:rPr lang="en-US" sz="2000" b="0" i="0" dirty="0">
                <a:solidFill>
                  <a:srgbClr val="404040"/>
                </a:solidFill>
                <a:effectLst/>
                <a:latin typeface="Inter"/>
              </a:rPr>
              <a:t>Focuses on quick identification rather than in-depth analysis.</a:t>
            </a:r>
          </a:p>
          <a:p>
            <a:pPr algn="l">
              <a:spcBef>
                <a:spcPts val="300"/>
              </a:spcBef>
              <a:spcAft>
                <a:spcPts val="300"/>
              </a:spcAft>
              <a:buFont typeface="+mj-lt"/>
              <a:buAutoNum type="arabicPeriod"/>
            </a:pPr>
            <a:r>
              <a:rPr lang="en-US" sz="2000" b="1" i="0" dirty="0">
                <a:solidFill>
                  <a:srgbClr val="404040"/>
                </a:solidFill>
                <a:effectLst/>
                <a:latin typeface="Inter"/>
              </a:rPr>
              <a:t>Fun and Entertaining:</a:t>
            </a:r>
            <a:endParaRPr lang="en-US" sz="2000" b="0" i="0" dirty="0">
              <a:solidFill>
                <a:srgbClr val="404040"/>
              </a:solidFill>
              <a:effectLst/>
              <a:latin typeface="Inter"/>
            </a:endParaRPr>
          </a:p>
          <a:p>
            <a:pPr marL="742950" lvl="1" indent="-285750" algn="l">
              <a:spcBef>
                <a:spcPts val="300"/>
              </a:spcBef>
              <a:buFont typeface="+mj-lt"/>
              <a:buAutoNum type="arabicPeriod"/>
            </a:pPr>
            <a:r>
              <a:rPr lang="en-US" sz="2000" b="0" i="0" dirty="0">
                <a:solidFill>
                  <a:srgbClr val="404040"/>
                </a:solidFill>
                <a:effectLst/>
                <a:latin typeface="Inter"/>
              </a:rPr>
              <a:t>Designed to be lighthearted and enjoyable, making it a great tool for food enthusiasts or curious users.</a:t>
            </a:r>
          </a:p>
          <a:p>
            <a:pPr marL="742950" lvl="1" indent="-285750" algn="l">
              <a:spcBef>
                <a:spcPts val="300"/>
              </a:spcBef>
              <a:buFont typeface="+mj-lt"/>
              <a:buAutoNum type="arabicPeriod"/>
            </a:pPr>
            <a:r>
              <a:rPr lang="en-US" sz="2000" b="0" i="0" dirty="0">
                <a:solidFill>
                  <a:srgbClr val="404040"/>
                </a:solidFill>
                <a:effectLst/>
                <a:latin typeface="Inter"/>
              </a:rPr>
              <a:t>Can be used as a game to test how well the AI identifies different foods.</a:t>
            </a:r>
          </a:p>
          <a:p>
            <a:pPr>
              <a:buNone/>
            </a:pPr>
            <a:br>
              <a:rPr lang="en-US" sz="2000" dirty="0"/>
            </a:br>
            <a:endParaRPr lang="en-US" sz="2000" dirty="0"/>
          </a:p>
        </p:txBody>
      </p:sp>
    </p:spTree>
    <p:extLst>
      <p:ext uri="{BB962C8B-B14F-4D97-AF65-F5344CB8AC3E}">
        <p14:creationId xmlns:p14="http://schemas.microsoft.com/office/powerpoint/2010/main" val="41599127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1728EA-9471-D0F0-EC6A-3995C81D7EF3}"/>
              </a:ext>
            </a:extLst>
          </p:cNvPr>
          <p:cNvSpPr txBox="1"/>
          <p:nvPr/>
        </p:nvSpPr>
        <p:spPr>
          <a:xfrm>
            <a:off x="0" y="735955"/>
            <a:ext cx="12192000" cy="5386090"/>
          </a:xfrm>
          <a:prstGeom prst="rect">
            <a:avLst/>
          </a:prstGeom>
          <a:solidFill>
            <a:schemeClr val="accent1">
              <a:lumMod val="40000"/>
              <a:lumOff val="60000"/>
            </a:schemeClr>
          </a:solidFill>
        </p:spPr>
        <p:txBody>
          <a:bodyPr wrap="square">
            <a:spAutoFit/>
          </a:bodyPr>
          <a:lstStyle/>
          <a:p>
            <a:pPr algn="l">
              <a:buNone/>
            </a:pPr>
            <a:r>
              <a:rPr lang="en-US" sz="3600" b="1" i="0" dirty="0">
                <a:solidFill>
                  <a:srgbClr val="404040"/>
                </a:solidFill>
                <a:effectLst/>
                <a:latin typeface="Inter"/>
              </a:rPr>
              <a:t>How </a:t>
            </a:r>
            <a:r>
              <a:rPr lang="en-US" sz="3600" b="1" i="0" dirty="0" err="1">
                <a:solidFill>
                  <a:srgbClr val="404040"/>
                </a:solidFill>
                <a:effectLst/>
                <a:latin typeface="Inter"/>
              </a:rPr>
              <a:t>SeeFood</a:t>
            </a:r>
            <a:r>
              <a:rPr lang="en-US" sz="3600" b="1" i="0" dirty="0">
                <a:solidFill>
                  <a:srgbClr val="404040"/>
                </a:solidFill>
                <a:effectLst/>
                <a:latin typeface="Inter"/>
              </a:rPr>
              <a:t> Works:</a:t>
            </a:r>
          </a:p>
          <a:p>
            <a:pPr algn="l">
              <a:spcAft>
                <a:spcPts val="300"/>
              </a:spcAft>
              <a:buFont typeface="+mj-lt"/>
              <a:buAutoNum type="arabicPeriod"/>
            </a:pPr>
            <a:r>
              <a:rPr lang="en-US" sz="3600" b="1" i="0" dirty="0">
                <a:solidFill>
                  <a:srgbClr val="404040"/>
                </a:solidFill>
                <a:effectLst/>
                <a:latin typeface="Inter"/>
              </a:rPr>
              <a:t>Take a Photo:</a:t>
            </a:r>
            <a:endParaRPr lang="en-US" sz="3600" b="0" i="0" dirty="0">
              <a:solidFill>
                <a:srgbClr val="404040"/>
              </a:solidFill>
              <a:effectLst/>
              <a:latin typeface="Inter"/>
            </a:endParaRPr>
          </a:p>
          <a:p>
            <a:pPr marL="742950" lvl="1" indent="-285750" algn="l">
              <a:spcBef>
                <a:spcPts val="300"/>
              </a:spcBef>
              <a:buFont typeface="+mj-lt"/>
              <a:buAutoNum type="arabicPeriod"/>
            </a:pPr>
            <a:r>
              <a:rPr lang="en-US" sz="3600" b="0" i="0" dirty="0">
                <a:solidFill>
                  <a:srgbClr val="404040"/>
                </a:solidFill>
                <a:effectLst/>
                <a:latin typeface="Inter"/>
              </a:rPr>
              <a:t>Snap a picture of your food using the app’s camera feature.</a:t>
            </a:r>
          </a:p>
          <a:p>
            <a:pPr algn="l">
              <a:spcBef>
                <a:spcPts val="300"/>
              </a:spcBef>
              <a:spcAft>
                <a:spcPts val="300"/>
              </a:spcAft>
              <a:buFont typeface="+mj-lt"/>
              <a:buAutoNum type="arabicPeriod"/>
            </a:pPr>
            <a:r>
              <a:rPr lang="en-US" sz="3600" b="1" i="0" dirty="0">
                <a:solidFill>
                  <a:srgbClr val="404040"/>
                </a:solidFill>
                <a:effectLst/>
                <a:latin typeface="Inter"/>
              </a:rPr>
              <a:t>AI Analysis:</a:t>
            </a:r>
            <a:endParaRPr lang="en-US" sz="3600" b="0" i="0" dirty="0">
              <a:solidFill>
                <a:srgbClr val="404040"/>
              </a:solidFill>
              <a:effectLst/>
              <a:latin typeface="Inter"/>
            </a:endParaRPr>
          </a:p>
          <a:p>
            <a:pPr marL="742950" lvl="1" indent="-285750" algn="l">
              <a:spcBef>
                <a:spcPts val="300"/>
              </a:spcBef>
              <a:buFont typeface="+mj-lt"/>
              <a:buAutoNum type="arabicPeriod"/>
            </a:pPr>
            <a:r>
              <a:rPr lang="en-US" sz="3600" b="0" i="0" dirty="0">
                <a:solidFill>
                  <a:srgbClr val="404040"/>
                </a:solidFill>
                <a:effectLst/>
                <a:latin typeface="Inter"/>
              </a:rPr>
              <a:t>The app analyzes the photo and identifies the food item.</a:t>
            </a:r>
          </a:p>
          <a:p>
            <a:pPr algn="l">
              <a:spcBef>
                <a:spcPts val="300"/>
              </a:spcBef>
              <a:spcAft>
                <a:spcPts val="300"/>
              </a:spcAft>
              <a:buFont typeface="+mj-lt"/>
              <a:buAutoNum type="arabicPeriod"/>
            </a:pPr>
            <a:r>
              <a:rPr lang="en-US" sz="3600" b="1" i="0" dirty="0">
                <a:solidFill>
                  <a:srgbClr val="404040"/>
                </a:solidFill>
                <a:effectLst/>
                <a:latin typeface="Inter"/>
              </a:rPr>
              <a:t>Get Results:</a:t>
            </a:r>
            <a:endParaRPr lang="en-US" sz="3600" b="0" i="0" dirty="0">
              <a:solidFill>
                <a:srgbClr val="404040"/>
              </a:solidFill>
              <a:effectLst/>
              <a:latin typeface="Inter"/>
            </a:endParaRPr>
          </a:p>
          <a:p>
            <a:pPr marL="742950" lvl="1" indent="-285750" algn="l">
              <a:spcBef>
                <a:spcPts val="300"/>
              </a:spcBef>
              <a:buFont typeface="+mj-lt"/>
              <a:buAutoNum type="arabicPeriod"/>
            </a:pPr>
            <a:r>
              <a:rPr lang="en-US" sz="3600" b="0" i="0" dirty="0">
                <a:solidFill>
                  <a:srgbClr val="404040"/>
                </a:solidFill>
                <a:effectLst/>
                <a:highlight>
                  <a:srgbClr val="FFFF00"/>
                </a:highlight>
                <a:latin typeface="Inter"/>
              </a:rPr>
              <a:t>View the name of the food and basic information about it.</a:t>
            </a:r>
          </a:p>
          <a:p>
            <a:pPr>
              <a:buNone/>
            </a:pPr>
            <a:br>
              <a:rPr lang="en-US" sz="3600" dirty="0"/>
            </a:br>
            <a:endParaRPr lang="en-US" sz="3600" dirty="0"/>
          </a:p>
        </p:txBody>
      </p:sp>
    </p:spTree>
    <p:extLst>
      <p:ext uri="{BB962C8B-B14F-4D97-AF65-F5344CB8AC3E}">
        <p14:creationId xmlns:p14="http://schemas.microsoft.com/office/powerpoint/2010/main" val="20313045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D2FEE1-C90C-A104-815B-6651E7D68415}"/>
              </a:ext>
            </a:extLst>
          </p:cNvPr>
          <p:cNvSpPr txBox="1"/>
          <p:nvPr/>
        </p:nvSpPr>
        <p:spPr>
          <a:xfrm>
            <a:off x="823509" y="1519525"/>
            <a:ext cx="10259459" cy="3654847"/>
          </a:xfrm>
          <a:prstGeom prst="rect">
            <a:avLst/>
          </a:prstGeom>
          <a:solidFill>
            <a:schemeClr val="accent1">
              <a:lumMod val="40000"/>
              <a:lumOff val="60000"/>
            </a:schemeClr>
          </a:solidFill>
        </p:spPr>
        <p:txBody>
          <a:bodyPr wrap="square">
            <a:spAutoFit/>
          </a:bodyPr>
          <a:lstStyle/>
          <a:p>
            <a:pPr algn="l">
              <a:buNone/>
            </a:pPr>
            <a:r>
              <a:rPr lang="en-US" sz="2800" b="1" i="0" dirty="0">
                <a:solidFill>
                  <a:srgbClr val="404040"/>
                </a:solidFill>
                <a:effectLst/>
                <a:latin typeface="Inter"/>
              </a:rPr>
              <a:t>Who Is </a:t>
            </a:r>
            <a:r>
              <a:rPr lang="en-US" sz="2800" b="1" i="0" dirty="0" err="1">
                <a:solidFill>
                  <a:srgbClr val="404040"/>
                </a:solidFill>
                <a:effectLst/>
                <a:latin typeface="Inter"/>
              </a:rPr>
              <a:t>SeeFood</a:t>
            </a:r>
            <a:r>
              <a:rPr lang="en-US" sz="2800" b="1" i="0" dirty="0">
                <a:solidFill>
                  <a:srgbClr val="404040"/>
                </a:solidFill>
                <a:effectLst/>
                <a:latin typeface="Inter"/>
              </a:rPr>
              <a:t> For?</a:t>
            </a:r>
          </a:p>
          <a:p>
            <a:pPr algn="l">
              <a:buFont typeface="Arial" panose="020B0604020202020204" pitchFamily="34" charset="0"/>
              <a:buChar char="•"/>
            </a:pPr>
            <a:r>
              <a:rPr lang="en-US" sz="2800" b="1" i="0" dirty="0">
                <a:solidFill>
                  <a:srgbClr val="404040"/>
                </a:solidFill>
                <a:effectLst/>
                <a:latin typeface="Inter"/>
              </a:rPr>
              <a:t>Food Enthusiasts:</a:t>
            </a:r>
            <a:r>
              <a:rPr lang="en-US" sz="2800" b="0" i="0" dirty="0">
                <a:solidFill>
                  <a:srgbClr val="404040"/>
                </a:solidFill>
                <a:effectLst/>
                <a:latin typeface="Inter"/>
              </a:rPr>
              <a:t> People who enjoy exploring and learning about different types of food.</a:t>
            </a:r>
          </a:p>
          <a:p>
            <a:pPr algn="l">
              <a:spcBef>
                <a:spcPts val="300"/>
              </a:spcBef>
              <a:buFont typeface="Arial" panose="020B0604020202020204" pitchFamily="34" charset="0"/>
              <a:buChar char="•"/>
            </a:pPr>
            <a:r>
              <a:rPr lang="en-US" sz="2800" b="1" i="0" dirty="0">
                <a:solidFill>
                  <a:srgbClr val="404040"/>
                </a:solidFill>
                <a:effectLst/>
                <a:latin typeface="Inter"/>
              </a:rPr>
              <a:t>Travelers:</a:t>
            </a:r>
            <a:r>
              <a:rPr lang="en-US" sz="2800" b="0" i="0" dirty="0">
                <a:solidFill>
                  <a:srgbClr val="404040"/>
                </a:solidFill>
                <a:effectLst/>
                <a:latin typeface="Inter"/>
              </a:rPr>
              <a:t> Individuals who want to identify unfamiliar dishes while traveling.</a:t>
            </a:r>
          </a:p>
          <a:p>
            <a:pPr algn="l">
              <a:spcBef>
                <a:spcPts val="300"/>
              </a:spcBef>
              <a:buFont typeface="Arial" panose="020B0604020202020204" pitchFamily="34" charset="0"/>
              <a:buChar char="•"/>
            </a:pPr>
            <a:r>
              <a:rPr lang="en-US" sz="2800" b="1" i="0" dirty="0">
                <a:solidFill>
                  <a:srgbClr val="404040"/>
                </a:solidFill>
                <a:effectLst/>
                <a:latin typeface="Inter"/>
              </a:rPr>
              <a:t>Curious Users:</a:t>
            </a:r>
            <a:r>
              <a:rPr lang="en-US" sz="2800" b="0" i="0" dirty="0">
                <a:solidFill>
                  <a:srgbClr val="404040"/>
                </a:solidFill>
                <a:effectLst/>
                <a:latin typeface="Inter"/>
              </a:rPr>
              <a:t> Those who want a quick and easy way to recognize what they’re eating.</a:t>
            </a:r>
          </a:p>
          <a:p>
            <a:pPr algn="l">
              <a:spcBef>
                <a:spcPts val="300"/>
              </a:spcBef>
              <a:buFont typeface="Arial" panose="020B0604020202020204" pitchFamily="34" charset="0"/>
              <a:buChar char="•"/>
            </a:pPr>
            <a:r>
              <a:rPr lang="en-US" sz="2800" b="1" i="0" dirty="0">
                <a:solidFill>
                  <a:srgbClr val="404040"/>
                </a:solidFill>
                <a:effectLst/>
                <a:latin typeface="Inter"/>
              </a:rPr>
              <a:t>Tech Lovers:</a:t>
            </a:r>
            <a:r>
              <a:rPr lang="en-US" sz="2800" b="0" i="0" dirty="0">
                <a:solidFill>
                  <a:srgbClr val="404040"/>
                </a:solidFill>
                <a:effectLst/>
                <a:latin typeface="Inter"/>
              </a:rPr>
              <a:t> Users who enjoy experimenting with AI-powered apps.</a:t>
            </a:r>
          </a:p>
        </p:txBody>
      </p:sp>
    </p:spTree>
    <p:extLst>
      <p:ext uri="{BB962C8B-B14F-4D97-AF65-F5344CB8AC3E}">
        <p14:creationId xmlns:p14="http://schemas.microsoft.com/office/powerpoint/2010/main" val="31140423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BBB2F-3CCC-7788-A146-C57C7A99F1B4}"/>
              </a:ext>
            </a:extLst>
          </p:cNvPr>
          <p:cNvSpPr>
            <a:spLocks noGrp="1"/>
          </p:cNvSpPr>
          <p:nvPr>
            <p:ph type="title"/>
          </p:nvPr>
        </p:nvSpPr>
        <p:spPr>
          <a:xfrm>
            <a:off x="750065" y="683046"/>
            <a:ext cx="10515600" cy="5045725"/>
          </a:xfrm>
          <a:solidFill>
            <a:schemeClr val="accent1">
              <a:lumMod val="40000"/>
              <a:lumOff val="60000"/>
            </a:schemeClr>
          </a:solidFill>
        </p:spPr>
        <p:txBody>
          <a:bodyPr>
            <a:normAutofit fontScale="90000"/>
          </a:bodyPr>
          <a:lstStyle/>
          <a:p>
            <a:r>
              <a:rPr lang="en-US" b="1" i="0" dirty="0">
                <a:solidFill>
                  <a:srgbClr val="404040"/>
                </a:solidFill>
                <a:effectLst/>
                <a:latin typeface="Inter"/>
              </a:rPr>
              <a:t>Why Use </a:t>
            </a:r>
            <a:r>
              <a:rPr lang="en-US" b="1" i="0" dirty="0" err="1">
                <a:solidFill>
                  <a:srgbClr val="404040"/>
                </a:solidFill>
                <a:effectLst/>
                <a:latin typeface="Inter"/>
              </a:rPr>
              <a:t>SeeFood</a:t>
            </a:r>
            <a:r>
              <a:rPr lang="en-US" b="1" i="0" dirty="0">
                <a:solidFill>
                  <a:srgbClr val="404040"/>
                </a:solidFill>
                <a:effectLst/>
                <a:latin typeface="Inter"/>
              </a:rPr>
              <a:t>?</a:t>
            </a:r>
            <a:br>
              <a:rPr lang="en-US" b="1" i="0" dirty="0">
                <a:solidFill>
                  <a:srgbClr val="404040"/>
                </a:solidFill>
                <a:effectLst/>
                <a:latin typeface="Inter"/>
              </a:rPr>
            </a:br>
            <a:r>
              <a:rPr lang="en-US" b="1" i="0" dirty="0">
                <a:solidFill>
                  <a:srgbClr val="404040"/>
                </a:solidFill>
                <a:effectLst/>
                <a:latin typeface="Inter"/>
              </a:rPr>
              <a:t>Simplicity:</a:t>
            </a:r>
            <a:r>
              <a:rPr lang="en-US" b="0" i="0" dirty="0">
                <a:solidFill>
                  <a:srgbClr val="404040"/>
                </a:solidFill>
                <a:effectLst/>
                <a:latin typeface="Inter"/>
              </a:rPr>
              <a:t> No complicated logging or tracking—just take a photo and get instant results.</a:t>
            </a:r>
            <a:br>
              <a:rPr lang="en-US" b="0" i="0" dirty="0">
                <a:solidFill>
                  <a:srgbClr val="404040"/>
                </a:solidFill>
                <a:effectLst/>
                <a:latin typeface="Inter"/>
              </a:rPr>
            </a:br>
            <a:r>
              <a:rPr lang="en-US" b="1" i="0" dirty="0">
                <a:solidFill>
                  <a:srgbClr val="404040"/>
                </a:solidFill>
                <a:effectLst/>
                <a:latin typeface="Inter"/>
              </a:rPr>
              <a:t>Entertainment:</a:t>
            </a:r>
            <a:r>
              <a:rPr lang="en-US" b="0" i="0" dirty="0">
                <a:solidFill>
                  <a:srgbClr val="404040"/>
                </a:solidFill>
                <a:effectLst/>
                <a:latin typeface="Inter"/>
              </a:rPr>
              <a:t> A fun way to learn about food and test the AI’s capabilities.</a:t>
            </a:r>
            <a:br>
              <a:rPr lang="en-US" b="0" i="0" dirty="0">
                <a:solidFill>
                  <a:srgbClr val="404040"/>
                </a:solidFill>
                <a:effectLst/>
                <a:latin typeface="Inter"/>
              </a:rPr>
            </a:br>
            <a:r>
              <a:rPr lang="en-US" b="1" i="0" dirty="0">
                <a:solidFill>
                  <a:srgbClr val="404040"/>
                </a:solidFill>
                <a:effectLst/>
                <a:latin typeface="Inter"/>
              </a:rPr>
              <a:t>Quick Identification:</a:t>
            </a:r>
            <a:r>
              <a:rPr lang="en-US" b="0" i="0" dirty="0">
                <a:solidFill>
                  <a:srgbClr val="404040"/>
                </a:solidFill>
                <a:effectLst/>
                <a:latin typeface="Inter"/>
              </a:rPr>
              <a:t> Useful for identifying unknown or exotic dishes.</a:t>
            </a:r>
            <a:br>
              <a:rPr lang="en-US" b="0" i="0" dirty="0">
                <a:solidFill>
                  <a:srgbClr val="404040"/>
                </a:solidFill>
                <a:effectLst/>
                <a:latin typeface="Inter"/>
              </a:rPr>
            </a:br>
            <a:br>
              <a:rPr lang="en-US" dirty="0"/>
            </a:br>
            <a:endParaRPr lang="en-US" dirty="0"/>
          </a:p>
        </p:txBody>
      </p:sp>
    </p:spTree>
    <p:extLst>
      <p:ext uri="{BB962C8B-B14F-4D97-AF65-F5344CB8AC3E}">
        <p14:creationId xmlns:p14="http://schemas.microsoft.com/office/powerpoint/2010/main" val="3980405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A80EF-0549-4F8C-1BFC-70936F7CADB0}"/>
              </a:ext>
            </a:extLst>
          </p:cNvPr>
          <p:cNvSpPr>
            <a:spLocks noGrp="1"/>
          </p:cNvSpPr>
          <p:nvPr>
            <p:ph type="title"/>
          </p:nvPr>
        </p:nvSpPr>
        <p:spPr/>
        <p:txBody>
          <a:bodyPr/>
          <a:lstStyle/>
          <a:p>
            <a:r>
              <a:rPr lang="en-US" dirty="0"/>
              <a:t>Question of user</a:t>
            </a:r>
          </a:p>
        </p:txBody>
      </p:sp>
      <p:pic>
        <p:nvPicPr>
          <p:cNvPr id="4" name="Picture 3">
            <a:extLst>
              <a:ext uri="{FF2B5EF4-FFF2-40B4-BE49-F238E27FC236}">
                <a16:creationId xmlns:a16="http://schemas.microsoft.com/office/drawing/2014/main" id="{641160A4-E0D1-0368-1E3A-D748776DB070}"/>
              </a:ext>
            </a:extLst>
          </p:cNvPr>
          <p:cNvPicPr>
            <a:picLocks noChangeAspect="1"/>
          </p:cNvPicPr>
          <p:nvPr/>
        </p:nvPicPr>
        <p:blipFill>
          <a:blip r:embed="rId2"/>
          <a:stretch>
            <a:fillRect/>
          </a:stretch>
        </p:blipFill>
        <p:spPr>
          <a:xfrm>
            <a:off x="965220" y="1573357"/>
            <a:ext cx="2197213" cy="4019757"/>
          </a:xfrm>
          <a:prstGeom prst="rect">
            <a:avLst/>
          </a:prstGeom>
        </p:spPr>
      </p:pic>
      <p:pic>
        <p:nvPicPr>
          <p:cNvPr id="6" name="Picture 5">
            <a:extLst>
              <a:ext uri="{FF2B5EF4-FFF2-40B4-BE49-F238E27FC236}">
                <a16:creationId xmlns:a16="http://schemas.microsoft.com/office/drawing/2014/main" id="{57CD85E0-5BDA-54F8-F356-A94FF3E295DF}"/>
              </a:ext>
            </a:extLst>
          </p:cNvPr>
          <p:cNvPicPr>
            <a:picLocks noChangeAspect="1"/>
          </p:cNvPicPr>
          <p:nvPr/>
        </p:nvPicPr>
        <p:blipFill>
          <a:blip r:embed="rId3"/>
          <a:stretch>
            <a:fillRect/>
          </a:stretch>
        </p:blipFill>
        <p:spPr>
          <a:xfrm>
            <a:off x="3413947" y="1620984"/>
            <a:ext cx="2235315" cy="3924502"/>
          </a:xfrm>
          <a:prstGeom prst="rect">
            <a:avLst/>
          </a:prstGeom>
        </p:spPr>
      </p:pic>
      <p:pic>
        <p:nvPicPr>
          <p:cNvPr id="8" name="Picture 7">
            <a:extLst>
              <a:ext uri="{FF2B5EF4-FFF2-40B4-BE49-F238E27FC236}">
                <a16:creationId xmlns:a16="http://schemas.microsoft.com/office/drawing/2014/main" id="{4FEFB548-6A5B-118C-CA1E-5FD3BBA9E5A1}"/>
              </a:ext>
            </a:extLst>
          </p:cNvPr>
          <p:cNvPicPr>
            <a:picLocks noChangeAspect="1"/>
          </p:cNvPicPr>
          <p:nvPr/>
        </p:nvPicPr>
        <p:blipFill>
          <a:blip r:embed="rId4"/>
          <a:stretch>
            <a:fillRect/>
          </a:stretch>
        </p:blipFill>
        <p:spPr>
          <a:xfrm>
            <a:off x="5900776" y="1598758"/>
            <a:ext cx="2235315" cy="3968954"/>
          </a:xfrm>
          <a:prstGeom prst="rect">
            <a:avLst/>
          </a:prstGeom>
        </p:spPr>
      </p:pic>
      <p:pic>
        <p:nvPicPr>
          <p:cNvPr id="10" name="Picture 9">
            <a:extLst>
              <a:ext uri="{FF2B5EF4-FFF2-40B4-BE49-F238E27FC236}">
                <a16:creationId xmlns:a16="http://schemas.microsoft.com/office/drawing/2014/main" id="{B28AC014-3FEE-92DA-E5CB-645E45EB432F}"/>
              </a:ext>
            </a:extLst>
          </p:cNvPr>
          <p:cNvPicPr>
            <a:picLocks noChangeAspect="1"/>
          </p:cNvPicPr>
          <p:nvPr/>
        </p:nvPicPr>
        <p:blipFill>
          <a:blip r:embed="rId5"/>
          <a:stretch>
            <a:fillRect/>
          </a:stretch>
        </p:blipFill>
        <p:spPr>
          <a:xfrm>
            <a:off x="8739569" y="1557481"/>
            <a:ext cx="2292468" cy="3988005"/>
          </a:xfrm>
          <a:prstGeom prst="rect">
            <a:avLst/>
          </a:prstGeom>
        </p:spPr>
      </p:pic>
    </p:spTree>
    <p:extLst>
      <p:ext uri="{BB962C8B-B14F-4D97-AF65-F5344CB8AC3E}">
        <p14:creationId xmlns:p14="http://schemas.microsoft.com/office/powerpoint/2010/main" val="8894074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E312B1-C67F-C996-6F73-E69E9A112EC7}"/>
              </a:ext>
            </a:extLst>
          </p:cNvPr>
          <p:cNvSpPr txBox="1"/>
          <p:nvPr/>
        </p:nvSpPr>
        <p:spPr>
          <a:xfrm>
            <a:off x="1192117" y="887901"/>
            <a:ext cx="9807766" cy="3785652"/>
          </a:xfrm>
          <a:prstGeom prst="rect">
            <a:avLst/>
          </a:prstGeom>
          <a:solidFill>
            <a:schemeClr val="accent1">
              <a:lumMod val="40000"/>
              <a:lumOff val="60000"/>
            </a:schemeClr>
          </a:solidFill>
        </p:spPr>
        <p:txBody>
          <a:bodyPr wrap="square">
            <a:spAutoFit/>
          </a:bodyPr>
          <a:lstStyle/>
          <a:p>
            <a:pPr algn="r"/>
            <a:endParaRPr lang="en-US" sz="4000" b="0" i="0" dirty="0">
              <a:solidFill>
                <a:srgbClr val="3C4043"/>
              </a:solidFill>
              <a:effectLst/>
              <a:latin typeface="Roboto" panose="02000000000000000000" pitchFamily="2" charset="0"/>
            </a:endParaRPr>
          </a:p>
          <a:p>
            <a:pPr algn="r"/>
            <a:r>
              <a:rPr lang="en-US" sz="4000" b="0" i="0" dirty="0" err="1">
                <a:solidFill>
                  <a:srgbClr val="3C4043"/>
                </a:solidFill>
                <a:effectLst/>
                <a:latin typeface="Roboto" panose="02000000000000000000" pitchFamily="2" charset="0"/>
              </a:rPr>
              <a:t>SeeFood</a:t>
            </a:r>
            <a:r>
              <a:rPr lang="en-US" sz="4000" b="0" i="0" dirty="0">
                <a:solidFill>
                  <a:srgbClr val="3C4043"/>
                </a:solidFill>
                <a:effectLst/>
                <a:latin typeface="Roboto" panose="02000000000000000000" pitchFamily="2" charset="0"/>
              </a:rPr>
              <a:t> </a:t>
            </a:r>
          </a:p>
          <a:p>
            <a:pPr algn="r"/>
            <a:r>
              <a:rPr lang="ar-JO" sz="4000" b="0" i="0" dirty="0">
                <a:solidFill>
                  <a:srgbClr val="3C4043"/>
                </a:solidFill>
                <a:effectLst/>
                <a:latin typeface="Roboto" panose="02000000000000000000" pitchFamily="2" charset="0"/>
              </a:rPr>
              <a:t>تطبيق خفيف وممتع لكل من يرغب في</a:t>
            </a:r>
            <a:endParaRPr lang="en-US" sz="4000" b="0" i="0" dirty="0">
              <a:solidFill>
                <a:srgbClr val="3C4043"/>
              </a:solidFill>
              <a:effectLst/>
              <a:latin typeface="Roboto" panose="02000000000000000000" pitchFamily="2" charset="0"/>
            </a:endParaRPr>
          </a:p>
          <a:p>
            <a:pPr algn="r"/>
            <a:r>
              <a:rPr lang="ar-JO" sz="4000" b="0" i="0" dirty="0">
                <a:solidFill>
                  <a:srgbClr val="3C4043"/>
                </a:solidFill>
                <a:effectLst/>
                <a:latin typeface="Roboto" panose="02000000000000000000" pitchFamily="2" charset="0"/>
              </a:rPr>
              <a:t> التعرف بسرعة على أصناف الطعام أو معرفة المزيد عن ما يتناوله. مع أنه لا يوفر تتبعًا متقدمًا للقيمة الغذائية، إلا أنه أداة رائعة لمحبي الطعام والباحثين عن المعرفة!</a:t>
            </a:r>
            <a:endParaRPr lang="en-US" sz="4000" dirty="0"/>
          </a:p>
        </p:txBody>
      </p:sp>
    </p:spTree>
    <p:extLst>
      <p:ext uri="{BB962C8B-B14F-4D97-AF65-F5344CB8AC3E}">
        <p14:creationId xmlns:p14="http://schemas.microsoft.com/office/powerpoint/2010/main" val="14186501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56411-41AE-7E4E-C7E1-E7B345129ABB}"/>
              </a:ext>
            </a:extLst>
          </p:cNvPr>
          <p:cNvSpPr>
            <a:spLocks noGrp="1"/>
          </p:cNvSpPr>
          <p:nvPr>
            <p:ph type="title"/>
          </p:nvPr>
        </p:nvSpPr>
        <p:spPr>
          <a:xfrm>
            <a:off x="0" y="0"/>
            <a:ext cx="12192000" cy="6858001"/>
          </a:xfrm>
          <a:solidFill>
            <a:schemeClr val="accent1">
              <a:lumMod val="20000"/>
              <a:lumOff val="80000"/>
            </a:schemeClr>
          </a:solidFill>
        </p:spPr>
        <p:txBody>
          <a:bodyPr>
            <a:normAutofit fontScale="90000"/>
          </a:bodyPr>
          <a:lstStyle/>
          <a:p>
            <a:pPr algn="r">
              <a:spcBef>
                <a:spcPts val="300"/>
              </a:spcBef>
              <a:spcAft>
                <a:spcPts val="300"/>
              </a:spcAft>
              <a:buFont typeface="Arial" panose="020B0604020202020204" pitchFamily="34" charset="0"/>
              <a:buChar char="•"/>
            </a:pPr>
            <a:br>
              <a:rPr lang="ar-JO" b="1" dirty="0">
                <a:solidFill>
                  <a:srgbClr val="404040"/>
                </a:solidFill>
                <a:latin typeface="Inter"/>
              </a:rPr>
            </a:br>
            <a:br>
              <a:rPr lang="ar-JO" b="1" dirty="0">
                <a:solidFill>
                  <a:srgbClr val="404040"/>
                </a:solidFill>
                <a:latin typeface="Inter"/>
              </a:rPr>
            </a:br>
            <a:br>
              <a:rPr lang="ar-JO" b="1" dirty="0">
                <a:solidFill>
                  <a:srgbClr val="404040"/>
                </a:solidFill>
                <a:latin typeface="Inter"/>
              </a:rPr>
            </a:br>
            <a:r>
              <a:rPr lang="ar-JO" b="1" dirty="0">
                <a:solidFill>
                  <a:srgbClr val="404040"/>
                </a:solidFill>
                <a:latin typeface="Inter"/>
              </a:rPr>
              <a:t>4</a:t>
            </a:r>
            <a:r>
              <a:rPr lang="en-US" b="1" i="0" dirty="0">
                <a:solidFill>
                  <a:srgbClr val="404040"/>
                </a:solidFill>
                <a:effectLst/>
                <a:latin typeface="Inter"/>
              </a:rPr>
              <a:t>. </a:t>
            </a:r>
            <a:r>
              <a:rPr lang="en-US" b="1" i="0" dirty="0" err="1">
                <a:solidFill>
                  <a:srgbClr val="404040"/>
                </a:solidFill>
                <a:effectLst/>
                <a:latin typeface="Inter"/>
              </a:rPr>
              <a:t>NutritionAI</a:t>
            </a:r>
            <a:r>
              <a:rPr lang="ar-JO" b="1" i="0" dirty="0">
                <a:solidFill>
                  <a:srgbClr val="404040"/>
                </a:solidFill>
                <a:effectLst/>
                <a:latin typeface="Inter"/>
              </a:rPr>
              <a:t>                                                                  </a:t>
            </a:r>
            <a:br>
              <a:rPr lang="en-US" b="1" i="0" dirty="0">
                <a:solidFill>
                  <a:srgbClr val="404040"/>
                </a:solidFill>
                <a:effectLst/>
                <a:latin typeface="Inter"/>
              </a:rPr>
            </a:br>
            <a:br>
              <a:rPr lang="en-US" b="0" i="0" dirty="0">
                <a:solidFill>
                  <a:srgbClr val="404040"/>
                </a:solidFill>
                <a:effectLst/>
                <a:latin typeface="Inter"/>
              </a:rPr>
            </a:br>
            <a:r>
              <a:rPr lang="ar-JO" b="1" i="0" dirty="0">
                <a:solidFill>
                  <a:srgbClr val="404040"/>
                </a:solidFill>
                <a:effectLst/>
                <a:latin typeface="Inter"/>
              </a:rPr>
              <a:t>الوصف</a:t>
            </a:r>
            <a:r>
              <a:rPr lang="ar-JO" b="0" i="0" dirty="0">
                <a:solidFill>
                  <a:srgbClr val="404040"/>
                </a:solidFill>
                <a:effectLst/>
                <a:latin typeface="Inter"/>
              </a:rPr>
              <a:t>: تطبيق يستخدم الذكاء الاصطناعي لتحليل صور الطعام وتقديم معلومات غذائية مفصلة.</a:t>
            </a:r>
            <a:br>
              <a:rPr lang="ar-JO" b="0" i="0" dirty="0">
                <a:solidFill>
                  <a:srgbClr val="404040"/>
                </a:solidFill>
                <a:effectLst/>
                <a:latin typeface="Inter"/>
              </a:rPr>
            </a:br>
            <a:br>
              <a:rPr lang="ar-JO" b="0" i="0" dirty="0">
                <a:solidFill>
                  <a:srgbClr val="404040"/>
                </a:solidFill>
                <a:effectLst/>
                <a:latin typeface="Inter"/>
              </a:rPr>
            </a:br>
            <a:r>
              <a:rPr lang="ar-JO" b="0" i="0" dirty="0">
                <a:solidFill>
                  <a:srgbClr val="404040"/>
                </a:solidFill>
                <a:effectLst/>
                <a:latin typeface="Inter"/>
              </a:rPr>
              <a:t>الميزات </a:t>
            </a:r>
            <a:br>
              <a:rPr lang="ar-JO" b="0" i="0" dirty="0">
                <a:solidFill>
                  <a:srgbClr val="404040"/>
                </a:solidFill>
                <a:effectLst/>
                <a:latin typeface="Inter"/>
              </a:rPr>
            </a:br>
            <a:r>
              <a:rPr lang="ar-JO" b="0" i="0" dirty="0">
                <a:solidFill>
                  <a:srgbClr val="404040"/>
                </a:solidFill>
                <a:effectLst/>
                <a:latin typeface="Inter"/>
              </a:rPr>
              <a:t>تحليل الصور.</a:t>
            </a:r>
            <a:br>
              <a:rPr lang="ar-JO" b="0" i="0" dirty="0">
                <a:solidFill>
                  <a:srgbClr val="404040"/>
                </a:solidFill>
                <a:effectLst/>
                <a:latin typeface="Inter"/>
              </a:rPr>
            </a:br>
            <a:r>
              <a:rPr lang="ar-JO" b="0" i="0" dirty="0">
                <a:solidFill>
                  <a:srgbClr val="404040"/>
                </a:solidFill>
                <a:effectLst/>
                <a:latin typeface="Inter"/>
              </a:rPr>
              <a:t>معلومات غذائية.</a:t>
            </a:r>
            <a:br>
              <a:rPr lang="ar-JO" b="0" i="0" dirty="0">
                <a:solidFill>
                  <a:srgbClr val="404040"/>
                </a:solidFill>
                <a:effectLst/>
                <a:latin typeface="Inter"/>
              </a:rPr>
            </a:br>
            <a:r>
              <a:rPr lang="ar-JO" b="0" i="0" dirty="0">
                <a:solidFill>
                  <a:srgbClr val="404040"/>
                </a:solidFill>
                <a:effectLst/>
                <a:latin typeface="Inter"/>
              </a:rPr>
              <a:t>توصيات صحية.</a:t>
            </a:r>
            <a:br>
              <a:rPr lang="ar-JO" b="0" i="0" dirty="0">
                <a:solidFill>
                  <a:srgbClr val="404040"/>
                </a:solidFill>
                <a:effectLst/>
                <a:latin typeface="Inter"/>
              </a:rPr>
            </a:br>
            <a:br>
              <a:rPr lang="ar-JO" dirty="0"/>
            </a:br>
            <a:br>
              <a:rPr lang="ar-JO" b="0" i="0" dirty="0">
                <a:solidFill>
                  <a:srgbClr val="404040"/>
                </a:solidFill>
                <a:effectLst/>
                <a:latin typeface="Inter"/>
              </a:rPr>
            </a:br>
            <a:br>
              <a:rPr lang="ar-JO" dirty="0"/>
            </a:br>
            <a:endParaRPr lang="en-US" dirty="0"/>
          </a:p>
        </p:txBody>
      </p:sp>
    </p:spTree>
    <p:extLst>
      <p:ext uri="{BB962C8B-B14F-4D97-AF65-F5344CB8AC3E}">
        <p14:creationId xmlns:p14="http://schemas.microsoft.com/office/powerpoint/2010/main" val="21582921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0B8843-EDA9-66E8-FF1E-4DD1C2B62B70}"/>
              </a:ext>
            </a:extLst>
          </p:cNvPr>
          <p:cNvSpPr txBox="1"/>
          <p:nvPr/>
        </p:nvSpPr>
        <p:spPr>
          <a:xfrm>
            <a:off x="1054864" y="612844"/>
            <a:ext cx="10270475" cy="5632311"/>
          </a:xfrm>
          <a:prstGeom prst="rect">
            <a:avLst/>
          </a:prstGeom>
          <a:solidFill>
            <a:schemeClr val="accent1">
              <a:lumMod val="40000"/>
              <a:lumOff val="60000"/>
            </a:schemeClr>
          </a:solidFill>
        </p:spPr>
        <p:txBody>
          <a:bodyPr wrap="square">
            <a:spAutoFit/>
          </a:bodyPr>
          <a:lstStyle/>
          <a:p>
            <a:r>
              <a:rPr lang="en-US" sz="3600" b="1" i="0" dirty="0">
                <a:solidFill>
                  <a:srgbClr val="404040"/>
                </a:solidFill>
                <a:effectLst/>
                <a:latin typeface="Inter"/>
              </a:rPr>
              <a:t>Description:</a:t>
            </a:r>
            <a:br>
              <a:rPr lang="en-US" sz="3600" dirty="0"/>
            </a:br>
            <a:r>
              <a:rPr lang="en-US" sz="3600" b="0" i="0" dirty="0" err="1">
                <a:solidFill>
                  <a:srgbClr val="404040"/>
                </a:solidFill>
                <a:effectLst/>
                <a:latin typeface="Inter"/>
              </a:rPr>
              <a:t>NutritionAI</a:t>
            </a:r>
            <a:r>
              <a:rPr lang="en-US" sz="3600" b="0" i="0" dirty="0">
                <a:solidFill>
                  <a:srgbClr val="404040"/>
                </a:solidFill>
                <a:effectLst/>
                <a:latin typeface="Inter"/>
              </a:rPr>
              <a:t> is an </a:t>
            </a:r>
            <a:r>
              <a:rPr lang="en-US" sz="3600" b="1" i="0" dirty="0">
                <a:solidFill>
                  <a:srgbClr val="404040"/>
                </a:solidFill>
                <a:effectLst/>
                <a:latin typeface="Inter"/>
              </a:rPr>
              <a:t>advanced AI-powered nutrition app</a:t>
            </a:r>
            <a:r>
              <a:rPr lang="en-US" sz="3600" b="0" i="0" dirty="0">
                <a:solidFill>
                  <a:srgbClr val="404040"/>
                </a:solidFill>
                <a:effectLst/>
                <a:latin typeface="Inter"/>
              </a:rPr>
              <a:t> that uses artificial intelligence to analyze photos of food and provide detailed nutritional information. It goes beyond simple food identification by offering insights into calories, macronutrients, micronutrients, and even personalized health recommendations. It’s designed for users who want a high-tech, data-driven approach to tracking their diet and improving their health.</a:t>
            </a:r>
            <a:endParaRPr lang="en-US" sz="3600" dirty="0"/>
          </a:p>
        </p:txBody>
      </p:sp>
    </p:spTree>
    <p:extLst>
      <p:ext uri="{BB962C8B-B14F-4D97-AF65-F5344CB8AC3E}">
        <p14:creationId xmlns:p14="http://schemas.microsoft.com/office/powerpoint/2010/main" val="20510984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D84DA4-7713-5A02-ACBC-A31B18BEB2AB}"/>
              </a:ext>
            </a:extLst>
          </p:cNvPr>
          <p:cNvSpPr txBox="1"/>
          <p:nvPr/>
        </p:nvSpPr>
        <p:spPr>
          <a:xfrm>
            <a:off x="168926" y="384726"/>
            <a:ext cx="11854148" cy="5255285"/>
          </a:xfrm>
          <a:prstGeom prst="rect">
            <a:avLst/>
          </a:prstGeom>
          <a:solidFill>
            <a:schemeClr val="accent1">
              <a:lumMod val="40000"/>
              <a:lumOff val="60000"/>
            </a:schemeClr>
          </a:solidFill>
        </p:spPr>
        <p:txBody>
          <a:bodyPr wrap="square">
            <a:spAutoFit/>
          </a:bodyPr>
          <a:lstStyle/>
          <a:p>
            <a:pPr algn="l">
              <a:buNone/>
            </a:pPr>
            <a:r>
              <a:rPr lang="en-US" b="1" i="0" dirty="0">
                <a:solidFill>
                  <a:srgbClr val="404040"/>
                </a:solidFill>
                <a:effectLst/>
                <a:latin typeface="Inter"/>
              </a:rPr>
              <a:t>Key Features of </a:t>
            </a:r>
            <a:r>
              <a:rPr lang="en-US" b="1" i="0" dirty="0" err="1">
                <a:solidFill>
                  <a:srgbClr val="404040"/>
                </a:solidFill>
                <a:effectLst/>
                <a:latin typeface="Inter"/>
              </a:rPr>
              <a:t>NutritionAI</a:t>
            </a:r>
            <a:r>
              <a:rPr lang="en-US" b="1" i="0" dirty="0">
                <a:solidFill>
                  <a:srgbClr val="404040"/>
                </a:solidFill>
                <a:effectLst/>
                <a:latin typeface="Inter"/>
              </a:rPr>
              <a:t>:</a:t>
            </a:r>
          </a:p>
          <a:p>
            <a:pPr algn="l">
              <a:spcAft>
                <a:spcPts val="300"/>
              </a:spcAft>
              <a:buFont typeface="+mj-lt"/>
              <a:buAutoNum type="arabicPeriod"/>
            </a:pPr>
            <a:r>
              <a:rPr lang="en-US" b="1" i="0" dirty="0">
                <a:solidFill>
                  <a:srgbClr val="404040"/>
                </a:solidFill>
                <a:effectLst/>
                <a:latin typeface="Inter"/>
              </a:rPr>
              <a:t>AI-Powered Image Analysis:</a:t>
            </a:r>
            <a:endParaRPr lang="en-US" b="0" i="0" dirty="0">
              <a:solidFill>
                <a:srgbClr val="404040"/>
              </a:solidFill>
              <a:effectLst/>
              <a:latin typeface="Inter"/>
            </a:endParaRPr>
          </a:p>
          <a:p>
            <a:pPr marL="742950" lvl="1" indent="-285750" algn="l">
              <a:spcBef>
                <a:spcPts val="300"/>
              </a:spcBef>
              <a:buFont typeface="+mj-lt"/>
              <a:buAutoNum type="arabicPeriod"/>
            </a:pPr>
            <a:r>
              <a:rPr lang="en-US" b="0" i="0" dirty="0">
                <a:solidFill>
                  <a:srgbClr val="404040"/>
                </a:solidFill>
                <a:effectLst/>
                <a:latin typeface="Inter"/>
              </a:rPr>
              <a:t>Users can take a photo of their meal, and the app uses AI to identify the food items and estimate portion sizes.</a:t>
            </a:r>
          </a:p>
          <a:p>
            <a:pPr marL="742950" lvl="1" indent="-285750" algn="l">
              <a:spcBef>
                <a:spcPts val="300"/>
              </a:spcBef>
              <a:buFont typeface="+mj-lt"/>
              <a:buAutoNum type="arabicPeriod"/>
            </a:pPr>
            <a:r>
              <a:rPr lang="en-US" b="0" i="0" dirty="0">
                <a:solidFill>
                  <a:srgbClr val="404040"/>
                </a:solidFill>
                <a:effectLst/>
                <a:latin typeface="Inter"/>
              </a:rPr>
              <a:t>Recognizes a wide variety of dishes, ingredients, and cuisines.</a:t>
            </a:r>
          </a:p>
          <a:p>
            <a:pPr algn="l">
              <a:spcBef>
                <a:spcPts val="300"/>
              </a:spcBef>
              <a:spcAft>
                <a:spcPts val="300"/>
              </a:spcAft>
              <a:buFont typeface="+mj-lt"/>
              <a:buAutoNum type="arabicPeriod"/>
            </a:pPr>
            <a:r>
              <a:rPr lang="en-US" b="1" i="0" dirty="0">
                <a:solidFill>
                  <a:srgbClr val="404040"/>
                </a:solidFill>
                <a:effectLst/>
                <a:latin typeface="Inter"/>
              </a:rPr>
              <a:t>Detailed Nutritional Information:</a:t>
            </a:r>
            <a:endParaRPr lang="en-US" b="0" i="0" dirty="0">
              <a:solidFill>
                <a:srgbClr val="404040"/>
              </a:solidFill>
              <a:effectLst/>
              <a:latin typeface="Inter"/>
            </a:endParaRPr>
          </a:p>
          <a:p>
            <a:pPr marL="742950" lvl="1" indent="-285750" algn="l">
              <a:spcBef>
                <a:spcPts val="300"/>
              </a:spcBef>
              <a:buFont typeface="+mj-lt"/>
              <a:buAutoNum type="arabicPeriod"/>
            </a:pPr>
            <a:r>
              <a:rPr lang="en-US" b="0" i="0" dirty="0">
                <a:solidFill>
                  <a:srgbClr val="404040"/>
                </a:solidFill>
                <a:effectLst/>
                <a:latin typeface="Inter"/>
              </a:rPr>
              <a:t>Provides a breakdown of calories, macronutrients (carbs, fats, proteins), and micronutrients (vitamins, minerals).</a:t>
            </a:r>
          </a:p>
          <a:p>
            <a:pPr marL="742950" lvl="1" indent="-285750" algn="l">
              <a:spcBef>
                <a:spcPts val="300"/>
              </a:spcBef>
              <a:buFont typeface="+mj-lt"/>
              <a:buAutoNum type="arabicPeriod"/>
            </a:pPr>
            <a:r>
              <a:rPr lang="en-US" b="0" i="0" dirty="0">
                <a:solidFill>
                  <a:srgbClr val="404040"/>
                </a:solidFill>
                <a:effectLst/>
                <a:latin typeface="Inter"/>
              </a:rPr>
              <a:t>Offers insights into the nutritional value of the meal, helping users make informed dietary choices.</a:t>
            </a:r>
          </a:p>
          <a:p>
            <a:pPr algn="l">
              <a:spcBef>
                <a:spcPts val="300"/>
              </a:spcBef>
              <a:spcAft>
                <a:spcPts val="300"/>
              </a:spcAft>
              <a:buFont typeface="+mj-lt"/>
              <a:buAutoNum type="arabicPeriod"/>
            </a:pPr>
            <a:r>
              <a:rPr lang="en-US" b="1" i="0" dirty="0">
                <a:solidFill>
                  <a:srgbClr val="404040"/>
                </a:solidFill>
                <a:effectLst/>
                <a:latin typeface="Inter"/>
              </a:rPr>
              <a:t>Personalized Health Recommendations:</a:t>
            </a:r>
            <a:endParaRPr lang="en-US" b="0" i="0" dirty="0">
              <a:solidFill>
                <a:srgbClr val="404040"/>
              </a:solidFill>
              <a:effectLst/>
              <a:latin typeface="Inter"/>
            </a:endParaRPr>
          </a:p>
          <a:p>
            <a:pPr marL="742950" lvl="1" indent="-285750" algn="l">
              <a:spcBef>
                <a:spcPts val="300"/>
              </a:spcBef>
              <a:buFont typeface="+mj-lt"/>
              <a:buAutoNum type="arabicPeriod"/>
            </a:pPr>
            <a:r>
              <a:rPr lang="en-US" b="0" i="0" dirty="0">
                <a:solidFill>
                  <a:srgbClr val="404040"/>
                </a:solidFill>
                <a:effectLst/>
                <a:latin typeface="Inter"/>
              </a:rPr>
              <a:t>Based on the user’s dietary habits and goals, the app provides tailored recommendations for healthier eating.</a:t>
            </a:r>
          </a:p>
          <a:p>
            <a:pPr marL="742950" lvl="1" indent="-285750" algn="l">
              <a:spcBef>
                <a:spcPts val="300"/>
              </a:spcBef>
              <a:buFont typeface="+mj-lt"/>
              <a:buAutoNum type="arabicPeriod"/>
            </a:pPr>
            <a:r>
              <a:rPr lang="en-US" b="0" i="0" dirty="0">
                <a:solidFill>
                  <a:srgbClr val="404040"/>
                </a:solidFill>
                <a:effectLst/>
                <a:latin typeface="Inter"/>
              </a:rPr>
              <a:t>Suggests alternative foods or meal adjustments to improve nutritional balance.</a:t>
            </a:r>
          </a:p>
          <a:p>
            <a:pPr algn="l">
              <a:spcBef>
                <a:spcPts val="300"/>
              </a:spcBef>
              <a:spcAft>
                <a:spcPts val="300"/>
              </a:spcAft>
              <a:buFont typeface="+mj-lt"/>
              <a:buAutoNum type="arabicPeriod"/>
            </a:pPr>
            <a:r>
              <a:rPr lang="en-US" b="1" i="0" dirty="0">
                <a:solidFill>
                  <a:srgbClr val="404040"/>
                </a:solidFill>
                <a:effectLst/>
                <a:latin typeface="Inter"/>
              </a:rPr>
              <a:t>Meal Logging and Tracking:</a:t>
            </a:r>
            <a:endParaRPr lang="en-US" b="0" i="0" dirty="0">
              <a:solidFill>
                <a:srgbClr val="404040"/>
              </a:solidFill>
              <a:effectLst/>
              <a:latin typeface="Inter"/>
            </a:endParaRPr>
          </a:p>
          <a:p>
            <a:pPr marL="742950" lvl="1" indent="-285750" algn="l">
              <a:spcBef>
                <a:spcPts val="300"/>
              </a:spcBef>
              <a:buFont typeface="+mj-lt"/>
              <a:buAutoNum type="arabicPeriod"/>
            </a:pPr>
            <a:r>
              <a:rPr lang="en-US" b="0" i="0" dirty="0">
                <a:solidFill>
                  <a:srgbClr val="404040"/>
                </a:solidFill>
                <a:effectLst/>
                <a:latin typeface="Inter"/>
              </a:rPr>
              <a:t>Allows users to log their meals and track their daily intake of calories and nutrients.</a:t>
            </a:r>
          </a:p>
          <a:p>
            <a:pPr marL="742950" lvl="1" indent="-285750" algn="l">
              <a:spcBef>
                <a:spcPts val="300"/>
              </a:spcBef>
              <a:buFont typeface="+mj-lt"/>
              <a:buAutoNum type="arabicPeriod"/>
            </a:pPr>
            <a:r>
              <a:rPr lang="en-US" b="0" i="0" dirty="0">
                <a:solidFill>
                  <a:srgbClr val="404040"/>
                </a:solidFill>
                <a:effectLst/>
                <a:latin typeface="Inter"/>
              </a:rPr>
              <a:t>Provides a summary of daily, weekly, and monthly progress toward health goals.</a:t>
            </a:r>
          </a:p>
          <a:p>
            <a:pPr algn="l">
              <a:spcBef>
                <a:spcPts val="300"/>
              </a:spcBef>
              <a:spcAft>
                <a:spcPts val="300"/>
              </a:spcAft>
              <a:buFont typeface="+mj-lt"/>
              <a:buAutoNum type="arabicPeriod"/>
            </a:pPr>
            <a:r>
              <a:rPr lang="en-US" b="1" i="0" dirty="0">
                <a:solidFill>
                  <a:srgbClr val="404040"/>
                </a:solidFill>
                <a:effectLst/>
                <a:latin typeface="Inter"/>
              </a:rPr>
              <a:t>Dietary Goal Customization:</a:t>
            </a:r>
            <a:endParaRPr lang="en-US" b="0" i="0" dirty="0">
              <a:solidFill>
                <a:srgbClr val="404040"/>
              </a:solidFill>
              <a:effectLst/>
              <a:latin typeface="Inter"/>
            </a:endParaRPr>
          </a:p>
          <a:p>
            <a:pPr marL="742950" lvl="1" indent="-285750" algn="l">
              <a:spcBef>
                <a:spcPts val="300"/>
              </a:spcBef>
              <a:buFont typeface="+mj-lt"/>
              <a:buAutoNum type="arabicPeriod"/>
            </a:pPr>
            <a:r>
              <a:rPr lang="en-US" b="0" i="0" dirty="0">
                <a:solidFill>
                  <a:srgbClr val="404040"/>
                </a:solidFill>
                <a:effectLst/>
                <a:latin typeface="Inter"/>
              </a:rPr>
              <a:t>Users can set personalized goals for weight loss, weight gain, muscle building, or general health.</a:t>
            </a:r>
          </a:p>
          <a:p>
            <a:pPr marL="742950" lvl="1" indent="-285750" algn="l">
              <a:spcBef>
                <a:spcPts val="300"/>
              </a:spcBef>
              <a:buFont typeface="+mj-lt"/>
              <a:buAutoNum type="arabicPeriod"/>
            </a:pPr>
            <a:r>
              <a:rPr lang="en-US" b="0" i="0" dirty="0">
                <a:solidFill>
                  <a:srgbClr val="404040"/>
                </a:solidFill>
                <a:effectLst/>
                <a:latin typeface="Inter"/>
              </a:rPr>
              <a:t>Supports specific diets, such as keto, vegan, gluten-free, or low-sodium.</a:t>
            </a:r>
          </a:p>
        </p:txBody>
      </p:sp>
    </p:spTree>
    <p:extLst>
      <p:ext uri="{BB962C8B-B14F-4D97-AF65-F5344CB8AC3E}">
        <p14:creationId xmlns:p14="http://schemas.microsoft.com/office/powerpoint/2010/main" val="23546351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088B12-10DE-E328-204A-1817A9392371}"/>
              </a:ext>
            </a:extLst>
          </p:cNvPr>
          <p:cNvSpPr txBox="1"/>
          <p:nvPr/>
        </p:nvSpPr>
        <p:spPr>
          <a:xfrm>
            <a:off x="1451472" y="572011"/>
            <a:ext cx="8529810" cy="5239896"/>
          </a:xfrm>
          <a:prstGeom prst="rect">
            <a:avLst/>
          </a:prstGeom>
          <a:solidFill>
            <a:schemeClr val="accent1">
              <a:lumMod val="40000"/>
              <a:lumOff val="60000"/>
            </a:schemeClr>
          </a:solidFill>
        </p:spPr>
        <p:txBody>
          <a:bodyPr wrap="square">
            <a:spAutoFit/>
          </a:bodyPr>
          <a:lstStyle/>
          <a:p>
            <a:pPr algn="l">
              <a:buNone/>
            </a:pPr>
            <a:r>
              <a:rPr lang="en-US" sz="2400" b="1" dirty="0">
                <a:solidFill>
                  <a:srgbClr val="404040"/>
                </a:solidFill>
                <a:latin typeface="Inter"/>
              </a:rPr>
              <a:t>6_</a:t>
            </a:r>
            <a:r>
              <a:rPr lang="en-US" sz="2400" b="1" i="0" dirty="0">
                <a:solidFill>
                  <a:srgbClr val="404040"/>
                </a:solidFill>
                <a:effectLst/>
                <a:latin typeface="Inter"/>
              </a:rPr>
              <a:t>Integration with Health Devices:</a:t>
            </a:r>
            <a:endParaRPr lang="en-US" sz="2400" b="0" i="0" dirty="0">
              <a:solidFill>
                <a:srgbClr val="404040"/>
              </a:solidFill>
              <a:effectLst/>
              <a:latin typeface="Inter"/>
            </a:endParaRPr>
          </a:p>
          <a:p>
            <a:pPr marL="742950" lvl="1" indent="-285750" algn="l">
              <a:spcBef>
                <a:spcPts val="300"/>
              </a:spcBef>
              <a:buFont typeface="+mj-lt"/>
              <a:buAutoNum type="arabicPeriod"/>
            </a:pPr>
            <a:r>
              <a:rPr lang="en-US" sz="2400" b="0" i="0" dirty="0">
                <a:solidFill>
                  <a:srgbClr val="404040"/>
                </a:solidFill>
                <a:effectLst/>
                <a:latin typeface="Inter"/>
              </a:rPr>
              <a:t>Syncs with fitness trackers, smart scales, and health apps (e.g., Apple Health, Google Fit) to provide a comprehensive overview of health metrics.</a:t>
            </a:r>
          </a:p>
          <a:p>
            <a:pPr algn="l">
              <a:spcBef>
                <a:spcPts val="300"/>
              </a:spcBef>
              <a:spcAft>
                <a:spcPts val="300"/>
              </a:spcAft>
            </a:pPr>
            <a:r>
              <a:rPr lang="en-US" sz="2400" b="1" i="0" dirty="0">
                <a:solidFill>
                  <a:srgbClr val="404040"/>
                </a:solidFill>
                <a:effectLst/>
                <a:latin typeface="Inter"/>
              </a:rPr>
              <a:t>7_Recipe Suggestions:</a:t>
            </a:r>
            <a:endParaRPr lang="en-US" sz="2400" b="0" i="0" dirty="0">
              <a:solidFill>
                <a:srgbClr val="404040"/>
              </a:solidFill>
              <a:effectLst/>
              <a:latin typeface="Inter"/>
            </a:endParaRPr>
          </a:p>
          <a:p>
            <a:pPr marL="742950" lvl="1" indent="-285750" algn="l">
              <a:spcBef>
                <a:spcPts val="300"/>
              </a:spcBef>
              <a:buFont typeface="+mj-lt"/>
              <a:buAutoNum type="arabicPeriod"/>
            </a:pPr>
            <a:r>
              <a:rPr lang="en-US" sz="2400" b="0" i="0" dirty="0">
                <a:solidFill>
                  <a:srgbClr val="404040"/>
                </a:solidFill>
                <a:effectLst/>
                <a:latin typeface="Inter"/>
              </a:rPr>
              <a:t>Offers healthy recipe ideas based on the user’s dietary preferences and nutritional needs.</a:t>
            </a:r>
          </a:p>
          <a:p>
            <a:pPr marL="742950" lvl="1" indent="-285750" algn="l">
              <a:spcBef>
                <a:spcPts val="300"/>
              </a:spcBef>
              <a:buFont typeface="+mj-lt"/>
              <a:buAutoNum type="arabicPeriod"/>
            </a:pPr>
            <a:r>
              <a:rPr lang="en-US" sz="2400" b="0" i="0" dirty="0">
                <a:solidFill>
                  <a:srgbClr val="404040"/>
                </a:solidFill>
                <a:effectLst/>
                <a:latin typeface="Inter"/>
              </a:rPr>
              <a:t>Helps users plan meals that align with their health goals.</a:t>
            </a:r>
          </a:p>
          <a:p>
            <a:pPr algn="l">
              <a:spcBef>
                <a:spcPts val="300"/>
              </a:spcBef>
              <a:spcAft>
                <a:spcPts val="300"/>
              </a:spcAft>
            </a:pPr>
            <a:r>
              <a:rPr lang="en-US" sz="2400" b="1" i="0" dirty="0">
                <a:solidFill>
                  <a:srgbClr val="404040"/>
                </a:solidFill>
                <a:effectLst/>
                <a:latin typeface="Inter"/>
              </a:rPr>
              <a:t>8_User-Friendly Interface:</a:t>
            </a:r>
            <a:endParaRPr lang="en-US" sz="2400" b="0" i="0" dirty="0">
              <a:solidFill>
                <a:srgbClr val="404040"/>
              </a:solidFill>
              <a:effectLst/>
              <a:latin typeface="Inter"/>
            </a:endParaRPr>
          </a:p>
          <a:p>
            <a:pPr marL="742950" lvl="1" indent="-285750" algn="l">
              <a:spcBef>
                <a:spcPts val="300"/>
              </a:spcBef>
              <a:buFont typeface="+mj-lt"/>
              <a:buAutoNum type="arabicPeriod"/>
            </a:pPr>
            <a:r>
              <a:rPr lang="en-US" sz="2400" b="0" i="0" dirty="0">
                <a:solidFill>
                  <a:srgbClr val="404040"/>
                </a:solidFill>
                <a:effectLst/>
                <a:latin typeface="Inter"/>
              </a:rPr>
              <a:t>Clean and intuitive design makes it easy to take photos, log meals, and view nutritional data.</a:t>
            </a:r>
          </a:p>
          <a:p>
            <a:pPr marL="742950" lvl="1" indent="-285750" algn="l">
              <a:spcBef>
                <a:spcPts val="300"/>
              </a:spcBef>
              <a:buFont typeface="+mj-lt"/>
              <a:buAutoNum type="arabicPeriod"/>
            </a:pPr>
            <a:r>
              <a:rPr lang="en-US" sz="2400" b="0" i="0" dirty="0">
                <a:solidFill>
                  <a:srgbClr val="404040"/>
                </a:solidFill>
                <a:effectLst/>
                <a:latin typeface="Inter"/>
              </a:rPr>
              <a:t>Visual charts and graphs help users track their progress over time.</a:t>
            </a:r>
          </a:p>
        </p:txBody>
      </p:sp>
    </p:spTree>
    <p:extLst>
      <p:ext uri="{BB962C8B-B14F-4D97-AF65-F5344CB8AC3E}">
        <p14:creationId xmlns:p14="http://schemas.microsoft.com/office/powerpoint/2010/main" val="35255314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4F669F-6D68-4DDE-FE50-0CB6B9EF44F7}"/>
              </a:ext>
            </a:extLst>
          </p:cNvPr>
          <p:cNvSpPr txBox="1"/>
          <p:nvPr/>
        </p:nvSpPr>
        <p:spPr>
          <a:xfrm>
            <a:off x="69772" y="0"/>
            <a:ext cx="12122227" cy="7094250"/>
          </a:xfrm>
          <a:prstGeom prst="rect">
            <a:avLst/>
          </a:prstGeom>
          <a:solidFill>
            <a:schemeClr val="accent1">
              <a:lumMod val="40000"/>
              <a:lumOff val="60000"/>
            </a:schemeClr>
          </a:solidFill>
        </p:spPr>
        <p:txBody>
          <a:bodyPr wrap="square">
            <a:spAutoFit/>
          </a:bodyPr>
          <a:lstStyle/>
          <a:p>
            <a:pPr algn="l">
              <a:buNone/>
            </a:pPr>
            <a:r>
              <a:rPr lang="en-US" sz="2800" b="1" i="0" dirty="0">
                <a:solidFill>
                  <a:srgbClr val="404040"/>
                </a:solidFill>
                <a:effectLst/>
                <a:latin typeface="Inter"/>
              </a:rPr>
              <a:t>How </a:t>
            </a:r>
            <a:r>
              <a:rPr lang="en-US" sz="2800" b="1" i="0" dirty="0" err="1">
                <a:solidFill>
                  <a:srgbClr val="404040"/>
                </a:solidFill>
                <a:effectLst/>
                <a:latin typeface="Inter"/>
              </a:rPr>
              <a:t>NutritionAI</a:t>
            </a:r>
            <a:r>
              <a:rPr lang="en-US" sz="2800" b="1" i="0" dirty="0">
                <a:solidFill>
                  <a:srgbClr val="404040"/>
                </a:solidFill>
                <a:effectLst/>
                <a:latin typeface="Inter"/>
              </a:rPr>
              <a:t> Works:</a:t>
            </a:r>
          </a:p>
          <a:p>
            <a:pPr algn="l">
              <a:spcAft>
                <a:spcPts val="300"/>
              </a:spcAft>
              <a:buFont typeface="+mj-lt"/>
              <a:buAutoNum type="arabicPeriod"/>
            </a:pPr>
            <a:r>
              <a:rPr lang="en-US" sz="2800" b="1" i="0" dirty="0">
                <a:solidFill>
                  <a:srgbClr val="404040"/>
                </a:solidFill>
                <a:effectLst/>
                <a:latin typeface="Inter"/>
              </a:rPr>
              <a:t>Take a Photo:</a:t>
            </a:r>
            <a:endParaRPr lang="en-US" sz="2800" b="0" i="0" dirty="0">
              <a:solidFill>
                <a:srgbClr val="404040"/>
              </a:solidFill>
              <a:effectLst/>
              <a:latin typeface="Inter"/>
            </a:endParaRPr>
          </a:p>
          <a:p>
            <a:pPr marL="742950" lvl="1" indent="-285750" algn="l">
              <a:spcBef>
                <a:spcPts val="300"/>
              </a:spcBef>
              <a:buFont typeface="+mj-lt"/>
              <a:buAutoNum type="arabicPeriod"/>
            </a:pPr>
            <a:r>
              <a:rPr lang="en-US" sz="2800" b="0" i="0" dirty="0">
                <a:solidFill>
                  <a:srgbClr val="404040"/>
                </a:solidFill>
                <a:effectLst/>
                <a:latin typeface="Inter"/>
              </a:rPr>
              <a:t>Snap a picture of your meal using the app’s camera feature.</a:t>
            </a:r>
          </a:p>
          <a:p>
            <a:pPr algn="l">
              <a:spcBef>
                <a:spcPts val="300"/>
              </a:spcBef>
              <a:spcAft>
                <a:spcPts val="300"/>
              </a:spcAft>
              <a:buFont typeface="+mj-lt"/>
              <a:buAutoNum type="arabicPeriod"/>
            </a:pPr>
            <a:r>
              <a:rPr lang="en-US" sz="2800" b="1" i="0" dirty="0">
                <a:solidFill>
                  <a:srgbClr val="404040"/>
                </a:solidFill>
                <a:effectLst/>
                <a:latin typeface="Inter"/>
              </a:rPr>
              <a:t>AI Analysis:</a:t>
            </a:r>
            <a:endParaRPr lang="en-US" sz="2800" b="0" i="0" dirty="0">
              <a:solidFill>
                <a:srgbClr val="404040"/>
              </a:solidFill>
              <a:effectLst/>
              <a:latin typeface="Inter"/>
            </a:endParaRPr>
          </a:p>
          <a:p>
            <a:pPr marL="742950" lvl="1" indent="-285750" algn="l">
              <a:spcBef>
                <a:spcPts val="300"/>
              </a:spcBef>
              <a:buFont typeface="+mj-lt"/>
              <a:buAutoNum type="arabicPeriod"/>
            </a:pPr>
            <a:r>
              <a:rPr lang="en-US" sz="2800" b="0" i="0" dirty="0">
                <a:solidFill>
                  <a:srgbClr val="404040"/>
                </a:solidFill>
                <a:effectLst/>
                <a:latin typeface="Inter"/>
              </a:rPr>
              <a:t>The app identifies the food items, estimates portion sizes, and calculates nutritional content.</a:t>
            </a:r>
          </a:p>
          <a:p>
            <a:pPr algn="l">
              <a:spcBef>
                <a:spcPts val="300"/>
              </a:spcBef>
              <a:spcAft>
                <a:spcPts val="300"/>
              </a:spcAft>
              <a:buFont typeface="+mj-lt"/>
              <a:buAutoNum type="arabicPeriod"/>
            </a:pPr>
            <a:r>
              <a:rPr lang="en-US" sz="2800" b="1" i="0" dirty="0">
                <a:solidFill>
                  <a:srgbClr val="404040"/>
                </a:solidFill>
                <a:effectLst/>
                <a:latin typeface="Inter"/>
              </a:rPr>
              <a:t>Get Nutritional Info:</a:t>
            </a:r>
            <a:endParaRPr lang="en-US" sz="2800" b="0" i="0" dirty="0">
              <a:solidFill>
                <a:srgbClr val="404040"/>
              </a:solidFill>
              <a:effectLst/>
              <a:latin typeface="Inter"/>
            </a:endParaRPr>
          </a:p>
          <a:p>
            <a:pPr marL="742950" lvl="1" indent="-285750" algn="l">
              <a:spcBef>
                <a:spcPts val="300"/>
              </a:spcBef>
              <a:buFont typeface="+mj-lt"/>
              <a:buAutoNum type="arabicPeriod"/>
            </a:pPr>
            <a:r>
              <a:rPr lang="en-US" sz="2800" b="0" i="0" dirty="0">
                <a:solidFill>
                  <a:srgbClr val="404040"/>
                </a:solidFill>
                <a:effectLst/>
                <a:latin typeface="Inter"/>
              </a:rPr>
              <a:t>View detailed information about calories, macronutrients, and micronutrients.</a:t>
            </a:r>
          </a:p>
          <a:p>
            <a:pPr algn="l">
              <a:spcBef>
                <a:spcPts val="300"/>
              </a:spcBef>
              <a:spcAft>
                <a:spcPts val="300"/>
              </a:spcAft>
              <a:buFont typeface="+mj-lt"/>
              <a:buAutoNum type="arabicPeriod"/>
            </a:pPr>
            <a:r>
              <a:rPr lang="en-US" sz="2800" b="1" i="0" dirty="0">
                <a:solidFill>
                  <a:srgbClr val="404040"/>
                </a:solidFill>
                <a:effectLst/>
                <a:latin typeface="Inter"/>
              </a:rPr>
              <a:t>Receive Recommendations:</a:t>
            </a:r>
            <a:endParaRPr lang="en-US" sz="2800" b="0" i="0" dirty="0">
              <a:solidFill>
                <a:srgbClr val="404040"/>
              </a:solidFill>
              <a:effectLst/>
              <a:latin typeface="Inter"/>
            </a:endParaRPr>
          </a:p>
          <a:p>
            <a:pPr marL="742950" lvl="1" indent="-285750" algn="l">
              <a:spcBef>
                <a:spcPts val="300"/>
              </a:spcBef>
              <a:buFont typeface="+mj-lt"/>
              <a:buAutoNum type="arabicPeriod"/>
            </a:pPr>
            <a:r>
              <a:rPr lang="en-US" sz="2800" b="0" i="0" dirty="0">
                <a:solidFill>
                  <a:srgbClr val="404040"/>
                </a:solidFill>
                <a:effectLst/>
                <a:latin typeface="Inter"/>
              </a:rPr>
              <a:t>Get personalized suggestions for healthier eating based on your dietary habits and goals.</a:t>
            </a:r>
          </a:p>
          <a:p>
            <a:pPr algn="l">
              <a:spcBef>
                <a:spcPts val="300"/>
              </a:spcBef>
              <a:spcAft>
                <a:spcPts val="300"/>
              </a:spcAft>
              <a:buFont typeface="+mj-lt"/>
              <a:buAutoNum type="arabicPeriod"/>
            </a:pPr>
            <a:r>
              <a:rPr lang="en-US" sz="2800" b="1" i="0" dirty="0">
                <a:solidFill>
                  <a:srgbClr val="404040"/>
                </a:solidFill>
                <a:effectLst/>
                <a:latin typeface="Inter"/>
              </a:rPr>
              <a:t>Log and Track:</a:t>
            </a:r>
            <a:endParaRPr lang="en-US" sz="2800" b="0" i="0" dirty="0">
              <a:solidFill>
                <a:srgbClr val="404040"/>
              </a:solidFill>
              <a:effectLst/>
              <a:latin typeface="Inter"/>
            </a:endParaRPr>
          </a:p>
          <a:p>
            <a:pPr marL="742950" lvl="1" indent="-285750" algn="l">
              <a:spcBef>
                <a:spcPts val="300"/>
              </a:spcBef>
              <a:buFont typeface="+mj-lt"/>
              <a:buAutoNum type="arabicPeriod"/>
            </a:pPr>
            <a:r>
              <a:rPr lang="en-US" sz="2800" b="0" i="0" dirty="0">
                <a:solidFill>
                  <a:srgbClr val="404040"/>
                </a:solidFill>
                <a:effectLst/>
                <a:latin typeface="Inter"/>
              </a:rPr>
              <a:t>Save the meal to your daily log and monitor your progress toward your health goals.</a:t>
            </a:r>
          </a:p>
        </p:txBody>
      </p:sp>
    </p:spTree>
    <p:extLst>
      <p:ext uri="{BB962C8B-B14F-4D97-AF65-F5344CB8AC3E}">
        <p14:creationId xmlns:p14="http://schemas.microsoft.com/office/powerpoint/2010/main" val="14199630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FB5C18-5680-4D8A-6A5B-D8A11E672D22}"/>
              </a:ext>
            </a:extLst>
          </p:cNvPr>
          <p:cNvSpPr txBox="1"/>
          <p:nvPr/>
        </p:nvSpPr>
        <p:spPr>
          <a:xfrm>
            <a:off x="691307" y="787333"/>
            <a:ext cx="10634031" cy="4816703"/>
          </a:xfrm>
          <a:prstGeom prst="rect">
            <a:avLst/>
          </a:prstGeom>
          <a:solidFill>
            <a:schemeClr val="accent1">
              <a:lumMod val="40000"/>
              <a:lumOff val="60000"/>
            </a:schemeClr>
          </a:solidFill>
        </p:spPr>
        <p:txBody>
          <a:bodyPr wrap="square">
            <a:spAutoFit/>
          </a:bodyPr>
          <a:lstStyle/>
          <a:p>
            <a:pPr algn="l">
              <a:buNone/>
            </a:pPr>
            <a:r>
              <a:rPr lang="en-US" sz="2700" b="1" i="0" dirty="0">
                <a:solidFill>
                  <a:srgbClr val="404040"/>
                </a:solidFill>
                <a:effectLst/>
                <a:latin typeface="Inter"/>
              </a:rPr>
              <a:t>Who Is </a:t>
            </a:r>
            <a:r>
              <a:rPr lang="en-US" sz="2700" b="1" i="0" dirty="0" err="1">
                <a:solidFill>
                  <a:srgbClr val="404040"/>
                </a:solidFill>
                <a:effectLst/>
                <a:latin typeface="Inter"/>
              </a:rPr>
              <a:t>NutritionAI</a:t>
            </a:r>
            <a:r>
              <a:rPr lang="en-US" sz="2700" b="1" i="0" dirty="0">
                <a:solidFill>
                  <a:srgbClr val="404040"/>
                </a:solidFill>
                <a:effectLst/>
                <a:latin typeface="Inter"/>
              </a:rPr>
              <a:t> For?</a:t>
            </a:r>
          </a:p>
          <a:p>
            <a:pPr algn="l">
              <a:buFont typeface="Arial" panose="020B0604020202020204" pitchFamily="34" charset="0"/>
              <a:buChar char="•"/>
            </a:pPr>
            <a:r>
              <a:rPr lang="en-US" sz="2700" b="1" i="0" dirty="0">
                <a:solidFill>
                  <a:srgbClr val="404040"/>
                </a:solidFill>
                <a:effectLst/>
                <a:latin typeface="Inter"/>
              </a:rPr>
              <a:t>Health-Conscious Individuals:</a:t>
            </a:r>
            <a:r>
              <a:rPr lang="en-US" sz="2700" b="0" i="0" dirty="0">
                <a:solidFill>
                  <a:srgbClr val="404040"/>
                </a:solidFill>
                <a:effectLst/>
                <a:latin typeface="Inter"/>
              </a:rPr>
              <a:t> People who want detailed insights into their diet and nutrition.</a:t>
            </a:r>
          </a:p>
          <a:p>
            <a:pPr algn="l">
              <a:spcBef>
                <a:spcPts val="300"/>
              </a:spcBef>
              <a:buFont typeface="Arial" panose="020B0604020202020204" pitchFamily="34" charset="0"/>
              <a:buChar char="•"/>
            </a:pPr>
            <a:r>
              <a:rPr lang="en-US" sz="2700" b="1" i="0" dirty="0">
                <a:solidFill>
                  <a:srgbClr val="404040"/>
                </a:solidFill>
                <a:effectLst/>
                <a:latin typeface="Inter"/>
              </a:rPr>
              <a:t>Tech-Savvy Users:</a:t>
            </a:r>
            <a:r>
              <a:rPr lang="en-US" sz="2700" b="0" i="0" dirty="0">
                <a:solidFill>
                  <a:srgbClr val="404040"/>
                </a:solidFill>
                <a:effectLst/>
                <a:latin typeface="Inter"/>
              </a:rPr>
              <a:t> Those who enjoy using AI and advanced technology to improve their health.</a:t>
            </a:r>
          </a:p>
          <a:p>
            <a:pPr algn="l">
              <a:spcBef>
                <a:spcPts val="300"/>
              </a:spcBef>
              <a:buFont typeface="Arial" panose="020B0604020202020204" pitchFamily="34" charset="0"/>
              <a:buChar char="•"/>
            </a:pPr>
            <a:r>
              <a:rPr lang="en-US" sz="2700" b="1" i="0" dirty="0">
                <a:solidFill>
                  <a:srgbClr val="404040"/>
                </a:solidFill>
                <a:effectLst/>
                <a:latin typeface="Inter"/>
              </a:rPr>
              <a:t>Diet-Specific Users:</a:t>
            </a:r>
            <a:r>
              <a:rPr lang="en-US" sz="2700" b="0" i="0" dirty="0">
                <a:solidFill>
                  <a:srgbClr val="404040"/>
                </a:solidFill>
                <a:effectLst/>
                <a:latin typeface="Inter"/>
              </a:rPr>
              <a:t> Individuals following specific diets (e.g., keto, vegan, gluten-free) who need accurate tracking and recommendations.</a:t>
            </a:r>
          </a:p>
          <a:p>
            <a:pPr algn="l">
              <a:spcBef>
                <a:spcPts val="300"/>
              </a:spcBef>
              <a:buFont typeface="Arial" panose="020B0604020202020204" pitchFamily="34" charset="0"/>
              <a:buChar char="•"/>
            </a:pPr>
            <a:r>
              <a:rPr lang="en-US" sz="2700" b="1" i="0" dirty="0">
                <a:solidFill>
                  <a:srgbClr val="404040"/>
                </a:solidFill>
                <a:effectLst/>
                <a:latin typeface="Inter"/>
              </a:rPr>
              <a:t>Fitness Enthusiasts:</a:t>
            </a:r>
            <a:r>
              <a:rPr lang="en-US" sz="2700" b="0" i="0" dirty="0">
                <a:solidFill>
                  <a:srgbClr val="404040"/>
                </a:solidFill>
                <a:effectLst/>
                <a:latin typeface="Inter"/>
              </a:rPr>
              <a:t> Athletes or gym-goers who want to optimize their nutrition for performance.</a:t>
            </a:r>
          </a:p>
          <a:p>
            <a:pPr algn="l">
              <a:spcBef>
                <a:spcPts val="300"/>
              </a:spcBef>
              <a:buFont typeface="Arial" panose="020B0604020202020204" pitchFamily="34" charset="0"/>
              <a:buChar char="•"/>
            </a:pPr>
            <a:r>
              <a:rPr lang="en-US" sz="2700" b="1" i="0" dirty="0">
                <a:solidFill>
                  <a:srgbClr val="404040"/>
                </a:solidFill>
                <a:effectLst/>
                <a:latin typeface="Inter"/>
              </a:rPr>
              <a:t>Weight Management:</a:t>
            </a:r>
            <a:r>
              <a:rPr lang="en-US" sz="2700" b="0" i="0" dirty="0">
                <a:solidFill>
                  <a:srgbClr val="404040"/>
                </a:solidFill>
                <a:effectLst/>
                <a:latin typeface="Inter"/>
              </a:rPr>
              <a:t> People looking to lose, gain, or maintain weight through better dietary choices.</a:t>
            </a:r>
          </a:p>
        </p:txBody>
      </p:sp>
    </p:spTree>
    <p:extLst>
      <p:ext uri="{BB962C8B-B14F-4D97-AF65-F5344CB8AC3E}">
        <p14:creationId xmlns:p14="http://schemas.microsoft.com/office/powerpoint/2010/main" val="29922937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13D332-7A6B-2C35-B01F-578E005556DF}"/>
              </a:ext>
            </a:extLst>
          </p:cNvPr>
          <p:cNvSpPr txBox="1"/>
          <p:nvPr/>
        </p:nvSpPr>
        <p:spPr>
          <a:xfrm>
            <a:off x="741802" y="1685580"/>
            <a:ext cx="10708395" cy="3200876"/>
          </a:xfrm>
          <a:prstGeom prst="rect">
            <a:avLst/>
          </a:prstGeom>
          <a:solidFill>
            <a:schemeClr val="accent1">
              <a:lumMod val="40000"/>
              <a:lumOff val="60000"/>
            </a:schemeClr>
          </a:solidFill>
        </p:spPr>
        <p:txBody>
          <a:bodyPr wrap="square">
            <a:spAutoFit/>
          </a:bodyPr>
          <a:lstStyle/>
          <a:p>
            <a:pPr algn="l">
              <a:buNone/>
            </a:pPr>
            <a:r>
              <a:rPr lang="en-US" sz="2400" b="1" i="0" dirty="0">
                <a:solidFill>
                  <a:srgbClr val="404040"/>
                </a:solidFill>
                <a:effectLst/>
                <a:latin typeface="Inter"/>
              </a:rPr>
              <a:t>Why Use </a:t>
            </a:r>
            <a:r>
              <a:rPr lang="en-US" sz="2400" b="1" i="0" dirty="0" err="1">
                <a:solidFill>
                  <a:srgbClr val="404040"/>
                </a:solidFill>
                <a:effectLst/>
                <a:latin typeface="Inter"/>
              </a:rPr>
              <a:t>NutritionAI</a:t>
            </a:r>
            <a:r>
              <a:rPr lang="en-US" sz="2400" b="1" i="0" dirty="0">
                <a:solidFill>
                  <a:srgbClr val="404040"/>
                </a:solidFill>
                <a:effectLst/>
                <a:latin typeface="Inter"/>
              </a:rPr>
              <a:t>?</a:t>
            </a:r>
          </a:p>
          <a:p>
            <a:pPr algn="l">
              <a:buFont typeface="Arial" panose="020B0604020202020204" pitchFamily="34" charset="0"/>
              <a:buChar char="•"/>
            </a:pPr>
            <a:r>
              <a:rPr lang="en-US" sz="2400" b="1" i="0" dirty="0">
                <a:solidFill>
                  <a:srgbClr val="404040"/>
                </a:solidFill>
                <a:effectLst/>
                <a:latin typeface="Inter"/>
              </a:rPr>
              <a:t>Accuracy:</a:t>
            </a:r>
            <a:r>
              <a:rPr lang="en-US" sz="2400" b="0" i="0" dirty="0">
                <a:solidFill>
                  <a:srgbClr val="404040"/>
                </a:solidFill>
                <a:effectLst/>
                <a:latin typeface="Inter"/>
              </a:rPr>
              <a:t> Uses advanced AI to provide reliable nutritional analysis.</a:t>
            </a:r>
          </a:p>
          <a:p>
            <a:pPr algn="l">
              <a:spcBef>
                <a:spcPts val="300"/>
              </a:spcBef>
              <a:buFont typeface="Arial" panose="020B0604020202020204" pitchFamily="34" charset="0"/>
              <a:buChar char="•"/>
            </a:pPr>
            <a:r>
              <a:rPr lang="en-US" sz="2400" b="1" i="0" dirty="0">
                <a:solidFill>
                  <a:srgbClr val="404040"/>
                </a:solidFill>
                <a:effectLst/>
                <a:latin typeface="Inter"/>
              </a:rPr>
              <a:t>Personalization:</a:t>
            </a:r>
            <a:r>
              <a:rPr lang="en-US" sz="2400" b="0" i="0" dirty="0">
                <a:solidFill>
                  <a:srgbClr val="404040"/>
                </a:solidFill>
                <a:effectLst/>
                <a:latin typeface="Inter"/>
              </a:rPr>
              <a:t> Tailors recommendations to your unique dietary needs and goals.</a:t>
            </a:r>
          </a:p>
          <a:p>
            <a:pPr algn="l">
              <a:spcBef>
                <a:spcPts val="300"/>
              </a:spcBef>
              <a:buFont typeface="Arial" panose="020B0604020202020204" pitchFamily="34" charset="0"/>
              <a:buChar char="•"/>
            </a:pPr>
            <a:r>
              <a:rPr lang="en-US" sz="2400" b="1" i="0" dirty="0">
                <a:solidFill>
                  <a:srgbClr val="404040"/>
                </a:solidFill>
                <a:effectLst/>
                <a:latin typeface="Inter"/>
              </a:rPr>
              <a:t>Comprehensive Tracking:</a:t>
            </a:r>
            <a:r>
              <a:rPr lang="en-US" sz="2400" b="0" i="0" dirty="0">
                <a:solidFill>
                  <a:srgbClr val="404040"/>
                </a:solidFill>
                <a:effectLst/>
                <a:latin typeface="Inter"/>
              </a:rPr>
              <a:t> Goes beyond calories to track macronutrients, micronutrients, and overall health.</a:t>
            </a:r>
          </a:p>
          <a:p>
            <a:pPr algn="l">
              <a:spcBef>
                <a:spcPts val="300"/>
              </a:spcBef>
              <a:buFont typeface="Arial" panose="020B0604020202020204" pitchFamily="34" charset="0"/>
              <a:buChar char="•"/>
            </a:pPr>
            <a:r>
              <a:rPr lang="en-US" sz="2400" b="1" i="0" dirty="0">
                <a:solidFill>
                  <a:srgbClr val="404040"/>
                </a:solidFill>
                <a:effectLst/>
                <a:latin typeface="Inter"/>
              </a:rPr>
              <a:t>Convenience:</a:t>
            </a:r>
            <a:r>
              <a:rPr lang="en-US" sz="2400" b="0" i="0" dirty="0">
                <a:solidFill>
                  <a:srgbClr val="404040"/>
                </a:solidFill>
                <a:effectLst/>
                <a:latin typeface="Inter"/>
              </a:rPr>
              <a:t> Simplifies food logging with AI-powered photo analysis.</a:t>
            </a:r>
          </a:p>
          <a:p>
            <a:pPr algn="l">
              <a:spcBef>
                <a:spcPts val="300"/>
              </a:spcBef>
              <a:buFont typeface="Arial" panose="020B0604020202020204" pitchFamily="34" charset="0"/>
              <a:buChar char="•"/>
            </a:pPr>
            <a:r>
              <a:rPr lang="en-US" sz="2400" b="1" i="0" dirty="0">
                <a:solidFill>
                  <a:srgbClr val="404040"/>
                </a:solidFill>
                <a:effectLst/>
                <a:latin typeface="Inter"/>
              </a:rPr>
              <a:t>Health Improvement:</a:t>
            </a:r>
            <a:r>
              <a:rPr lang="en-US" sz="2400" b="0" i="0" dirty="0">
                <a:solidFill>
                  <a:srgbClr val="404040"/>
                </a:solidFill>
                <a:effectLst/>
                <a:latin typeface="Inter"/>
              </a:rPr>
              <a:t> Provides actionable recommendations to help you eat healthier and achieve your goals.</a:t>
            </a:r>
          </a:p>
        </p:txBody>
      </p:sp>
    </p:spTree>
    <p:extLst>
      <p:ext uri="{BB962C8B-B14F-4D97-AF65-F5344CB8AC3E}">
        <p14:creationId xmlns:p14="http://schemas.microsoft.com/office/powerpoint/2010/main" val="15420811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C0FD0-5136-1F2D-393F-779AAB1B8C54}"/>
              </a:ext>
            </a:extLst>
          </p:cNvPr>
          <p:cNvSpPr>
            <a:spLocks noGrp="1"/>
          </p:cNvSpPr>
          <p:nvPr>
            <p:ph type="title"/>
          </p:nvPr>
        </p:nvSpPr>
        <p:spPr>
          <a:xfrm>
            <a:off x="0" y="0"/>
            <a:ext cx="12192000" cy="6858000"/>
          </a:xfrm>
          <a:solidFill>
            <a:schemeClr val="bg2"/>
          </a:solidFill>
        </p:spPr>
        <p:txBody>
          <a:bodyPr>
            <a:normAutofit fontScale="90000"/>
          </a:bodyPr>
          <a:lstStyle/>
          <a:p>
            <a:pPr algn="r">
              <a:spcBef>
                <a:spcPts val="300"/>
              </a:spcBef>
              <a:buFont typeface="Arial" panose="020B0604020202020204" pitchFamily="34" charset="0"/>
              <a:buChar char="•"/>
            </a:pPr>
            <a:br>
              <a:rPr lang="ar-JO" dirty="0"/>
            </a:br>
            <a:br>
              <a:rPr lang="ar-JO" dirty="0"/>
            </a:br>
            <a:br>
              <a:rPr lang="ar-JO" dirty="0"/>
            </a:br>
            <a:r>
              <a:rPr lang="ar-JO" dirty="0"/>
              <a:t>5</a:t>
            </a:r>
            <a:r>
              <a:rPr lang="en-US" dirty="0"/>
              <a:t>_</a:t>
            </a:r>
            <a:r>
              <a:rPr lang="en-US" b="1" i="0" dirty="0">
                <a:solidFill>
                  <a:srgbClr val="404040"/>
                </a:solidFill>
                <a:effectLst/>
                <a:latin typeface="Inter"/>
              </a:rPr>
              <a:t>EatLove</a:t>
            </a:r>
            <a:r>
              <a:rPr lang="ar-JO" b="1" dirty="0">
                <a:solidFill>
                  <a:srgbClr val="404040"/>
                </a:solidFill>
                <a:latin typeface="Inter"/>
              </a:rPr>
              <a:t>                                                               </a:t>
            </a:r>
            <a:br>
              <a:rPr lang="ar-JO" b="1" dirty="0">
                <a:solidFill>
                  <a:srgbClr val="404040"/>
                </a:solidFill>
                <a:latin typeface="Inter"/>
              </a:rPr>
            </a:br>
            <a:r>
              <a:rPr lang="ar-JO" b="1" dirty="0">
                <a:solidFill>
                  <a:srgbClr val="404040"/>
                </a:solidFill>
                <a:latin typeface="Inter"/>
              </a:rPr>
              <a:t>   </a:t>
            </a:r>
            <a:br>
              <a:rPr lang="ar-JO" b="1" i="0" dirty="0">
                <a:solidFill>
                  <a:srgbClr val="404040"/>
                </a:solidFill>
                <a:effectLst/>
                <a:latin typeface="Inter"/>
              </a:rPr>
            </a:br>
            <a:r>
              <a:rPr lang="ar-JO" b="1" i="0" dirty="0">
                <a:solidFill>
                  <a:srgbClr val="404040"/>
                </a:solidFill>
                <a:effectLst/>
                <a:latin typeface="Inter"/>
              </a:rPr>
              <a:t>الوصف</a:t>
            </a:r>
            <a:r>
              <a:rPr lang="ar-JO" b="0" i="0" dirty="0">
                <a:solidFill>
                  <a:srgbClr val="404040"/>
                </a:solidFill>
                <a:effectLst/>
                <a:latin typeface="Inter"/>
              </a:rPr>
              <a:t>: تطبيق يستخدم الذكاء الاصطناعي لتقديم توصيات غذائية ووصفات بناءً على الصور والتفضيلات الشخصية.</a:t>
            </a:r>
            <a:br>
              <a:rPr lang="ar-JO" b="0" i="0" dirty="0">
                <a:solidFill>
                  <a:srgbClr val="404040"/>
                </a:solidFill>
                <a:effectLst/>
                <a:latin typeface="Inter"/>
              </a:rPr>
            </a:br>
            <a:br>
              <a:rPr lang="ar-JO" dirty="0"/>
            </a:br>
            <a:r>
              <a:rPr lang="ar-JO" b="1" i="0" dirty="0">
                <a:solidFill>
                  <a:srgbClr val="404040"/>
                </a:solidFill>
                <a:effectLst/>
                <a:latin typeface="Inter"/>
              </a:rPr>
              <a:t>الميزات</a:t>
            </a:r>
            <a:r>
              <a:rPr lang="ar-JO" b="0" i="0" dirty="0">
                <a:solidFill>
                  <a:srgbClr val="404040"/>
                </a:solidFill>
                <a:effectLst/>
                <a:latin typeface="Inter"/>
              </a:rPr>
              <a:t>:</a:t>
            </a:r>
            <a:br>
              <a:rPr lang="ar-JO" b="0" i="0" dirty="0">
                <a:solidFill>
                  <a:srgbClr val="404040"/>
                </a:solidFill>
                <a:effectLst/>
                <a:latin typeface="Inter"/>
              </a:rPr>
            </a:br>
            <a:r>
              <a:rPr lang="ar-JO" b="0" i="0" dirty="0">
                <a:solidFill>
                  <a:srgbClr val="404040"/>
                </a:solidFill>
                <a:effectLst/>
                <a:latin typeface="Inter"/>
              </a:rPr>
              <a:t>تحليل الصور.</a:t>
            </a:r>
            <a:br>
              <a:rPr lang="ar-JO" dirty="0"/>
            </a:br>
            <a:r>
              <a:rPr lang="ar-JO" b="0" i="0" dirty="0">
                <a:solidFill>
                  <a:srgbClr val="404040"/>
                </a:solidFill>
                <a:effectLst/>
                <a:latin typeface="Inter"/>
              </a:rPr>
              <a:t>توصيات وصفات.</a:t>
            </a:r>
            <a:br>
              <a:rPr lang="ar-JO" b="0" i="0" dirty="0">
                <a:solidFill>
                  <a:srgbClr val="404040"/>
                </a:solidFill>
                <a:effectLst/>
                <a:latin typeface="Inter"/>
              </a:rPr>
            </a:br>
            <a:r>
              <a:rPr lang="ar-JO" b="0" i="0" dirty="0">
                <a:solidFill>
                  <a:srgbClr val="404040"/>
                </a:solidFill>
                <a:effectLst/>
                <a:latin typeface="Inter"/>
              </a:rPr>
              <a:t>تخطيط وجبات.</a:t>
            </a:r>
            <a:br>
              <a:rPr lang="ar-JO" b="0" i="0" dirty="0">
                <a:solidFill>
                  <a:srgbClr val="404040"/>
                </a:solidFill>
                <a:effectLst/>
                <a:latin typeface="Inter"/>
              </a:rPr>
            </a:br>
            <a:br>
              <a:rPr lang="ar-JO" dirty="0"/>
            </a:br>
            <a:br>
              <a:rPr lang="ar-JO" b="0" i="0" dirty="0">
                <a:solidFill>
                  <a:srgbClr val="404040"/>
                </a:solidFill>
                <a:effectLst/>
                <a:latin typeface="Inter"/>
              </a:rPr>
            </a:br>
            <a:br>
              <a:rPr lang="ar-JO" b="0" i="0" dirty="0">
                <a:solidFill>
                  <a:srgbClr val="404040"/>
                </a:solidFill>
                <a:effectLst/>
                <a:latin typeface="Inter"/>
              </a:rPr>
            </a:br>
            <a:br>
              <a:rPr lang="en-US" b="1" i="0" dirty="0">
                <a:solidFill>
                  <a:srgbClr val="404040"/>
                </a:solidFill>
                <a:effectLst/>
                <a:latin typeface="Inter"/>
              </a:rPr>
            </a:br>
            <a:endParaRPr lang="en-US" dirty="0"/>
          </a:p>
        </p:txBody>
      </p:sp>
    </p:spTree>
    <p:extLst>
      <p:ext uri="{BB962C8B-B14F-4D97-AF65-F5344CB8AC3E}">
        <p14:creationId xmlns:p14="http://schemas.microsoft.com/office/powerpoint/2010/main" val="30505951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8C912-B9B0-0C31-768B-5805ECEA3646}"/>
              </a:ext>
            </a:extLst>
          </p:cNvPr>
          <p:cNvSpPr>
            <a:spLocks noGrp="1"/>
          </p:cNvSpPr>
          <p:nvPr>
            <p:ph type="title"/>
          </p:nvPr>
        </p:nvSpPr>
        <p:spPr>
          <a:xfrm>
            <a:off x="1" y="0"/>
            <a:ext cx="12192000" cy="6858000"/>
          </a:xfrm>
          <a:solidFill>
            <a:schemeClr val="bg2"/>
          </a:solidFill>
        </p:spPr>
        <p:txBody>
          <a:bodyPr>
            <a:normAutofit fontScale="90000"/>
          </a:bodyPr>
          <a:lstStyle/>
          <a:p>
            <a:pPr algn="r">
              <a:spcBef>
                <a:spcPts val="300"/>
              </a:spcBef>
              <a:buFont typeface="Arial" panose="020B0604020202020204" pitchFamily="34" charset="0"/>
              <a:buChar char="•"/>
            </a:pPr>
            <a:br>
              <a:rPr lang="en-US" dirty="0"/>
            </a:br>
            <a:br>
              <a:rPr lang="en-US" dirty="0"/>
            </a:br>
            <a:br>
              <a:rPr lang="en-US" dirty="0"/>
            </a:br>
            <a:br>
              <a:rPr lang="en-US" dirty="0"/>
            </a:br>
            <a:br>
              <a:rPr lang="en-US" dirty="0"/>
            </a:br>
            <a:r>
              <a:rPr lang="en-US" dirty="0"/>
              <a:t>6_</a:t>
            </a:r>
            <a:r>
              <a:rPr lang="en-US" b="1" i="0" dirty="0">
                <a:solidFill>
                  <a:srgbClr val="404040"/>
                </a:solidFill>
                <a:effectLst/>
                <a:latin typeface="Inter"/>
              </a:rPr>
              <a:t>. </a:t>
            </a:r>
            <a:r>
              <a:rPr lang="en-US" b="1" i="0" dirty="0" err="1">
                <a:solidFill>
                  <a:srgbClr val="404040"/>
                </a:solidFill>
                <a:effectLst/>
                <a:highlight>
                  <a:srgbClr val="FFFF00"/>
                </a:highlight>
                <a:latin typeface="Inter"/>
              </a:rPr>
              <a:t>Innit</a:t>
            </a:r>
            <a:r>
              <a:rPr lang="en-US" b="1" i="0" dirty="0">
                <a:solidFill>
                  <a:srgbClr val="404040"/>
                </a:solidFill>
                <a:effectLst/>
                <a:latin typeface="Inter"/>
              </a:rPr>
              <a:t>        </a:t>
            </a:r>
            <a:br>
              <a:rPr lang="en-US" b="1" i="0" dirty="0">
                <a:solidFill>
                  <a:srgbClr val="404040"/>
                </a:solidFill>
                <a:effectLst/>
                <a:latin typeface="Inter"/>
              </a:rPr>
            </a:br>
            <a:r>
              <a:rPr lang="en-US" b="1" i="0" dirty="0">
                <a:solidFill>
                  <a:srgbClr val="404040"/>
                </a:solidFill>
                <a:effectLst/>
                <a:latin typeface="Inter"/>
              </a:rPr>
              <a:t>             </a:t>
            </a:r>
            <a:br>
              <a:rPr lang="en-US" b="1" i="0" dirty="0">
                <a:solidFill>
                  <a:srgbClr val="404040"/>
                </a:solidFill>
                <a:effectLst/>
                <a:latin typeface="Inter"/>
              </a:rPr>
            </a:br>
            <a:r>
              <a:rPr lang="ar-JO" b="1" i="0" dirty="0">
                <a:solidFill>
                  <a:srgbClr val="404040"/>
                </a:solidFill>
                <a:effectLst/>
                <a:latin typeface="Inter"/>
              </a:rPr>
              <a:t>الوصف</a:t>
            </a:r>
            <a:r>
              <a:rPr lang="ar-JO" b="0" i="0" dirty="0">
                <a:solidFill>
                  <a:srgbClr val="404040"/>
                </a:solidFill>
                <a:effectLst/>
                <a:latin typeface="Inter"/>
              </a:rPr>
              <a:t>: تطبيق يستخدم الذكاء الاصطناعي لتحليل الصور وتقديم وصفات تفاعلية بناءً على المكونات.</a:t>
            </a:r>
            <a:br>
              <a:rPr lang="ar-JO" b="0" i="0" dirty="0">
                <a:solidFill>
                  <a:srgbClr val="404040"/>
                </a:solidFill>
                <a:effectLst/>
                <a:latin typeface="Inter"/>
              </a:rPr>
            </a:br>
            <a:r>
              <a:rPr lang="ar-JO" b="1" i="0" dirty="0">
                <a:solidFill>
                  <a:srgbClr val="404040"/>
                </a:solidFill>
                <a:effectLst/>
                <a:latin typeface="Inter"/>
              </a:rPr>
              <a:t>الميزات</a:t>
            </a:r>
            <a:r>
              <a:rPr lang="ar-JO" b="0" i="0" dirty="0">
                <a:solidFill>
                  <a:srgbClr val="404040"/>
                </a:solidFill>
                <a:effectLst/>
                <a:latin typeface="Inter"/>
              </a:rPr>
              <a:t>:</a:t>
            </a:r>
            <a:br>
              <a:rPr lang="en-US" b="0" i="0" dirty="0">
                <a:solidFill>
                  <a:srgbClr val="404040"/>
                </a:solidFill>
                <a:effectLst/>
                <a:latin typeface="Inter"/>
              </a:rPr>
            </a:br>
            <a:br>
              <a:rPr lang="ar-JO" b="0" i="0" dirty="0">
                <a:solidFill>
                  <a:srgbClr val="404040"/>
                </a:solidFill>
                <a:effectLst/>
                <a:latin typeface="Inter"/>
              </a:rPr>
            </a:br>
            <a:r>
              <a:rPr lang="ar-JO" b="0" i="0" dirty="0">
                <a:solidFill>
                  <a:srgbClr val="404040"/>
                </a:solidFill>
                <a:effectLst/>
                <a:latin typeface="Inter"/>
              </a:rPr>
              <a:t>تحليل الصور.</a:t>
            </a:r>
            <a:br>
              <a:rPr lang="ar-JO" b="0" i="0" dirty="0">
                <a:solidFill>
                  <a:srgbClr val="404040"/>
                </a:solidFill>
                <a:effectLst/>
                <a:latin typeface="Inter"/>
              </a:rPr>
            </a:br>
            <a:r>
              <a:rPr lang="ar-JO" b="0" i="0" dirty="0">
                <a:solidFill>
                  <a:srgbClr val="404040"/>
                </a:solidFill>
                <a:effectLst/>
                <a:latin typeface="Inter"/>
              </a:rPr>
              <a:t>وصفات تفاعلية.</a:t>
            </a:r>
            <a:br>
              <a:rPr lang="ar-JO" b="0" i="0" dirty="0">
                <a:solidFill>
                  <a:srgbClr val="404040"/>
                </a:solidFill>
                <a:effectLst/>
                <a:latin typeface="Inter"/>
              </a:rPr>
            </a:br>
            <a:r>
              <a:rPr lang="ar-JO" b="0" i="0" dirty="0">
                <a:solidFill>
                  <a:srgbClr val="404040"/>
                </a:solidFill>
                <a:effectLst/>
                <a:latin typeface="Inter"/>
              </a:rPr>
              <a:t>توصيات مخصصة.</a:t>
            </a:r>
            <a:br>
              <a:rPr lang="ar-JO" b="0" i="0" dirty="0">
                <a:solidFill>
                  <a:srgbClr val="404040"/>
                </a:solidFill>
                <a:effectLst/>
                <a:latin typeface="Inter"/>
              </a:rPr>
            </a:br>
            <a:br>
              <a:rPr lang="ar-JO" dirty="0"/>
            </a:br>
            <a:br>
              <a:rPr lang="ar-JO" b="0" i="0" dirty="0">
                <a:solidFill>
                  <a:srgbClr val="404040"/>
                </a:solidFill>
                <a:effectLst/>
                <a:latin typeface="Inter"/>
              </a:rPr>
            </a:br>
            <a:br>
              <a:rPr lang="ar-JO" b="0" i="0" dirty="0">
                <a:solidFill>
                  <a:srgbClr val="404040"/>
                </a:solidFill>
                <a:effectLst/>
                <a:latin typeface="Inter"/>
              </a:rPr>
            </a:br>
            <a:br>
              <a:rPr lang="en-US" b="1" i="0" dirty="0">
                <a:solidFill>
                  <a:srgbClr val="404040"/>
                </a:solidFill>
                <a:effectLst/>
                <a:latin typeface="Inter"/>
              </a:rPr>
            </a:br>
            <a:br>
              <a:rPr lang="en-US" b="0" i="0" dirty="0">
                <a:solidFill>
                  <a:srgbClr val="404040"/>
                </a:solidFill>
                <a:effectLst/>
                <a:latin typeface="Inter"/>
              </a:rPr>
            </a:br>
            <a:endParaRPr lang="en-US" dirty="0"/>
          </a:p>
        </p:txBody>
      </p:sp>
    </p:spTree>
    <p:extLst>
      <p:ext uri="{BB962C8B-B14F-4D97-AF65-F5344CB8AC3E}">
        <p14:creationId xmlns:p14="http://schemas.microsoft.com/office/powerpoint/2010/main" val="1733890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57B037C-0FEC-EDFC-09F8-D81473461CB8}"/>
              </a:ext>
            </a:extLst>
          </p:cNvPr>
          <p:cNvPicPr>
            <a:picLocks noChangeAspect="1"/>
          </p:cNvPicPr>
          <p:nvPr/>
        </p:nvPicPr>
        <p:blipFill>
          <a:blip r:embed="rId2"/>
          <a:stretch>
            <a:fillRect/>
          </a:stretch>
        </p:blipFill>
        <p:spPr>
          <a:xfrm>
            <a:off x="181675" y="1178589"/>
            <a:ext cx="2292468" cy="3949903"/>
          </a:xfrm>
          <a:prstGeom prst="rect">
            <a:avLst/>
          </a:prstGeom>
        </p:spPr>
      </p:pic>
      <p:pic>
        <p:nvPicPr>
          <p:cNvPr id="6" name="Picture 5">
            <a:extLst>
              <a:ext uri="{FF2B5EF4-FFF2-40B4-BE49-F238E27FC236}">
                <a16:creationId xmlns:a16="http://schemas.microsoft.com/office/drawing/2014/main" id="{D946169C-5C66-508E-1231-D7CE73EB3262}"/>
              </a:ext>
            </a:extLst>
          </p:cNvPr>
          <p:cNvPicPr>
            <a:picLocks noChangeAspect="1"/>
          </p:cNvPicPr>
          <p:nvPr/>
        </p:nvPicPr>
        <p:blipFill>
          <a:blip r:embed="rId3"/>
          <a:stretch>
            <a:fillRect/>
          </a:stretch>
        </p:blipFill>
        <p:spPr>
          <a:xfrm>
            <a:off x="2595427" y="1178589"/>
            <a:ext cx="2292468" cy="3988005"/>
          </a:xfrm>
          <a:prstGeom prst="rect">
            <a:avLst/>
          </a:prstGeom>
        </p:spPr>
      </p:pic>
      <p:pic>
        <p:nvPicPr>
          <p:cNvPr id="8" name="Picture 7">
            <a:extLst>
              <a:ext uri="{FF2B5EF4-FFF2-40B4-BE49-F238E27FC236}">
                <a16:creationId xmlns:a16="http://schemas.microsoft.com/office/drawing/2014/main" id="{DE17F014-D560-FB9A-258A-477381EFD088}"/>
              </a:ext>
            </a:extLst>
          </p:cNvPr>
          <p:cNvPicPr>
            <a:picLocks noChangeAspect="1"/>
          </p:cNvPicPr>
          <p:nvPr/>
        </p:nvPicPr>
        <p:blipFill>
          <a:blip r:embed="rId4"/>
          <a:stretch>
            <a:fillRect/>
          </a:stretch>
        </p:blipFill>
        <p:spPr>
          <a:xfrm>
            <a:off x="5016444" y="1219865"/>
            <a:ext cx="2159111" cy="3905451"/>
          </a:xfrm>
          <a:prstGeom prst="rect">
            <a:avLst/>
          </a:prstGeom>
        </p:spPr>
      </p:pic>
      <p:pic>
        <p:nvPicPr>
          <p:cNvPr id="10" name="Picture 9">
            <a:extLst>
              <a:ext uri="{FF2B5EF4-FFF2-40B4-BE49-F238E27FC236}">
                <a16:creationId xmlns:a16="http://schemas.microsoft.com/office/drawing/2014/main" id="{BA7C1092-3725-E73F-4758-BA32E96A99C1}"/>
              </a:ext>
            </a:extLst>
          </p:cNvPr>
          <p:cNvPicPr>
            <a:picLocks noChangeAspect="1"/>
          </p:cNvPicPr>
          <p:nvPr/>
        </p:nvPicPr>
        <p:blipFill>
          <a:blip r:embed="rId5"/>
          <a:stretch>
            <a:fillRect/>
          </a:stretch>
        </p:blipFill>
        <p:spPr>
          <a:xfrm>
            <a:off x="7304104" y="1283525"/>
            <a:ext cx="2209914" cy="3778444"/>
          </a:xfrm>
          <a:prstGeom prst="rect">
            <a:avLst/>
          </a:prstGeom>
        </p:spPr>
      </p:pic>
      <p:pic>
        <p:nvPicPr>
          <p:cNvPr id="12" name="Picture 11">
            <a:extLst>
              <a:ext uri="{FF2B5EF4-FFF2-40B4-BE49-F238E27FC236}">
                <a16:creationId xmlns:a16="http://schemas.microsoft.com/office/drawing/2014/main" id="{4E741635-641A-65DF-59A9-169626FC6B02}"/>
              </a:ext>
            </a:extLst>
          </p:cNvPr>
          <p:cNvPicPr>
            <a:picLocks noChangeAspect="1"/>
          </p:cNvPicPr>
          <p:nvPr/>
        </p:nvPicPr>
        <p:blipFill>
          <a:blip r:embed="rId6"/>
          <a:stretch>
            <a:fillRect/>
          </a:stretch>
        </p:blipFill>
        <p:spPr>
          <a:xfrm>
            <a:off x="9813112" y="1257967"/>
            <a:ext cx="2197213" cy="3791145"/>
          </a:xfrm>
          <a:prstGeom prst="rect">
            <a:avLst/>
          </a:prstGeom>
        </p:spPr>
      </p:pic>
    </p:spTree>
    <p:extLst>
      <p:ext uri="{BB962C8B-B14F-4D97-AF65-F5344CB8AC3E}">
        <p14:creationId xmlns:p14="http://schemas.microsoft.com/office/powerpoint/2010/main" val="27259209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E96B3-1827-AE1D-005D-AF59F9DC5028}"/>
              </a:ext>
            </a:extLst>
          </p:cNvPr>
          <p:cNvSpPr>
            <a:spLocks noGrp="1"/>
          </p:cNvSpPr>
          <p:nvPr>
            <p:ph type="title"/>
          </p:nvPr>
        </p:nvSpPr>
        <p:spPr>
          <a:xfrm>
            <a:off x="0" y="1"/>
            <a:ext cx="12192000" cy="6858000"/>
          </a:xfrm>
          <a:solidFill>
            <a:schemeClr val="bg2"/>
          </a:solidFill>
        </p:spPr>
        <p:txBody>
          <a:bodyPr>
            <a:normAutofit fontScale="90000"/>
          </a:bodyPr>
          <a:lstStyle/>
          <a:p>
            <a:pPr algn="r">
              <a:spcBef>
                <a:spcPts val="300"/>
              </a:spcBef>
              <a:buFont typeface="Arial" panose="020B0604020202020204" pitchFamily="34" charset="0"/>
              <a:buChar char="•"/>
            </a:pPr>
            <a:r>
              <a:rPr lang="en-US" b="1" i="0" dirty="0">
                <a:solidFill>
                  <a:srgbClr val="404040"/>
                </a:solidFill>
                <a:effectLst/>
                <a:latin typeface="Inter"/>
              </a:rPr>
              <a:t>7 </a:t>
            </a:r>
            <a:r>
              <a:rPr lang="en-US" b="1" i="0" dirty="0" err="1">
                <a:solidFill>
                  <a:srgbClr val="404040"/>
                </a:solidFill>
                <a:effectLst/>
                <a:latin typeface="Inter"/>
              </a:rPr>
              <a:t>Mealime</a:t>
            </a:r>
            <a:br>
              <a:rPr lang="ar-JO" b="1" i="0" dirty="0">
                <a:solidFill>
                  <a:srgbClr val="404040"/>
                </a:solidFill>
                <a:effectLst/>
                <a:latin typeface="Inter"/>
              </a:rPr>
            </a:br>
            <a:br>
              <a:rPr lang="en-US" b="1" i="0" dirty="0">
                <a:solidFill>
                  <a:srgbClr val="404040"/>
                </a:solidFill>
                <a:effectLst/>
                <a:latin typeface="Inter"/>
              </a:rPr>
            </a:br>
            <a:r>
              <a:rPr lang="ar-JO" b="1" i="0" dirty="0">
                <a:solidFill>
                  <a:srgbClr val="404040"/>
                </a:solidFill>
                <a:effectLst/>
                <a:latin typeface="Inter"/>
              </a:rPr>
              <a:t>الوصف</a:t>
            </a:r>
            <a:r>
              <a:rPr lang="ar-JO" b="0" i="0" dirty="0">
                <a:solidFill>
                  <a:srgbClr val="404040"/>
                </a:solidFill>
                <a:effectLst/>
                <a:latin typeface="Inter"/>
              </a:rPr>
              <a:t>: تطبيق يساعد في تخطيط الوجبات وتقديم وصفات بناءً على تفضيلاتك الغذائية، مع ميزات تحليل الصور.</a:t>
            </a:r>
            <a:br>
              <a:rPr lang="ar-JO" dirty="0"/>
            </a:br>
            <a:r>
              <a:rPr lang="ar-JO" b="1" i="0" dirty="0">
                <a:solidFill>
                  <a:srgbClr val="404040"/>
                </a:solidFill>
                <a:effectLst/>
                <a:latin typeface="Inter"/>
              </a:rPr>
              <a:t>الميزات</a:t>
            </a:r>
            <a:r>
              <a:rPr lang="ar-JO" b="0" i="0" dirty="0">
                <a:solidFill>
                  <a:srgbClr val="404040"/>
                </a:solidFill>
                <a:effectLst/>
                <a:latin typeface="Inter"/>
              </a:rPr>
              <a:t>:</a:t>
            </a:r>
            <a:br>
              <a:rPr lang="ar-JO" b="0" i="0" dirty="0">
                <a:solidFill>
                  <a:srgbClr val="404040"/>
                </a:solidFill>
                <a:effectLst/>
                <a:latin typeface="Inter"/>
              </a:rPr>
            </a:br>
            <a:br>
              <a:rPr lang="ar-JO" b="0" i="0" dirty="0">
                <a:solidFill>
                  <a:srgbClr val="404040"/>
                </a:solidFill>
                <a:effectLst/>
                <a:latin typeface="Inter"/>
              </a:rPr>
            </a:br>
            <a:r>
              <a:rPr lang="ar-JO" dirty="0">
                <a:solidFill>
                  <a:srgbClr val="404040"/>
                </a:solidFill>
                <a:latin typeface="Inter"/>
              </a:rPr>
              <a:t>تحليل الصور </a:t>
            </a:r>
            <a:br>
              <a:rPr lang="ar-JO" b="0" i="0" dirty="0">
                <a:solidFill>
                  <a:srgbClr val="404040"/>
                </a:solidFill>
                <a:effectLst/>
                <a:latin typeface="Inter"/>
              </a:rPr>
            </a:br>
            <a:r>
              <a:rPr lang="ar-JO" b="0" i="0" dirty="0">
                <a:solidFill>
                  <a:srgbClr val="404040"/>
                </a:solidFill>
                <a:effectLst/>
                <a:latin typeface="Inter"/>
              </a:rPr>
              <a:t>تخطيط وجبات.</a:t>
            </a:r>
            <a:br>
              <a:rPr lang="ar-JO" b="0" i="0" dirty="0">
                <a:solidFill>
                  <a:srgbClr val="404040"/>
                </a:solidFill>
                <a:effectLst/>
                <a:latin typeface="Inter"/>
              </a:rPr>
            </a:br>
            <a:r>
              <a:rPr lang="ar-JO" b="0" i="0" dirty="0">
                <a:solidFill>
                  <a:srgbClr val="404040"/>
                </a:solidFill>
                <a:effectLst/>
                <a:latin typeface="Inter"/>
              </a:rPr>
              <a:t>توصيات وصفات.</a:t>
            </a:r>
            <a:br>
              <a:rPr lang="ar-JO" b="0" i="0" dirty="0">
                <a:solidFill>
                  <a:srgbClr val="404040"/>
                </a:solidFill>
                <a:effectLst/>
                <a:latin typeface="Inter"/>
              </a:rPr>
            </a:br>
            <a:br>
              <a:rPr lang="ar-JO" dirty="0"/>
            </a:br>
            <a:br>
              <a:rPr lang="ar-JO" b="0" i="0" dirty="0">
                <a:solidFill>
                  <a:srgbClr val="404040"/>
                </a:solidFill>
                <a:effectLst/>
                <a:latin typeface="Inter"/>
              </a:rPr>
            </a:br>
            <a:endParaRPr lang="en-US" dirty="0"/>
          </a:p>
        </p:txBody>
      </p:sp>
    </p:spTree>
    <p:extLst>
      <p:ext uri="{BB962C8B-B14F-4D97-AF65-F5344CB8AC3E}">
        <p14:creationId xmlns:p14="http://schemas.microsoft.com/office/powerpoint/2010/main" val="10883210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CA1B5-CF08-C9AA-A911-ACBC6EF86104}"/>
              </a:ext>
            </a:extLst>
          </p:cNvPr>
          <p:cNvSpPr>
            <a:spLocks noGrp="1"/>
          </p:cNvSpPr>
          <p:nvPr>
            <p:ph type="title"/>
          </p:nvPr>
        </p:nvSpPr>
        <p:spPr>
          <a:xfrm>
            <a:off x="0" y="1"/>
            <a:ext cx="12191999" cy="6858000"/>
          </a:xfrm>
          <a:solidFill>
            <a:schemeClr val="bg2"/>
          </a:solidFill>
        </p:spPr>
        <p:txBody>
          <a:bodyPr>
            <a:normAutofit fontScale="90000"/>
          </a:bodyPr>
          <a:lstStyle/>
          <a:p>
            <a:pPr algn="r">
              <a:spcBef>
                <a:spcPts val="300"/>
              </a:spcBef>
              <a:buFont typeface="Arial" panose="020B0604020202020204" pitchFamily="34" charset="0"/>
              <a:buChar char="•"/>
            </a:pPr>
            <a:r>
              <a:rPr lang="en-US" b="1" i="0" dirty="0">
                <a:solidFill>
                  <a:srgbClr val="404040"/>
                </a:solidFill>
                <a:effectLst/>
                <a:latin typeface="Inter"/>
              </a:rPr>
              <a:t>8Yummly</a:t>
            </a:r>
            <a:br>
              <a:rPr lang="ar-JO" b="1" i="0" dirty="0">
                <a:solidFill>
                  <a:srgbClr val="404040"/>
                </a:solidFill>
                <a:effectLst/>
                <a:latin typeface="Inter"/>
              </a:rPr>
            </a:br>
            <a:r>
              <a:rPr lang="ar-JO" b="1" i="0" dirty="0">
                <a:solidFill>
                  <a:srgbClr val="404040"/>
                </a:solidFill>
                <a:effectLst/>
                <a:latin typeface="Inter"/>
              </a:rPr>
              <a:t>الوصف</a:t>
            </a:r>
            <a:r>
              <a:rPr lang="ar-JO" b="0" i="0" dirty="0">
                <a:solidFill>
                  <a:srgbClr val="404040"/>
                </a:solidFill>
                <a:effectLst/>
                <a:latin typeface="Inter"/>
              </a:rPr>
              <a:t>: تطبيق يستخدم الذكاء الاصطناعي لتقديم وصفات مخصصة بناءً على تفضيلاتك الغذائية، مع ميزات تحليل الصور.</a:t>
            </a:r>
            <a:br>
              <a:rPr lang="ar-JO" dirty="0"/>
            </a:br>
            <a:br>
              <a:rPr lang="ar-JO" dirty="0"/>
            </a:br>
            <a:r>
              <a:rPr lang="ar-JO" dirty="0"/>
              <a:t>الميزات:</a:t>
            </a:r>
            <a:br>
              <a:rPr lang="ar-JO" b="0" i="0" dirty="0">
                <a:solidFill>
                  <a:srgbClr val="404040"/>
                </a:solidFill>
                <a:effectLst/>
                <a:latin typeface="Inter"/>
              </a:rPr>
            </a:br>
            <a:r>
              <a:rPr lang="ar-JO" b="0" i="0" dirty="0">
                <a:solidFill>
                  <a:srgbClr val="404040"/>
                </a:solidFill>
                <a:effectLst/>
                <a:latin typeface="Inter"/>
              </a:rPr>
              <a:t>تحليل الصور.</a:t>
            </a:r>
            <a:br>
              <a:rPr lang="ar-JO" b="0" i="0" dirty="0">
                <a:solidFill>
                  <a:srgbClr val="404040"/>
                </a:solidFill>
                <a:effectLst/>
                <a:latin typeface="Inter"/>
              </a:rPr>
            </a:br>
            <a:r>
              <a:rPr lang="ar-JO" b="0" i="0" dirty="0">
                <a:solidFill>
                  <a:srgbClr val="404040"/>
                </a:solidFill>
                <a:effectLst/>
                <a:latin typeface="Inter"/>
              </a:rPr>
              <a:t>توصيات وصفات.</a:t>
            </a:r>
            <a:br>
              <a:rPr lang="ar-JO" b="0" i="0" dirty="0">
                <a:solidFill>
                  <a:srgbClr val="404040"/>
                </a:solidFill>
                <a:effectLst/>
                <a:latin typeface="Inter"/>
              </a:rPr>
            </a:br>
            <a:r>
              <a:rPr lang="ar-JO" b="0" i="0" dirty="0">
                <a:solidFill>
                  <a:srgbClr val="404040"/>
                </a:solidFill>
                <a:effectLst/>
                <a:latin typeface="Inter"/>
              </a:rPr>
              <a:t>تخطيط وجبات.</a:t>
            </a:r>
            <a:br>
              <a:rPr lang="ar-JO" b="0" i="0" dirty="0">
                <a:solidFill>
                  <a:srgbClr val="404040"/>
                </a:solidFill>
                <a:effectLst/>
                <a:latin typeface="Inter"/>
              </a:rPr>
            </a:br>
            <a:br>
              <a:rPr lang="ar-JO" dirty="0"/>
            </a:br>
            <a:br>
              <a:rPr lang="en-US" b="1" i="0" dirty="0">
                <a:solidFill>
                  <a:srgbClr val="404040"/>
                </a:solidFill>
                <a:effectLst/>
                <a:latin typeface="Inter"/>
              </a:rPr>
            </a:br>
            <a:br>
              <a:rPr lang="ar-JO" b="1" i="0" dirty="0">
                <a:solidFill>
                  <a:srgbClr val="404040"/>
                </a:solidFill>
                <a:effectLst/>
                <a:latin typeface="Inter"/>
              </a:rPr>
            </a:br>
            <a:endParaRPr lang="en-US" dirty="0"/>
          </a:p>
        </p:txBody>
      </p:sp>
    </p:spTree>
    <p:extLst>
      <p:ext uri="{BB962C8B-B14F-4D97-AF65-F5344CB8AC3E}">
        <p14:creationId xmlns:p14="http://schemas.microsoft.com/office/powerpoint/2010/main" val="37236484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4F578-98B1-8D0B-CE0D-392FB8FC0A49}"/>
              </a:ext>
            </a:extLst>
          </p:cNvPr>
          <p:cNvSpPr>
            <a:spLocks noGrp="1"/>
          </p:cNvSpPr>
          <p:nvPr>
            <p:ph type="title"/>
          </p:nvPr>
        </p:nvSpPr>
        <p:spPr>
          <a:xfrm>
            <a:off x="3793933" y="566176"/>
            <a:ext cx="3788885" cy="1325563"/>
          </a:xfrm>
          <a:solidFill>
            <a:schemeClr val="accent2"/>
          </a:solidFill>
        </p:spPr>
        <p:txBody>
          <a:bodyPr/>
          <a:lstStyle/>
          <a:p>
            <a:r>
              <a:rPr lang="en-US" dirty="0"/>
              <a:t>9_cronometer</a:t>
            </a:r>
            <a:br>
              <a:rPr lang="en-US" dirty="0"/>
            </a:br>
            <a:endParaRPr lang="en-US" dirty="0"/>
          </a:p>
        </p:txBody>
      </p:sp>
      <p:pic>
        <p:nvPicPr>
          <p:cNvPr id="4" name="Picture 3">
            <a:extLst>
              <a:ext uri="{FF2B5EF4-FFF2-40B4-BE49-F238E27FC236}">
                <a16:creationId xmlns:a16="http://schemas.microsoft.com/office/drawing/2014/main" id="{9AC7C1C2-0B6A-17FA-5CE0-B6FFA79DFA26}"/>
              </a:ext>
            </a:extLst>
          </p:cNvPr>
          <p:cNvPicPr>
            <a:picLocks noChangeAspect="1"/>
          </p:cNvPicPr>
          <p:nvPr/>
        </p:nvPicPr>
        <p:blipFill>
          <a:blip r:embed="rId2"/>
          <a:stretch>
            <a:fillRect/>
          </a:stretch>
        </p:blipFill>
        <p:spPr>
          <a:xfrm>
            <a:off x="1838614" y="1306076"/>
            <a:ext cx="7699521" cy="5335102"/>
          </a:xfrm>
          <a:prstGeom prst="rect">
            <a:avLst/>
          </a:prstGeom>
        </p:spPr>
      </p:pic>
    </p:spTree>
    <p:extLst>
      <p:ext uri="{BB962C8B-B14F-4D97-AF65-F5344CB8AC3E}">
        <p14:creationId xmlns:p14="http://schemas.microsoft.com/office/powerpoint/2010/main" val="5957059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98C0276-E65F-676F-FABC-4F26D7421C26}"/>
              </a:ext>
            </a:extLst>
          </p:cNvPr>
          <p:cNvPicPr>
            <a:picLocks noChangeAspect="1"/>
          </p:cNvPicPr>
          <p:nvPr/>
        </p:nvPicPr>
        <p:blipFill>
          <a:blip r:embed="rId2"/>
          <a:stretch>
            <a:fillRect/>
          </a:stretch>
        </p:blipFill>
        <p:spPr>
          <a:xfrm>
            <a:off x="15563" y="996825"/>
            <a:ext cx="12160370" cy="5778548"/>
          </a:xfrm>
          <a:prstGeom prst="rect">
            <a:avLst/>
          </a:prstGeom>
        </p:spPr>
      </p:pic>
    </p:spTree>
    <p:extLst>
      <p:ext uri="{BB962C8B-B14F-4D97-AF65-F5344CB8AC3E}">
        <p14:creationId xmlns:p14="http://schemas.microsoft.com/office/powerpoint/2010/main" val="14734173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80D04-0E5C-72B7-59E1-6C13B8D1A9AA}"/>
              </a:ext>
            </a:extLst>
          </p:cNvPr>
          <p:cNvSpPr>
            <a:spLocks noGrp="1"/>
          </p:cNvSpPr>
          <p:nvPr>
            <p:ph type="title"/>
          </p:nvPr>
        </p:nvSpPr>
        <p:spPr>
          <a:solidFill>
            <a:schemeClr val="accent1">
              <a:lumMod val="40000"/>
              <a:lumOff val="60000"/>
            </a:schemeClr>
          </a:solidFill>
        </p:spPr>
        <p:txBody>
          <a:bodyPr/>
          <a:lstStyle/>
          <a:p>
            <a:pPr algn="ctr"/>
            <a:r>
              <a:rPr lang="en-US" b="1" i="0" dirty="0" err="1">
                <a:solidFill>
                  <a:srgbClr val="404040"/>
                </a:solidFill>
                <a:effectLst/>
                <a:latin typeface="Inter"/>
              </a:rPr>
              <a:t>Cronometer</a:t>
            </a:r>
            <a:r>
              <a:rPr lang="en-US" b="1" i="0" dirty="0">
                <a:solidFill>
                  <a:srgbClr val="404040"/>
                </a:solidFill>
                <a:effectLst/>
                <a:latin typeface="Inter"/>
              </a:rPr>
              <a:t> Does:</a:t>
            </a:r>
            <a:br>
              <a:rPr lang="en-US" b="1" i="0" dirty="0">
                <a:solidFill>
                  <a:srgbClr val="404040"/>
                </a:solidFill>
                <a:effectLst/>
                <a:latin typeface="Inter"/>
              </a:rPr>
            </a:br>
            <a:endParaRPr lang="en-US" dirty="0"/>
          </a:p>
        </p:txBody>
      </p:sp>
      <p:sp>
        <p:nvSpPr>
          <p:cNvPr id="3" name="Content Placeholder 2">
            <a:extLst>
              <a:ext uri="{FF2B5EF4-FFF2-40B4-BE49-F238E27FC236}">
                <a16:creationId xmlns:a16="http://schemas.microsoft.com/office/drawing/2014/main" id="{C5CBE80F-4355-4574-6780-8C112D335688}"/>
              </a:ext>
            </a:extLst>
          </p:cNvPr>
          <p:cNvSpPr>
            <a:spLocks noGrp="1"/>
          </p:cNvSpPr>
          <p:nvPr>
            <p:ph idx="1"/>
          </p:nvPr>
        </p:nvSpPr>
        <p:spPr>
          <a:solidFill>
            <a:schemeClr val="accent1">
              <a:lumMod val="40000"/>
              <a:lumOff val="60000"/>
            </a:schemeClr>
          </a:solidFill>
        </p:spPr>
        <p:txBody>
          <a:bodyPr/>
          <a:lstStyle/>
          <a:p>
            <a:pPr algn="l">
              <a:spcAft>
                <a:spcPts val="300"/>
              </a:spcAft>
              <a:buNone/>
            </a:pPr>
            <a:r>
              <a:rPr lang="en-US" b="1" i="0" dirty="0">
                <a:solidFill>
                  <a:srgbClr val="404040"/>
                </a:solidFill>
                <a:effectLst/>
                <a:latin typeface="Inter"/>
              </a:rPr>
              <a:t>Food Logging:</a:t>
            </a:r>
            <a:endParaRPr lang="en-US" b="0" i="0" dirty="0">
              <a:solidFill>
                <a:srgbClr val="404040"/>
              </a:solidFill>
              <a:effectLst/>
              <a:latin typeface="Inter"/>
            </a:endParaRPr>
          </a:p>
          <a:p>
            <a:pPr algn="l">
              <a:spcBef>
                <a:spcPts val="300"/>
              </a:spcBef>
              <a:buFont typeface="Arial" panose="020B0604020202020204" pitchFamily="34" charset="0"/>
              <a:buChar char="•"/>
            </a:pPr>
            <a:r>
              <a:rPr lang="en-US" b="0" i="0" dirty="0">
                <a:solidFill>
                  <a:srgbClr val="404040"/>
                </a:solidFill>
                <a:effectLst/>
                <a:latin typeface="Inter"/>
              </a:rPr>
              <a:t>Users can log the foods they eat to track their daily calorie intake and nutrient consumption.</a:t>
            </a:r>
          </a:p>
          <a:p>
            <a:pPr algn="l">
              <a:spcAft>
                <a:spcPts val="300"/>
              </a:spcAft>
              <a:buNone/>
            </a:pPr>
            <a:r>
              <a:rPr lang="en-US" b="1" i="0" dirty="0">
                <a:solidFill>
                  <a:srgbClr val="404040"/>
                </a:solidFill>
                <a:effectLst/>
                <a:latin typeface="Inter"/>
              </a:rPr>
              <a:t>Nutrition Tracking:</a:t>
            </a:r>
            <a:endParaRPr lang="en-US" b="0" i="0" dirty="0">
              <a:solidFill>
                <a:srgbClr val="404040"/>
              </a:solidFill>
              <a:effectLst/>
              <a:latin typeface="Inter"/>
            </a:endParaRPr>
          </a:p>
          <a:p>
            <a:pPr algn="l">
              <a:spcBef>
                <a:spcPts val="300"/>
              </a:spcBef>
              <a:buFont typeface="Arial" panose="020B0604020202020204" pitchFamily="34" charset="0"/>
              <a:buChar char="•"/>
            </a:pPr>
            <a:r>
              <a:rPr lang="en-US" b="0" i="0" dirty="0">
                <a:solidFill>
                  <a:srgbClr val="404040"/>
                </a:solidFill>
                <a:effectLst/>
                <a:latin typeface="Inter"/>
              </a:rPr>
              <a:t>Tracks macronutrients (carbs, fats, proteins) and micronutrients (vitamins, minerals).</a:t>
            </a:r>
          </a:p>
          <a:p>
            <a:pPr algn="l">
              <a:spcAft>
                <a:spcPts val="300"/>
              </a:spcAft>
              <a:buNone/>
            </a:pPr>
            <a:r>
              <a:rPr lang="en-US" b="1" i="0" dirty="0">
                <a:solidFill>
                  <a:srgbClr val="404040"/>
                </a:solidFill>
                <a:effectLst/>
                <a:latin typeface="Inter"/>
              </a:rPr>
              <a:t>Health Metrics:</a:t>
            </a:r>
            <a:endParaRPr lang="en-US" b="0" i="0" dirty="0">
              <a:solidFill>
                <a:srgbClr val="404040"/>
              </a:solidFill>
              <a:effectLst/>
              <a:latin typeface="Inter"/>
            </a:endParaRPr>
          </a:p>
          <a:p>
            <a:pPr algn="l">
              <a:spcBef>
                <a:spcPts val="300"/>
              </a:spcBef>
              <a:buFont typeface="Arial" panose="020B0604020202020204" pitchFamily="34" charset="0"/>
              <a:buChar char="•"/>
            </a:pPr>
            <a:r>
              <a:rPr lang="en-US" b="0" i="0" dirty="0">
                <a:solidFill>
                  <a:srgbClr val="404040"/>
                </a:solidFill>
                <a:effectLst/>
                <a:latin typeface="Inter"/>
              </a:rPr>
              <a:t>Users can track biometrics like weight, body fat percentage, and blood sugar levels.</a:t>
            </a:r>
          </a:p>
          <a:p>
            <a:endParaRPr lang="en-US" dirty="0"/>
          </a:p>
        </p:txBody>
      </p:sp>
    </p:spTree>
    <p:extLst>
      <p:ext uri="{BB962C8B-B14F-4D97-AF65-F5344CB8AC3E}">
        <p14:creationId xmlns:p14="http://schemas.microsoft.com/office/powerpoint/2010/main" val="36525215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33941-7743-88E7-7C5D-92A66D322B60}"/>
              </a:ext>
            </a:extLst>
          </p:cNvPr>
          <p:cNvSpPr>
            <a:spLocks noGrp="1"/>
          </p:cNvSpPr>
          <p:nvPr>
            <p:ph type="title"/>
          </p:nvPr>
        </p:nvSpPr>
        <p:spPr>
          <a:xfrm>
            <a:off x="0" y="0"/>
            <a:ext cx="1398224" cy="1325563"/>
          </a:xfrm>
          <a:solidFill>
            <a:schemeClr val="accent1">
              <a:lumMod val="40000"/>
              <a:lumOff val="60000"/>
            </a:schemeClr>
          </a:solidFill>
        </p:spPr>
        <p:txBody>
          <a:bodyPr/>
          <a:lstStyle/>
          <a:p>
            <a:r>
              <a:rPr lang="en-US" dirty="0"/>
              <a:t>Also</a:t>
            </a:r>
          </a:p>
        </p:txBody>
      </p:sp>
      <p:sp>
        <p:nvSpPr>
          <p:cNvPr id="4" name="TextBox 3">
            <a:extLst>
              <a:ext uri="{FF2B5EF4-FFF2-40B4-BE49-F238E27FC236}">
                <a16:creationId xmlns:a16="http://schemas.microsoft.com/office/drawing/2014/main" id="{90962811-B1F3-FF40-233B-25DDB381EA73}"/>
              </a:ext>
            </a:extLst>
          </p:cNvPr>
          <p:cNvSpPr txBox="1"/>
          <p:nvPr/>
        </p:nvSpPr>
        <p:spPr>
          <a:xfrm>
            <a:off x="1154016" y="1690688"/>
            <a:ext cx="10199783" cy="4985980"/>
          </a:xfrm>
          <a:prstGeom prst="rect">
            <a:avLst/>
          </a:prstGeom>
          <a:solidFill>
            <a:schemeClr val="accent1">
              <a:lumMod val="40000"/>
              <a:lumOff val="60000"/>
            </a:schemeClr>
          </a:solidFill>
        </p:spPr>
        <p:txBody>
          <a:bodyPr wrap="square">
            <a:spAutoFit/>
          </a:bodyPr>
          <a:lstStyle/>
          <a:p>
            <a:pPr algn="l">
              <a:spcBef>
                <a:spcPts val="300"/>
              </a:spcBef>
              <a:spcAft>
                <a:spcPts val="300"/>
              </a:spcAft>
              <a:buFont typeface="+mj-lt"/>
              <a:buAutoNum type="arabicPeriod"/>
            </a:pPr>
            <a:r>
              <a:rPr lang="en-US" sz="2400" b="1" i="0" dirty="0">
                <a:solidFill>
                  <a:srgbClr val="404040"/>
                </a:solidFill>
                <a:effectLst/>
                <a:latin typeface="Inter"/>
              </a:rPr>
              <a:t>Goal Setting:</a:t>
            </a:r>
            <a:endParaRPr lang="en-US" sz="2400" b="0" i="0" dirty="0">
              <a:solidFill>
                <a:srgbClr val="404040"/>
              </a:solidFill>
              <a:effectLst/>
              <a:latin typeface="Inter"/>
            </a:endParaRPr>
          </a:p>
          <a:p>
            <a:pPr marL="742950" lvl="1" indent="-285750" algn="l">
              <a:spcBef>
                <a:spcPts val="300"/>
              </a:spcBef>
              <a:buFont typeface="+mj-lt"/>
              <a:buAutoNum type="arabicPeriod"/>
            </a:pPr>
            <a:r>
              <a:rPr lang="en-US" sz="2400" b="0" i="0" dirty="0">
                <a:solidFill>
                  <a:srgbClr val="404040"/>
                </a:solidFill>
                <a:effectLst/>
                <a:latin typeface="Inter"/>
              </a:rPr>
              <a:t>Allows users to set personalized goals for weight loss, weight gain, or maintenance.</a:t>
            </a:r>
          </a:p>
          <a:p>
            <a:pPr marL="742950" lvl="1" indent="-285750" algn="l">
              <a:spcBef>
                <a:spcPts val="300"/>
              </a:spcBef>
              <a:buFont typeface="+mj-lt"/>
              <a:buAutoNum type="arabicPeriod"/>
            </a:pPr>
            <a:r>
              <a:rPr lang="en-US" sz="2400" b="0" i="0" dirty="0">
                <a:solidFill>
                  <a:srgbClr val="404040"/>
                </a:solidFill>
                <a:effectLst/>
                <a:latin typeface="Inter"/>
              </a:rPr>
              <a:t>Provides recommendations based on user profiles (age, gender, weight, activity level, etc.).</a:t>
            </a:r>
          </a:p>
          <a:p>
            <a:pPr algn="l">
              <a:spcBef>
                <a:spcPts val="300"/>
              </a:spcBef>
              <a:spcAft>
                <a:spcPts val="300"/>
              </a:spcAft>
              <a:buFont typeface="+mj-lt"/>
              <a:buAutoNum type="arabicPeriod"/>
            </a:pPr>
            <a:r>
              <a:rPr lang="en-US" sz="2400" b="1" i="0" dirty="0">
                <a:solidFill>
                  <a:srgbClr val="404040"/>
                </a:solidFill>
                <a:effectLst/>
                <a:latin typeface="Inter"/>
              </a:rPr>
              <a:t>Exercise Tracking:</a:t>
            </a:r>
            <a:endParaRPr lang="en-US" sz="2400" b="0" i="0" dirty="0">
              <a:solidFill>
                <a:srgbClr val="404040"/>
              </a:solidFill>
              <a:effectLst/>
              <a:latin typeface="Inter"/>
            </a:endParaRPr>
          </a:p>
          <a:p>
            <a:pPr marL="742950" lvl="1" indent="-285750" algn="l">
              <a:spcBef>
                <a:spcPts val="300"/>
              </a:spcBef>
              <a:buFont typeface="+mj-lt"/>
              <a:buAutoNum type="arabicPeriod"/>
            </a:pPr>
            <a:r>
              <a:rPr lang="en-US" sz="2400" b="0" i="0" dirty="0">
                <a:solidFill>
                  <a:srgbClr val="404040"/>
                </a:solidFill>
                <a:effectLst/>
                <a:latin typeface="Inter"/>
              </a:rPr>
              <a:t>Users can log workouts and track calories burned.</a:t>
            </a:r>
          </a:p>
          <a:p>
            <a:pPr marL="742950" lvl="1" indent="-285750" algn="l">
              <a:spcBef>
                <a:spcPts val="300"/>
              </a:spcBef>
              <a:buFont typeface="+mj-lt"/>
              <a:buAutoNum type="arabicPeriod"/>
            </a:pPr>
            <a:r>
              <a:rPr lang="en-US" sz="2400" b="0" i="0" dirty="0">
                <a:solidFill>
                  <a:srgbClr val="404040"/>
                </a:solidFill>
                <a:effectLst/>
                <a:latin typeface="Inter"/>
              </a:rPr>
              <a:t>Syncs with fitness trackers to automatically import exercise data.</a:t>
            </a:r>
          </a:p>
          <a:p>
            <a:pPr algn="l">
              <a:spcBef>
                <a:spcPts val="300"/>
              </a:spcBef>
              <a:spcAft>
                <a:spcPts val="300"/>
              </a:spcAft>
              <a:buFont typeface="+mj-lt"/>
              <a:buAutoNum type="arabicPeriod"/>
            </a:pPr>
            <a:r>
              <a:rPr lang="en-US" sz="2400" b="1" i="0" dirty="0">
                <a:solidFill>
                  <a:srgbClr val="404040"/>
                </a:solidFill>
                <a:effectLst/>
                <a:latin typeface="Inter"/>
              </a:rPr>
              <a:t>Dietary Customization:</a:t>
            </a:r>
            <a:endParaRPr lang="en-US" sz="2400" b="0" i="0" dirty="0">
              <a:solidFill>
                <a:srgbClr val="404040"/>
              </a:solidFill>
              <a:effectLst/>
              <a:latin typeface="Inter"/>
            </a:endParaRPr>
          </a:p>
          <a:p>
            <a:pPr marL="742950" lvl="1" indent="-285750" algn="l">
              <a:spcBef>
                <a:spcPts val="300"/>
              </a:spcBef>
              <a:buFont typeface="+mj-lt"/>
              <a:buAutoNum type="arabicPeriod"/>
            </a:pPr>
            <a:r>
              <a:rPr lang="en-US" sz="2400" b="0" i="0" dirty="0">
                <a:solidFill>
                  <a:srgbClr val="404040"/>
                </a:solidFill>
                <a:effectLst/>
                <a:latin typeface="Inter"/>
              </a:rPr>
              <a:t>Supports various diets, including keto, vegan, paleo, and more.</a:t>
            </a:r>
          </a:p>
          <a:p>
            <a:pPr marL="742950" lvl="1" indent="-285750" algn="l">
              <a:spcBef>
                <a:spcPts val="300"/>
              </a:spcBef>
              <a:buFont typeface="+mj-lt"/>
              <a:buAutoNum type="arabicPeriod"/>
            </a:pPr>
            <a:r>
              <a:rPr lang="en-US" sz="2400" b="0" i="0" dirty="0">
                <a:solidFill>
                  <a:srgbClr val="404040"/>
                </a:solidFill>
                <a:effectLst/>
                <a:latin typeface="Inter"/>
              </a:rPr>
              <a:t>Allows users to set custom macronutrient ratios.</a:t>
            </a:r>
          </a:p>
          <a:p>
            <a:pPr lvl="1" algn="l">
              <a:spcBef>
                <a:spcPts val="300"/>
              </a:spcBef>
            </a:pPr>
            <a:endParaRPr lang="en-US" sz="2400" b="0" i="0" dirty="0">
              <a:solidFill>
                <a:srgbClr val="404040"/>
              </a:solidFill>
              <a:effectLst/>
              <a:latin typeface="Inter"/>
            </a:endParaRPr>
          </a:p>
        </p:txBody>
      </p:sp>
    </p:spTree>
    <p:extLst>
      <p:ext uri="{BB962C8B-B14F-4D97-AF65-F5344CB8AC3E}">
        <p14:creationId xmlns:p14="http://schemas.microsoft.com/office/powerpoint/2010/main" val="25841616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12AE6-7CE2-283E-05EF-4574FF12A16B}"/>
              </a:ext>
            </a:extLst>
          </p:cNvPr>
          <p:cNvSpPr>
            <a:spLocks noGrp="1"/>
          </p:cNvSpPr>
          <p:nvPr>
            <p:ph type="title"/>
          </p:nvPr>
        </p:nvSpPr>
        <p:spPr>
          <a:xfrm>
            <a:off x="761082" y="0"/>
            <a:ext cx="10515600" cy="1325563"/>
          </a:xfrm>
          <a:solidFill>
            <a:schemeClr val="accent1">
              <a:lumMod val="40000"/>
              <a:lumOff val="60000"/>
            </a:schemeClr>
          </a:solidFill>
        </p:spPr>
        <p:txBody>
          <a:bodyPr/>
          <a:lstStyle/>
          <a:p>
            <a:pPr algn="ctr"/>
            <a:r>
              <a:rPr lang="en-US" b="1" i="0" dirty="0">
                <a:solidFill>
                  <a:srgbClr val="404040"/>
                </a:solidFill>
                <a:effectLst/>
                <a:latin typeface="Inter"/>
              </a:rPr>
              <a:t>Key Features of </a:t>
            </a:r>
            <a:r>
              <a:rPr lang="en-US" b="1" i="0" dirty="0" err="1">
                <a:solidFill>
                  <a:srgbClr val="404040"/>
                </a:solidFill>
                <a:effectLst/>
                <a:latin typeface="Inter"/>
              </a:rPr>
              <a:t>Cronometer</a:t>
            </a:r>
            <a:br>
              <a:rPr lang="en-US" b="1" i="0" dirty="0">
                <a:solidFill>
                  <a:srgbClr val="404040"/>
                </a:solidFill>
                <a:effectLst/>
                <a:latin typeface="Inter"/>
              </a:rPr>
            </a:br>
            <a:endParaRPr lang="en-US" dirty="0"/>
          </a:p>
        </p:txBody>
      </p:sp>
      <p:sp>
        <p:nvSpPr>
          <p:cNvPr id="4" name="TextBox 3">
            <a:extLst>
              <a:ext uri="{FF2B5EF4-FFF2-40B4-BE49-F238E27FC236}">
                <a16:creationId xmlns:a16="http://schemas.microsoft.com/office/drawing/2014/main" id="{27160B70-BFC7-2617-B6E7-8387F6F9349C}"/>
              </a:ext>
            </a:extLst>
          </p:cNvPr>
          <p:cNvSpPr txBox="1"/>
          <p:nvPr/>
        </p:nvSpPr>
        <p:spPr>
          <a:xfrm>
            <a:off x="761082" y="836249"/>
            <a:ext cx="10515600" cy="5878532"/>
          </a:xfrm>
          <a:prstGeom prst="rect">
            <a:avLst/>
          </a:prstGeom>
          <a:solidFill>
            <a:schemeClr val="accent1">
              <a:lumMod val="40000"/>
              <a:lumOff val="60000"/>
            </a:schemeClr>
          </a:solidFill>
        </p:spPr>
        <p:txBody>
          <a:bodyPr wrap="square">
            <a:spAutoFit/>
          </a:bodyPr>
          <a:lstStyle/>
          <a:p>
            <a:pPr algn="l">
              <a:spcAft>
                <a:spcPts val="300"/>
              </a:spcAft>
              <a:buFont typeface="+mj-lt"/>
              <a:buAutoNum type="arabicPeriod"/>
            </a:pPr>
            <a:r>
              <a:rPr lang="en-US" sz="2400" b="1" i="0" dirty="0">
                <a:solidFill>
                  <a:srgbClr val="404040"/>
                </a:solidFill>
                <a:effectLst/>
                <a:latin typeface="Inter"/>
              </a:rPr>
              <a:t>Comprehensive Nutrition Database:</a:t>
            </a:r>
            <a:endParaRPr lang="en-US" sz="2400" b="0" i="0" dirty="0">
              <a:solidFill>
                <a:srgbClr val="404040"/>
              </a:solidFill>
              <a:effectLst/>
              <a:latin typeface="Inter"/>
            </a:endParaRPr>
          </a:p>
          <a:p>
            <a:pPr marL="742950" lvl="1" indent="-285750" algn="l">
              <a:spcBef>
                <a:spcPts val="300"/>
              </a:spcBef>
              <a:buFont typeface="+mj-lt"/>
              <a:buAutoNum type="arabicPeriod"/>
            </a:pPr>
            <a:r>
              <a:rPr lang="en-US" sz="2400" b="0" i="0" dirty="0">
                <a:solidFill>
                  <a:srgbClr val="404040"/>
                </a:solidFill>
                <a:effectLst/>
                <a:latin typeface="Inter"/>
              </a:rPr>
              <a:t>Includes detailed nutritional information for thousands of foods.</a:t>
            </a:r>
          </a:p>
          <a:p>
            <a:pPr marL="742950" lvl="1" indent="-285750" algn="l">
              <a:spcBef>
                <a:spcPts val="300"/>
              </a:spcBef>
              <a:buFont typeface="+mj-lt"/>
              <a:buAutoNum type="arabicPeriod"/>
            </a:pPr>
            <a:r>
              <a:rPr lang="en-US" sz="2400" b="0" i="0" dirty="0">
                <a:solidFill>
                  <a:srgbClr val="404040"/>
                </a:solidFill>
                <a:effectLst/>
                <a:latin typeface="Inter"/>
              </a:rPr>
              <a:t>Sources data from reputable databases like the USDA.</a:t>
            </a:r>
          </a:p>
          <a:p>
            <a:pPr algn="l">
              <a:spcBef>
                <a:spcPts val="300"/>
              </a:spcBef>
              <a:spcAft>
                <a:spcPts val="300"/>
              </a:spcAft>
              <a:buFont typeface="+mj-lt"/>
              <a:buAutoNum type="arabicPeriod"/>
            </a:pPr>
            <a:r>
              <a:rPr lang="en-US" sz="2400" b="1" i="0" dirty="0">
                <a:solidFill>
                  <a:srgbClr val="404040"/>
                </a:solidFill>
                <a:effectLst/>
                <a:latin typeface="Inter"/>
              </a:rPr>
              <a:t>Barcode Scanner:</a:t>
            </a:r>
            <a:endParaRPr lang="en-US" sz="2400" b="0" i="0" dirty="0">
              <a:solidFill>
                <a:srgbClr val="404040"/>
              </a:solidFill>
              <a:effectLst/>
              <a:latin typeface="Inter"/>
            </a:endParaRPr>
          </a:p>
          <a:p>
            <a:pPr marL="742950" lvl="1" indent="-285750" algn="l">
              <a:spcBef>
                <a:spcPts val="300"/>
              </a:spcBef>
              <a:buFont typeface="+mj-lt"/>
              <a:buAutoNum type="arabicPeriod"/>
            </a:pPr>
            <a:r>
              <a:rPr lang="en-US" sz="2400" b="0" i="0" dirty="0">
                <a:solidFill>
                  <a:srgbClr val="404040"/>
                </a:solidFill>
                <a:effectLst/>
                <a:latin typeface="Inter"/>
              </a:rPr>
              <a:t>Users can scan barcodes on packaged foods to quickly log them.</a:t>
            </a:r>
          </a:p>
          <a:p>
            <a:pPr algn="l">
              <a:spcBef>
                <a:spcPts val="300"/>
              </a:spcBef>
              <a:spcAft>
                <a:spcPts val="300"/>
              </a:spcAft>
              <a:buFont typeface="+mj-lt"/>
              <a:buAutoNum type="arabicPeriod"/>
            </a:pPr>
            <a:r>
              <a:rPr lang="en-US" sz="2400" b="1" i="0" dirty="0">
                <a:solidFill>
                  <a:srgbClr val="404040"/>
                </a:solidFill>
                <a:effectLst/>
                <a:latin typeface="Inter"/>
              </a:rPr>
              <a:t>Customizable Dashboards:</a:t>
            </a:r>
            <a:endParaRPr lang="en-US" sz="2400" b="0" i="0" dirty="0">
              <a:solidFill>
                <a:srgbClr val="404040"/>
              </a:solidFill>
              <a:effectLst/>
              <a:latin typeface="Inter"/>
            </a:endParaRPr>
          </a:p>
          <a:p>
            <a:pPr marL="742950" lvl="1" indent="-285750" algn="l">
              <a:spcBef>
                <a:spcPts val="300"/>
              </a:spcBef>
              <a:buFont typeface="+mj-lt"/>
              <a:buAutoNum type="arabicPeriod"/>
            </a:pPr>
            <a:r>
              <a:rPr lang="en-US" sz="2400" b="0" i="0" dirty="0">
                <a:solidFill>
                  <a:srgbClr val="404040"/>
                </a:solidFill>
                <a:effectLst/>
                <a:latin typeface="Inter"/>
              </a:rPr>
              <a:t>Users can customize their dashboard to display the metrics most important to them (e.g., calories, protein, vitamin D).</a:t>
            </a:r>
          </a:p>
          <a:p>
            <a:pPr algn="l">
              <a:spcBef>
                <a:spcPts val="300"/>
              </a:spcBef>
              <a:spcAft>
                <a:spcPts val="300"/>
              </a:spcAft>
              <a:buFont typeface="+mj-lt"/>
              <a:buAutoNum type="arabicPeriod"/>
            </a:pPr>
            <a:r>
              <a:rPr lang="en-US" sz="2400" b="1" i="0" dirty="0">
                <a:solidFill>
                  <a:srgbClr val="404040"/>
                </a:solidFill>
                <a:effectLst/>
                <a:latin typeface="Inter"/>
              </a:rPr>
              <a:t>Gold Subscription (Premium Features):</a:t>
            </a:r>
            <a:endParaRPr lang="en-US" sz="2400" b="0" i="0" dirty="0">
              <a:solidFill>
                <a:srgbClr val="404040"/>
              </a:solidFill>
              <a:effectLst/>
              <a:latin typeface="Inter"/>
            </a:endParaRPr>
          </a:p>
          <a:p>
            <a:pPr marL="742950" lvl="1" indent="-285750" algn="l">
              <a:spcBef>
                <a:spcPts val="300"/>
              </a:spcBef>
              <a:buFont typeface="+mj-lt"/>
              <a:buAutoNum type="arabicPeriod"/>
            </a:pPr>
            <a:r>
              <a:rPr lang="en-US" sz="2400" b="1" i="0" dirty="0">
                <a:solidFill>
                  <a:srgbClr val="404040"/>
                </a:solidFill>
                <a:effectLst/>
                <a:latin typeface="Inter"/>
              </a:rPr>
              <a:t>Ad-Free Experience:</a:t>
            </a:r>
            <a:r>
              <a:rPr lang="en-US" sz="2400" b="0" i="0" dirty="0">
                <a:solidFill>
                  <a:srgbClr val="404040"/>
                </a:solidFill>
                <a:effectLst/>
                <a:latin typeface="Inter"/>
              </a:rPr>
              <a:t> Removes ads for a smoother user experience.</a:t>
            </a:r>
          </a:p>
          <a:p>
            <a:pPr marL="742950" lvl="1" indent="-285750" algn="l">
              <a:spcBef>
                <a:spcPts val="300"/>
              </a:spcBef>
              <a:buFont typeface="+mj-lt"/>
              <a:buAutoNum type="arabicPeriod"/>
            </a:pPr>
            <a:r>
              <a:rPr lang="en-US" sz="2400" b="1" i="0" dirty="0">
                <a:solidFill>
                  <a:srgbClr val="404040"/>
                </a:solidFill>
                <a:effectLst/>
                <a:latin typeface="Inter"/>
              </a:rPr>
              <a:t>Faster Logging:</a:t>
            </a:r>
            <a:r>
              <a:rPr lang="en-US" sz="2400" b="0" i="0" dirty="0">
                <a:solidFill>
                  <a:srgbClr val="404040"/>
                </a:solidFill>
                <a:effectLst/>
                <a:latin typeface="Inter"/>
              </a:rPr>
              <a:t> Streamlines the food logging process.</a:t>
            </a:r>
          </a:p>
          <a:p>
            <a:pPr marL="742950" lvl="1" indent="-285750" algn="l">
              <a:spcBef>
                <a:spcPts val="300"/>
              </a:spcBef>
              <a:buFont typeface="+mj-lt"/>
              <a:buAutoNum type="arabicPeriod"/>
            </a:pPr>
            <a:r>
              <a:rPr lang="en-US" sz="2400" b="1" i="0" dirty="0">
                <a:solidFill>
                  <a:srgbClr val="404040"/>
                </a:solidFill>
                <a:effectLst/>
                <a:latin typeface="Inter"/>
              </a:rPr>
              <a:t>Advanced Metrics:</a:t>
            </a:r>
            <a:r>
              <a:rPr lang="en-US" sz="2400" b="0" i="0" dirty="0">
                <a:solidFill>
                  <a:srgbClr val="404040"/>
                </a:solidFill>
                <a:effectLst/>
                <a:latin typeface="Inter"/>
              </a:rPr>
              <a:t> Access to additional health metrics and reports.</a:t>
            </a:r>
          </a:p>
          <a:p>
            <a:pPr marL="742950" lvl="1" indent="-285750" algn="l">
              <a:spcBef>
                <a:spcPts val="300"/>
              </a:spcBef>
              <a:buFont typeface="+mj-lt"/>
              <a:buAutoNum type="arabicPeriod"/>
            </a:pPr>
            <a:r>
              <a:rPr lang="en-US" sz="2400" b="1" i="0" dirty="0">
                <a:solidFill>
                  <a:srgbClr val="404040"/>
                </a:solidFill>
                <a:effectLst/>
                <a:latin typeface="Inter"/>
              </a:rPr>
              <a:t>Meal Timestamps:</a:t>
            </a:r>
            <a:r>
              <a:rPr lang="en-US" sz="2400" b="0" i="0" dirty="0">
                <a:solidFill>
                  <a:srgbClr val="404040"/>
                </a:solidFill>
                <a:effectLst/>
                <a:latin typeface="Inter"/>
              </a:rPr>
              <a:t> Track when meals are consumed.</a:t>
            </a:r>
          </a:p>
          <a:p>
            <a:pPr marL="742950" lvl="1" indent="-285750" algn="l">
              <a:spcBef>
                <a:spcPts val="300"/>
              </a:spcBef>
              <a:buFont typeface="+mj-lt"/>
              <a:buAutoNum type="arabicPeriod"/>
            </a:pPr>
            <a:r>
              <a:rPr lang="en-US" sz="2400" b="1" i="0" dirty="0">
                <a:solidFill>
                  <a:srgbClr val="404040"/>
                </a:solidFill>
                <a:effectLst/>
                <a:latin typeface="Inter"/>
              </a:rPr>
              <a:t>Custom Targets:</a:t>
            </a:r>
            <a:r>
              <a:rPr lang="en-US" sz="2400" b="0" i="0" dirty="0">
                <a:solidFill>
                  <a:srgbClr val="404040"/>
                </a:solidFill>
                <a:effectLst/>
                <a:latin typeface="Inter"/>
              </a:rPr>
              <a:t> Set personalized nutrient targets.</a:t>
            </a:r>
          </a:p>
        </p:txBody>
      </p:sp>
    </p:spTree>
    <p:extLst>
      <p:ext uri="{BB962C8B-B14F-4D97-AF65-F5344CB8AC3E}">
        <p14:creationId xmlns:p14="http://schemas.microsoft.com/office/powerpoint/2010/main" val="32610885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4517B6E-2C8B-7FD5-5D19-C85C2BA8798C}"/>
              </a:ext>
            </a:extLst>
          </p:cNvPr>
          <p:cNvSpPr txBox="1"/>
          <p:nvPr/>
        </p:nvSpPr>
        <p:spPr>
          <a:xfrm>
            <a:off x="0" y="235818"/>
            <a:ext cx="12192000" cy="6386364"/>
          </a:xfrm>
          <a:prstGeom prst="rect">
            <a:avLst/>
          </a:prstGeom>
          <a:solidFill>
            <a:schemeClr val="accent1">
              <a:lumMod val="40000"/>
              <a:lumOff val="60000"/>
            </a:schemeClr>
          </a:solidFill>
        </p:spPr>
        <p:txBody>
          <a:bodyPr wrap="square">
            <a:spAutoFit/>
          </a:bodyPr>
          <a:lstStyle/>
          <a:p>
            <a:pPr algn="l">
              <a:spcBef>
                <a:spcPts val="300"/>
              </a:spcBef>
              <a:spcAft>
                <a:spcPts val="300"/>
              </a:spcAft>
            </a:pPr>
            <a:r>
              <a:rPr lang="en-US" sz="3200" b="1" i="0" dirty="0">
                <a:solidFill>
                  <a:srgbClr val="404040"/>
                </a:solidFill>
                <a:effectLst/>
                <a:latin typeface="Inter"/>
              </a:rPr>
              <a:t>Community and Support:</a:t>
            </a:r>
            <a:endParaRPr lang="en-US" sz="3200" b="0" i="0" dirty="0">
              <a:solidFill>
                <a:srgbClr val="404040"/>
              </a:solidFill>
              <a:effectLst/>
              <a:latin typeface="Inter"/>
            </a:endParaRPr>
          </a:p>
          <a:p>
            <a:pPr marL="742950" lvl="1" indent="-285750" algn="l">
              <a:spcBef>
                <a:spcPts val="300"/>
              </a:spcBef>
              <a:buFont typeface="+mj-lt"/>
              <a:buAutoNum type="arabicPeriod"/>
            </a:pPr>
            <a:r>
              <a:rPr lang="en-US" sz="3200" b="0" i="0" dirty="0" err="1">
                <a:solidFill>
                  <a:srgbClr val="404040"/>
                </a:solidFill>
                <a:effectLst/>
                <a:latin typeface="Inter"/>
              </a:rPr>
              <a:t>Cronometer</a:t>
            </a:r>
            <a:r>
              <a:rPr lang="en-US" sz="3200" b="0" i="0" dirty="0">
                <a:solidFill>
                  <a:srgbClr val="404040"/>
                </a:solidFill>
                <a:effectLst/>
                <a:latin typeface="Inter"/>
              </a:rPr>
              <a:t> has an active community on social media platforms like Instagram, TikTok, Facebook, and Reddit.</a:t>
            </a:r>
          </a:p>
          <a:p>
            <a:pPr marL="742950" lvl="1" indent="-285750" algn="l">
              <a:spcBef>
                <a:spcPts val="300"/>
              </a:spcBef>
              <a:buFont typeface="+mj-lt"/>
              <a:buAutoNum type="arabicPeriod"/>
            </a:pPr>
            <a:r>
              <a:rPr lang="en-US" sz="3200" b="0" i="0" dirty="0">
                <a:solidFill>
                  <a:srgbClr val="404040"/>
                </a:solidFill>
                <a:effectLst/>
                <a:latin typeface="Inter"/>
              </a:rPr>
              <a:t>Offers customer support via email for troubleshooting and assistance.</a:t>
            </a:r>
          </a:p>
          <a:p>
            <a:pPr algn="l">
              <a:spcBef>
                <a:spcPts val="300"/>
              </a:spcBef>
              <a:spcAft>
                <a:spcPts val="300"/>
              </a:spcAft>
            </a:pPr>
            <a:r>
              <a:rPr lang="en-US" sz="3200" b="1" i="0" dirty="0">
                <a:solidFill>
                  <a:srgbClr val="404040"/>
                </a:solidFill>
                <a:effectLst/>
                <a:latin typeface="Inter"/>
              </a:rPr>
              <a:t>Mobile and Desktop Compatibility:</a:t>
            </a:r>
            <a:endParaRPr lang="en-US" sz="3200" b="0" i="0" dirty="0">
              <a:solidFill>
                <a:srgbClr val="404040"/>
              </a:solidFill>
              <a:effectLst/>
              <a:latin typeface="Inter"/>
            </a:endParaRPr>
          </a:p>
          <a:p>
            <a:pPr marL="742950" lvl="1" indent="-285750" algn="l">
              <a:spcBef>
                <a:spcPts val="300"/>
              </a:spcBef>
              <a:buFont typeface="+mj-lt"/>
              <a:buAutoNum type="arabicPeriod"/>
            </a:pPr>
            <a:r>
              <a:rPr lang="en-US" sz="3200" b="0" i="0" dirty="0">
                <a:solidFill>
                  <a:srgbClr val="404040"/>
                </a:solidFill>
                <a:effectLst/>
                <a:latin typeface="Inter"/>
              </a:rPr>
              <a:t>Available as a mobile app (iOS and Android) and a web-based platform.</a:t>
            </a:r>
          </a:p>
          <a:p>
            <a:pPr marL="742950" lvl="1" indent="-285750" algn="l">
              <a:spcBef>
                <a:spcPts val="300"/>
              </a:spcBef>
              <a:buFont typeface="+mj-lt"/>
              <a:buAutoNum type="arabicPeriod"/>
            </a:pPr>
            <a:r>
              <a:rPr lang="en-US" sz="3200" b="0" i="0" dirty="0">
                <a:solidFill>
                  <a:srgbClr val="404040"/>
                </a:solidFill>
                <a:effectLst/>
                <a:latin typeface="Inter"/>
              </a:rPr>
              <a:t>Syncs data across devices for seamless tracking.</a:t>
            </a:r>
          </a:p>
          <a:p>
            <a:pPr algn="l">
              <a:spcBef>
                <a:spcPts val="300"/>
              </a:spcBef>
              <a:spcAft>
                <a:spcPts val="300"/>
              </a:spcAft>
            </a:pPr>
            <a:r>
              <a:rPr lang="en-US" sz="3200" b="1" i="0" dirty="0">
                <a:solidFill>
                  <a:srgbClr val="404040"/>
                </a:solidFill>
                <a:effectLst/>
                <a:latin typeface="Inter"/>
              </a:rPr>
              <a:t>Research-Backed:</a:t>
            </a:r>
            <a:endParaRPr lang="en-US" sz="3200" b="0" i="0" dirty="0">
              <a:solidFill>
                <a:srgbClr val="404040"/>
              </a:solidFill>
              <a:effectLst/>
              <a:latin typeface="Inter"/>
            </a:endParaRPr>
          </a:p>
          <a:p>
            <a:pPr marL="742950" lvl="1" indent="-285750" algn="l">
              <a:spcBef>
                <a:spcPts val="300"/>
              </a:spcBef>
              <a:buFont typeface="+mj-lt"/>
              <a:buAutoNum type="arabicPeriod"/>
            </a:pPr>
            <a:r>
              <a:rPr lang="en-US" sz="3200" b="0" i="0" dirty="0">
                <a:solidFill>
                  <a:srgbClr val="404040"/>
                </a:solidFill>
                <a:effectLst/>
                <a:latin typeface="Inter"/>
              </a:rPr>
              <a:t>The app emphasizes the importance of food journaling for weight loss and behavior change, citing studies that show its effectiveness.</a:t>
            </a:r>
          </a:p>
        </p:txBody>
      </p:sp>
    </p:spTree>
    <p:extLst>
      <p:ext uri="{BB962C8B-B14F-4D97-AF65-F5344CB8AC3E}">
        <p14:creationId xmlns:p14="http://schemas.microsoft.com/office/powerpoint/2010/main" val="20064363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ED0EA-42C4-97AC-2C2A-98F7BC630B3F}"/>
              </a:ext>
            </a:extLst>
          </p:cNvPr>
          <p:cNvSpPr>
            <a:spLocks noGrp="1"/>
          </p:cNvSpPr>
          <p:nvPr>
            <p:ph type="title"/>
          </p:nvPr>
        </p:nvSpPr>
        <p:spPr>
          <a:xfrm>
            <a:off x="0" y="0"/>
            <a:ext cx="12192000" cy="6857999"/>
          </a:xfrm>
          <a:solidFill>
            <a:schemeClr val="accent1">
              <a:lumMod val="40000"/>
              <a:lumOff val="60000"/>
            </a:schemeClr>
          </a:solidFill>
        </p:spPr>
        <p:txBody>
          <a:bodyPr>
            <a:normAutofit/>
          </a:bodyPr>
          <a:lstStyle/>
          <a:p>
            <a:r>
              <a:rPr lang="en-US" sz="4000" b="1" i="0" dirty="0">
                <a:solidFill>
                  <a:srgbClr val="404040"/>
                </a:solidFill>
                <a:effectLst/>
                <a:latin typeface="Inter"/>
              </a:rPr>
              <a:t>Who Is </a:t>
            </a:r>
            <a:r>
              <a:rPr lang="en-US" sz="4000" b="1" i="0" dirty="0" err="1">
                <a:solidFill>
                  <a:srgbClr val="404040"/>
                </a:solidFill>
                <a:effectLst/>
                <a:latin typeface="Inter"/>
              </a:rPr>
              <a:t>Cronometer</a:t>
            </a:r>
            <a:r>
              <a:rPr lang="en-US" sz="4000" b="1" i="0" dirty="0">
                <a:solidFill>
                  <a:srgbClr val="404040"/>
                </a:solidFill>
                <a:effectLst/>
                <a:latin typeface="Inter"/>
              </a:rPr>
              <a:t> For?</a:t>
            </a:r>
            <a:br>
              <a:rPr lang="en-US" sz="4000" b="1" i="0" dirty="0">
                <a:solidFill>
                  <a:srgbClr val="404040"/>
                </a:solidFill>
                <a:effectLst/>
                <a:latin typeface="Inter"/>
              </a:rPr>
            </a:br>
            <a:r>
              <a:rPr lang="en-US" sz="4000" b="1" i="0" dirty="0">
                <a:solidFill>
                  <a:srgbClr val="404040"/>
                </a:solidFill>
                <a:effectLst/>
                <a:latin typeface="Inter"/>
              </a:rPr>
              <a:t>Health Enthusiasts:</a:t>
            </a:r>
            <a:r>
              <a:rPr lang="en-US" sz="4000" b="0" i="0" dirty="0">
                <a:solidFill>
                  <a:srgbClr val="404040"/>
                </a:solidFill>
                <a:effectLst/>
                <a:latin typeface="Inter"/>
              </a:rPr>
              <a:t> People who want to optimize their nutrition and fitness.</a:t>
            </a:r>
            <a:br>
              <a:rPr lang="en-US" sz="4000" b="0" i="0" dirty="0">
                <a:solidFill>
                  <a:srgbClr val="404040"/>
                </a:solidFill>
                <a:effectLst/>
                <a:latin typeface="Inter"/>
              </a:rPr>
            </a:br>
            <a:r>
              <a:rPr lang="en-US" sz="4000" b="1" i="0" dirty="0">
                <a:solidFill>
                  <a:srgbClr val="404040"/>
                </a:solidFill>
                <a:effectLst/>
                <a:latin typeface="Inter"/>
              </a:rPr>
              <a:t>Weight Management:</a:t>
            </a:r>
            <a:r>
              <a:rPr lang="en-US" sz="4000" b="0" i="0" dirty="0">
                <a:solidFill>
                  <a:srgbClr val="404040"/>
                </a:solidFill>
                <a:effectLst/>
                <a:latin typeface="Inter"/>
              </a:rPr>
              <a:t> Individuals looking to lose, gain, or maintain weight.</a:t>
            </a:r>
            <a:br>
              <a:rPr lang="en-US" sz="4000" b="0" i="0" dirty="0">
                <a:solidFill>
                  <a:srgbClr val="404040"/>
                </a:solidFill>
                <a:effectLst/>
                <a:latin typeface="Inter"/>
              </a:rPr>
            </a:br>
            <a:r>
              <a:rPr lang="en-US" sz="4000" b="1" i="0" dirty="0">
                <a:solidFill>
                  <a:srgbClr val="404040"/>
                </a:solidFill>
                <a:effectLst/>
                <a:latin typeface="Inter"/>
              </a:rPr>
              <a:t>Diet-Specific Users:</a:t>
            </a:r>
            <a:r>
              <a:rPr lang="en-US" sz="4000" b="0" i="0" dirty="0">
                <a:solidFill>
                  <a:srgbClr val="404040"/>
                </a:solidFill>
                <a:effectLst/>
                <a:latin typeface="Inter"/>
              </a:rPr>
              <a:t> Those following specific diets (e.g., keto, vegan, paleo).</a:t>
            </a:r>
            <a:br>
              <a:rPr lang="en-US" sz="4000" b="0" i="0" dirty="0">
                <a:solidFill>
                  <a:srgbClr val="404040"/>
                </a:solidFill>
                <a:effectLst/>
                <a:latin typeface="Inter"/>
              </a:rPr>
            </a:br>
            <a:r>
              <a:rPr lang="en-US" sz="4000" b="1" i="0" dirty="0">
                <a:solidFill>
                  <a:srgbClr val="404040"/>
                </a:solidFill>
                <a:effectLst/>
                <a:latin typeface="Inter"/>
              </a:rPr>
              <a:t>Athletes:</a:t>
            </a:r>
            <a:r>
              <a:rPr lang="en-US" sz="4000" b="0" i="0" dirty="0">
                <a:solidFill>
                  <a:srgbClr val="404040"/>
                </a:solidFill>
                <a:effectLst/>
                <a:latin typeface="Inter"/>
              </a:rPr>
              <a:t> Individuals who need to track macronutrient intake for performance.</a:t>
            </a:r>
            <a:br>
              <a:rPr lang="en-US" sz="4000" b="0" i="0" dirty="0">
                <a:solidFill>
                  <a:srgbClr val="404040"/>
                </a:solidFill>
                <a:effectLst/>
                <a:latin typeface="Inter"/>
              </a:rPr>
            </a:br>
            <a:r>
              <a:rPr lang="en-US" sz="4000" b="1" i="0" dirty="0">
                <a:solidFill>
                  <a:srgbClr val="404040"/>
                </a:solidFill>
                <a:effectLst/>
                <a:latin typeface="Inter"/>
              </a:rPr>
              <a:t>Medical Conditions:</a:t>
            </a:r>
            <a:r>
              <a:rPr lang="en-US" sz="4000" b="0" i="0" dirty="0">
                <a:solidFill>
                  <a:srgbClr val="404040"/>
                </a:solidFill>
                <a:effectLst/>
                <a:latin typeface="Inter"/>
              </a:rPr>
              <a:t> People with dietary restrictions or nutrient deficiencies who need detailed tracking.</a:t>
            </a:r>
            <a:br>
              <a:rPr lang="en-US" sz="4000" b="0" i="0" dirty="0">
                <a:solidFill>
                  <a:srgbClr val="404040"/>
                </a:solidFill>
                <a:effectLst/>
                <a:latin typeface="Inter"/>
              </a:rPr>
            </a:br>
            <a:endParaRPr lang="en-US" sz="4000" dirty="0"/>
          </a:p>
        </p:txBody>
      </p:sp>
    </p:spTree>
    <p:extLst>
      <p:ext uri="{BB962C8B-B14F-4D97-AF65-F5344CB8AC3E}">
        <p14:creationId xmlns:p14="http://schemas.microsoft.com/office/powerpoint/2010/main" val="38643048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4F84F-FC69-FDAA-53EF-8809B7B32DF3}"/>
              </a:ext>
            </a:extLst>
          </p:cNvPr>
          <p:cNvSpPr>
            <a:spLocks noGrp="1"/>
          </p:cNvSpPr>
          <p:nvPr>
            <p:ph type="title"/>
          </p:nvPr>
        </p:nvSpPr>
        <p:spPr>
          <a:xfrm>
            <a:off x="0" y="1"/>
            <a:ext cx="12192000" cy="6962660"/>
          </a:xfrm>
          <a:solidFill>
            <a:schemeClr val="accent1">
              <a:lumMod val="40000"/>
              <a:lumOff val="60000"/>
            </a:schemeClr>
          </a:solidFill>
        </p:spPr>
        <p:txBody>
          <a:bodyPr>
            <a:normAutofit/>
          </a:bodyPr>
          <a:lstStyle/>
          <a:p>
            <a:r>
              <a:rPr lang="en-US" b="1" i="0" dirty="0">
                <a:solidFill>
                  <a:srgbClr val="404040"/>
                </a:solidFill>
                <a:effectLst/>
                <a:latin typeface="Inter"/>
              </a:rPr>
              <a:t>Why Use </a:t>
            </a:r>
            <a:r>
              <a:rPr lang="en-US" b="1" i="0" dirty="0" err="1">
                <a:solidFill>
                  <a:srgbClr val="404040"/>
                </a:solidFill>
                <a:effectLst/>
                <a:latin typeface="Inter"/>
              </a:rPr>
              <a:t>Cronometer</a:t>
            </a:r>
            <a:r>
              <a:rPr lang="en-US" b="1" i="0" dirty="0">
                <a:solidFill>
                  <a:srgbClr val="404040"/>
                </a:solidFill>
                <a:effectLst/>
                <a:latin typeface="Inter"/>
              </a:rPr>
              <a:t>?</a:t>
            </a:r>
            <a:br>
              <a:rPr lang="en-US" b="1" i="0" dirty="0">
                <a:solidFill>
                  <a:srgbClr val="404040"/>
                </a:solidFill>
                <a:effectLst/>
                <a:latin typeface="Inter"/>
              </a:rPr>
            </a:br>
            <a:br>
              <a:rPr lang="en-US" b="1" i="0" dirty="0">
                <a:solidFill>
                  <a:srgbClr val="404040"/>
                </a:solidFill>
                <a:effectLst/>
                <a:latin typeface="Inter"/>
              </a:rPr>
            </a:br>
            <a:r>
              <a:rPr lang="en-US" b="1" i="0" dirty="0">
                <a:solidFill>
                  <a:srgbClr val="404040"/>
                </a:solidFill>
                <a:effectLst/>
                <a:latin typeface="Inter"/>
              </a:rPr>
              <a:t>Accuracy:</a:t>
            </a:r>
            <a:r>
              <a:rPr lang="en-US" b="0" i="0" dirty="0">
                <a:solidFill>
                  <a:srgbClr val="404040"/>
                </a:solidFill>
                <a:effectLst/>
                <a:latin typeface="Inter"/>
              </a:rPr>
              <a:t> Relies on verified nutritional data.</a:t>
            </a:r>
            <a:br>
              <a:rPr lang="en-US" b="0" i="0" dirty="0">
                <a:solidFill>
                  <a:srgbClr val="404040"/>
                </a:solidFill>
                <a:effectLst/>
                <a:latin typeface="Inter"/>
              </a:rPr>
            </a:br>
            <a:r>
              <a:rPr lang="en-US" b="1" i="0" dirty="0">
                <a:solidFill>
                  <a:srgbClr val="404040"/>
                </a:solidFill>
                <a:effectLst/>
                <a:latin typeface="Inter"/>
              </a:rPr>
              <a:t>Customization:</a:t>
            </a:r>
            <a:r>
              <a:rPr lang="en-US" b="0" i="0" dirty="0">
                <a:solidFill>
                  <a:srgbClr val="404040"/>
                </a:solidFill>
                <a:effectLst/>
                <a:latin typeface="Inter"/>
              </a:rPr>
              <a:t> Tailors to individual goals and dietary preferences.</a:t>
            </a:r>
            <a:br>
              <a:rPr lang="en-US" b="0" i="0" dirty="0">
                <a:solidFill>
                  <a:srgbClr val="404040"/>
                </a:solidFill>
                <a:effectLst/>
                <a:latin typeface="Inter"/>
              </a:rPr>
            </a:br>
            <a:r>
              <a:rPr lang="en-US" b="1" i="0" dirty="0">
                <a:solidFill>
                  <a:srgbClr val="404040"/>
                </a:solidFill>
                <a:effectLst/>
                <a:latin typeface="Inter"/>
              </a:rPr>
              <a:t>Comprehensive Tracking:</a:t>
            </a:r>
            <a:r>
              <a:rPr lang="en-US" b="0" i="0" dirty="0">
                <a:solidFill>
                  <a:srgbClr val="404040"/>
                </a:solidFill>
                <a:effectLst/>
                <a:latin typeface="Inter"/>
              </a:rPr>
              <a:t> Goes beyond calories to track micronutrients and biometrics.</a:t>
            </a:r>
            <a:br>
              <a:rPr lang="en-US" b="0" i="0" dirty="0">
                <a:solidFill>
                  <a:srgbClr val="404040"/>
                </a:solidFill>
                <a:effectLst/>
                <a:latin typeface="Inter"/>
              </a:rPr>
            </a:br>
            <a:r>
              <a:rPr lang="en-US" b="1" i="0" dirty="0">
                <a:solidFill>
                  <a:srgbClr val="404040"/>
                </a:solidFill>
                <a:effectLst/>
                <a:latin typeface="Inter"/>
              </a:rPr>
              <a:t>Community Support:</a:t>
            </a:r>
            <a:r>
              <a:rPr lang="en-US" b="0" i="0" dirty="0">
                <a:solidFill>
                  <a:srgbClr val="404040"/>
                </a:solidFill>
                <a:effectLst/>
                <a:latin typeface="Inter"/>
              </a:rPr>
              <a:t> Access to a supportive user community and professional support team.</a:t>
            </a:r>
            <a:br>
              <a:rPr lang="en-US" b="0" i="0" dirty="0">
                <a:solidFill>
                  <a:srgbClr val="404040"/>
                </a:solidFill>
                <a:effectLst/>
                <a:latin typeface="Inter"/>
              </a:rPr>
            </a:br>
            <a:endParaRPr lang="en-US" dirty="0"/>
          </a:p>
        </p:txBody>
      </p:sp>
    </p:spTree>
    <p:extLst>
      <p:ext uri="{BB962C8B-B14F-4D97-AF65-F5344CB8AC3E}">
        <p14:creationId xmlns:p14="http://schemas.microsoft.com/office/powerpoint/2010/main" val="2548643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8BEEB-BE70-70C9-9C70-DF058E09A1B0}"/>
              </a:ext>
            </a:extLst>
          </p:cNvPr>
          <p:cNvSpPr>
            <a:spLocks noGrp="1"/>
          </p:cNvSpPr>
          <p:nvPr>
            <p:ph type="title"/>
          </p:nvPr>
        </p:nvSpPr>
        <p:spPr/>
        <p:txBody>
          <a:bodyPr/>
          <a:lstStyle/>
          <a:p>
            <a:r>
              <a:rPr lang="en-US" dirty="0"/>
              <a:t>Upload dataset of user’s &amp; analysis </a:t>
            </a:r>
          </a:p>
        </p:txBody>
      </p:sp>
      <p:pic>
        <p:nvPicPr>
          <p:cNvPr id="4" name="Picture 3">
            <a:extLst>
              <a:ext uri="{FF2B5EF4-FFF2-40B4-BE49-F238E27FC236}">
                <a16:creationId xmlns:a16="http://schemas.microsoft.com/office/drawing/2014/main" id="{4A3C328A-DDD7-D157-4024-0879A3D0BEEA}"/>
              </a:ext>
            </a:extLst>
          </p:cNvPr>
          <p:cNvPicPr>
            <a:picLocks noChangeAspect="1"/>
          </p:cNvPicPr>
          <p:nvPr/>
        </p:nvPicPr>
        <p:blipFill>
          <a:blip r:embed="rId2"/>
          <a:stretch>
            <a:fillRect/>
          </a:stretch>
        </p:blipFill>
        <p:spPr>
          <a:xfrm>
            <a:off x="963343" y="2054011"/>
            <a:ext cx="2267067" cy="3873699"/>
          </a:xfrm>
          <a:prstGeom prst="rect">
            <a:avLst/>
          </a:prstGeom>
        </p:spPr>
      </p:pic>
      <p:pic>
        <p:nvPicPr>
          <p:cNvPr id="6" name="Picture 5">
            <a:extLst>
              <a:ext uri="{FF2B5EF4-FFF2-40B4-BE49-F238E27FC236}">
                <a16:creationId xmlns:a16="http://schemas.microsoft.com/office/drawing/2014/main" id="{3C14F274-4A49-75A2-DD18-6B44234472A7}"/>
              </a:ext>
            </a:extLst>
          </p:cNvPr>
          <p:cNvPicPr>
            <a:picLocks noChangeAspect="1"/>
          </p:cNvPicPr>
          <p:nvPr/>
        </p:nvPicPr>
        <p:blipFill>
          <a:blip r:embed="rId3"/>
          <a:stretch>
            <a:fillRect/>
          </a:stretch>
        </p:blipFill>
        <p:spPr>
          <a:xfrm>
            <a:off x="3965578" y="2054011"/>
            <a:ext cx="2178162" cy="4064209"/>
          </a:xfrm>
          <a:prstGeom prst="rect">
            <a:avLst/>
          </a:prstGeom>
        </p:spPr>
      </p:pic>
      <p:pic>
        <p:nvPicPr>
          <p:cNvPr id="8" name="Picture 7">
            <a:extLst>
              <a:ext uri="{FF2B5EF4-FFF2-40B4-BE49-F238E27FC236}">
                <a16:creationId xmlns:a16="http://schemas.microsoft.com/office/drawing/2014/main" id="{4BA41A4C-3600-1141-E186-AF994E122264}"/>
              </a:ext>
            </a:extLst>
          </p:cNvPr>
          <p:cNvPicPr>
            <a:picLocks noChangeAspect="1"/>
          </p:cNvPicPr>
          <p:nvPr/>
        </p:nvPicPr>
        <p:blipFill>
          <a:blip r:embed="rId4"/>
          <a:stretch>
            <a:fillRect/>
          </a:stretch>
        </p:blipFill>
        <p:spPr>
          <a:xfrm>
            <a:off x="7370687" y="2044485"/>
            <a:ext cx="2209914" cy="3892750"/>
          </a:xfrm>
          <a:prstGeom prst="rect">
            <a:avLst/>
          </a:prstGeom>
        </p:spPr>
      </p:pic>
    </p:spTree>
    <p:extLst>
      <p:ext uri="{BB962C8B-B14F-4D97-AF65-F5344CB8AC3E}">
        <p14:creationId xmlns:p14="http://schemas.microsoft.com/office/powerpoint/2010/main" val="25357465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68931-13B7-C420-6D45-C07A70F07466}"/>
              </a:ext>
            </a:extLst>
          </p:cNvPr>
          <p:cNvSpPr>
            <a:spLocks noGrp="1"/>
          </p:cNvSpPr>
          <p:nvPr>
            <p:ph type="title"/>
          </p:nvPr>
        </p:nvSpPr>
        <p:spPr>
          <a:xfrm>
            <a:off x="309391" y="1643082"/>
            <a:ext cx="10515600" cy="1325563"/>
          </a:xfrm>
        </p:spPr>
        <p:txBody>
          <a:bodyPr/>
          <a:lstStyle/>
          <a:p>
            <a:r>
              <a:rPr lang="en-US" dirty="0"/>
              <a:t>OTHER APP</a:t>
            </a:r>
          </a:p>
        </p:txBody>
      </p:sp>
      <p:pic>
        <p:nvPicPr>
          <p:cNvPr id="4" name="Picture 3">
            <a:extLst>
              <a:ext uri="{FF2B5EF4-FFF2-40B4-BE49-F238E27FC236}">
                <a16:creationId xmlns:a16="http://schemas.microsoft.com/office/drawing/2014/main" id="{F2BA70CD-3D8D-D0C6-5EDE-A08CBF8AAF6A}"/>
              </a:ext>
            </a:extLst>
          </p:cNvPr>
          <p:cNvPicPr>
            <a:picLocks noChangeAspect="1"/>
          </p:cNvPicPr>
          <p:nvPr/>
        </p:nvPicPr>
        <p:blipFill>
          <a:blip r:embed="rId2"/>
          <a:stretch>
            <a:fillRect/>
          </a:stretch>
        </p:blipFill>
        <p:spPr>
          <a:xfrm>
            <a:off x="3324324" y="336818"/>
            <a:ext cx="7709988" cy="6184363"/>
          </a:xfrm>
          <a:prstGeom prst="rect">
            <a:avLst/>
          </a:prstGeom>
        </p:spPr>
      </p:pic>
    </p:spTree>
    <p:extLst>
      <p:ext uri="{BB962C8B-B14F-4D97-AF65-F5344CB8AC3E}">
        <p14:creationId xmlns:p14="http://schemas.microsoft.com/office/powerpoint/2010/main" val="2240621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060C8-0381-4286-3AA8-BA28E3805CF2}"/>
              </a:ext>
            </a:extLst>
          </p:cNvPr>
          <p:cNvSpPr>
            <a:spLocks noGrp="1"/>
          </p:cNvSpPr>
          <p:nvPr>
            <p:ph type="title"/>
          </p:nvPr>
        </p:nvSpPr>
        <p:spPr/>
        <p:txBody>
          <a:bodyPr/>
          <a:lstStyle/>
          <a:p>
            <a:r>
              <a:rPr lang="en-US" dirty="0"/>
              <a:t>Limit amount of each item bellow </a:t>
            </a:r>
          </a:p>
        </p:txBody>
      </p:sp>
      <p:pic>
        <p:nvPicPr>
          <p:cNvPr id="4" name="Picture 3">
            <a:extLst>
              <a:ext uri="{FF2B5EF4-FFF2-40B4-BE49-F238E27FC236}">
                <a16:creationId xmlns:a16="http://schemas.microsoft.com/office/drawing/2014/main" id="{ECF52D2C-0B89-4575-3AC0-9CC145E5E664}"/>
              </a:ext>
            </a:extLst>
          </p:cNvPr>
          <p:cNvPicPr>
            <a:picLocks noChangeAspect="1"/>
          </p:cNvPicPr>
          <p:nvPr/>
        </p:nvPicPr>
        <p:blipFill>
          <a:blip r:embed="rId2"/>
          <a:stretch>
            <a:fillRect/>
          </a:stretch>
        </p:blipFill>
        <p:spPr>
          <a:xfrm>
            <a:off x="1209660" y="1486232"/>
            <a:ext cx="2082907" cy="4483330"/>
          </a:xfrm>
          <a:prstGeom prst="rect">
            <a:avLst/>
          </a:prstGeom>
        </p:spPr>
      </p:pic>
      <p:pic>
        <p:nvPicPr>
          <p:cNvPr id="6" name="Picture 5">
            <a:extLst>
              <a:ext uri="{FF2B5EF4-FFF2-40B4-BE49-F238E27FC236}">
                <a16:creationId xmlns:a16="http://schemas.microsoft.com/office/drawing/2014/main" id="{B976AF89-2314-F02A-7A44-712A4E8B0C27}"/>
              </a:ext>
            </a:extLst>
          </p:cNvPr>
          <p:cNvPicPr>
            <a:picLocks noChangeAspect="1"/>
          </p:cNvPicPr>
          <p:nvPr/>
        </p:nvPicPr>
        <p:blipFill>
          <a:blip r:embed="rId3"/>
          <a:stretch>
            <a:fillRect/>
          </a:stretch>
        </p:blipFill>
        <p:spPr>
          <a:xfrm>
            <a:off x="5044255" y="1616218"/>
            <a:ext cx="4557857" cy="4083629"/>
          </a:xfrm>
          <a:prstGeom prst="rect">
            <a:avLst/>
          </a:prstGeom>
        </p:spPr>
      </p:pic>
    </p:spTree>
    <p:extLst>
      <p:ext uri="{BB962C8B-B14F-4D97-AF65-F5344CB8AC3E}">
        <p14:creationId xmlns:p14="http://schemas.microsoft.com/office/powerpoint/2010/main" val="804876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16709-7AA2-5687-E31E-10FA3CBFA0A9}"/>
              </a:ext>
            </a:extLst>
          </p:cNvPr>
          <p:cNvSpPr>
            <a:spLocks noGrp="1"/>
          </p:cNvSpPr>
          <p:nvPr>
            <p:ph type="title"/>
          </p:nvPr>
        </p:nvSpPr>
        <p:spPr>
          <a:xfrm>
            <a:off x="573795" y="838850"/>
            <a:ext cx="10515600" cy="3755184"/>
          </a:xfrm>
        </p:spPr>
        <p:txBody>
          <a:bodyPr>
            <a:normAutofit/>
          </a:bodyPr>
          <a:lstStyle/>
          <a:p>
            <a:r>
              <a:rPr lang="en-US" dirty="0"/>
              <a:t>Now it open</a:t>
            </a:r>
            <a:br>
              <a:rPr lang="en-US" dirty="0"/>
            </a:br>
            <a:r>
              <a:rPr lang="en-US" dirty="0"/>
              <a:t>day &amp; date of each week</a:t>
            </a:r>
            <a:br>
              <a:rPr lang="en-US" dirty="0"/>
            </a:br>
            <a:r>
              <a:rPr lang="en-US" dirty="0"/>
              <a:t>Daily summary</a:t>
            </a:r>
            <a:br>
              <a:rPr lang="en-US" dirty="0"/>
            </a:br>
            <a:r>
              <a:rPr lang="en-US" dirty="0"/>
              <a:t>take picture of today’s meal’s</a:t>
            </a:r>
          </a:p>
        </p:txBody>
      </p:sp>
      <p:pic>
        <p:nvPicPr>
          <p:cNvPr id="4" name="Picture 3">
            <a:extLst>
              <a:ext uri="{FF2B5EF4-FFF2-40B4-BE49-F238E27FC236}">
                <a16:creationId xmlns:a16="http://schemas.microsoft.com/office/drawing/2014/main" id="{77FA8670-2C6D-2C57-062D-7E54428BAB6F}"/>
              </a:ext>
            </a:extLst>
          </p:cNvPr>
          <p:cNvPicPr>
            <a:picLocks noChangeAspect="1"/>
          </p:cNvPicPr>
          <p:nvPr/>
        </p:nvPicPr>
        <p:blipFill>
          <a:blip r:embed="rId2"/>
          <a:stretch>
            <a:fillRect/>
          </a:stretch>
        </p:blipFill>
        <p:spPr>
          <a:xfrm>
            <a:off x="7263307" y="243375"/>
            <a:ext cx="3698475" cy="6249500"/>
          </a:xfrm>
          <a:prstGeom prst="rect">
            <a:avLst/>
          </a:prstGeom>
        </p:spPr>
      </p:pic>
    </p:spTree>
    <p:extLst>
      <p:ext uri="{BB962C8B-B14F-4D97-AF65-F5344CB8AC3E}">
        <p14:creationId xmlns:p14="http://schemas.microsoft.com/office/powerpoint/2010/main" val="1765352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AF508-F800-04D3-660B-78FE58A0C972}"/>
              </a:ext>
            </a:extLst>
          </p:cNvPr>
          <p:cNvSpPr>
            <a:spLocks noGrp="1"/>
          </p:cNvSpPr>
          <p:nvPr>
            <p:ph type="title"/>
          </p:nvPr>
        </p:nvSpPr>
        <p:spPr>
          <a:xfrm>
            <a:off x="507694" y="1753250"/>
            <a:ext cx="10515600" cy="1325563"/>
          </a:xfrm>
        </p:spPr>
        <p:txBody>
          <a:bodyPr/>
          <a:lstStyle/>
          <a:p>
            <a:r>
              <a:rPr lang="en-US" dirty="0"/>
              <a:t>Daily Missing </a:t>
            </a:r>
            <a:br>
              <a:rPr lang="en-US" dirty="0"/>
            </a:br>
            <a:r>
              <a:rPr lang="en-US" dirty="0"/>
              <a:t>Daily water </a:t>
            </a:r>
          </a:p>
        </p:txBody>
      </p:sp>
      <p:pic>
        <p:nvPicPr>
          <p:cNvPr id="4" name="Picture 3">
            <a:extLst>
              <a:ext uri="{FF2B5EF4-FFF2-40B4-BE49-F238E27FC236}">
                <a16:creationId xmlns:a16="http://schemas.microsoft.com/office/drawing/2014/main" id="{E1BB881A-5ECA-B001-35C6-134B45D39E19}"/>
              </a:ext>
            </a:extLst>
          </p:cNvPr>
          <p:cNvPicPr>
            <a:picLocks noChangeAspect="1"/>
          </p:cNvPicPr>
          <p:nvPr/>
        </p:nvPicPr>
        <p:blipFill>
          <a:blip r:embed="rId2"/>
          <a:stretch>
            <a:fillRect/>
          </a:stretch>
        </p:blipFill>
        <p:spPr>
          <a:xfrm>
            <a:off x="5051419" y="305057"/>
            <a:ext cx="4940879" cy="6247885"/>
          </a:xfrm>
          <a:prstGeom prst="rect">
            <a:avLst/>
          </a:prstGeom>
        </p:spPr>
      </p:pic>
    </p:spTree>
    <p:extLst>
      <p:ext uri="{BB962C8B-B14F-4D97-AF65-F5344CB8AC3E}">
        <p14:creationId xmlns:p14="http://schemas.microsoft.com/office/powerpoint/2010/main" val="3968275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E2F99-0586-BF68-29C7-0B87D369B20F}"/>
              </a:ext>
            </a:extLst>
          </p:cNvPr>
          <p:cNvSpPr>
            <a:spLocks noGrp="1"/>
          </p:cNvSpPr>
          <p:nvPr>
            <p:ph type="title"/>
          </p:nvPr>
        </p:nvSpPr>
        <p:spPr>
          <a:xfrm>
            <a:off x="838200" y="739698"/>
            <a:ext cx="10515600" cy="1325563"/>
          </a:xfrm>
        </p:spPr>
        <p:txBody>
          <a:bodyPr/>
          <a:lstStyle/>
          <a:p>
            <a:r>
              <a:rPr lang="en-US" dirty="0"/>
              <a:t>Body Weight </a:t>
            </a:r>
          </a:p>
        </p:txBody>
      </p:sp>
      <p:pic>
        <p:nvPicPr>
          <p:cNvPr id="4" name="Picture 3">
            <a:extLst>
              <a:ext uri="{FF2B5EF4-FFF2-40B4-BE49-F238E27FC236}">
                <a16:creationId xmlns:a16="http://schemas.microsoft.com/office/drawing/2014/main" id="{C292E9B6-EA93-798D-3EAF-EE392D3DF5AD}"/>
              </a:ext>
            </a:extLst>
          </p:cNvPr>
          <p:cNvPicPr>
            <a:picLocks noChangeAspect="1"/>
          </p:cNvPicPr>
          <p:nvPr/>
        </p:nvPicPr>
        <p:blipFill>
          <a:blip r:embed="rId2"/>
          <a:stretch>
            <a:fillRect/>
          </a:stretch>
        </p:blipFill>
        <p:spPr>
          <a:xfrm>
            <a:off x="1883884" y="1845078"/>
            <a:ext cx="10308116" cy="4976332"/>
          </a:xfrm>
          <a:prstGeom prst="rect">
            <a:avLst/>
          </a:prstGeom>
        </p:spPr>
      </p:pic>
    </p:spTree>
    <p:extLst>
      <p:ext uri="{BB962C8B-B14F-4D97-AF65-F5344CB8AC3E}">
        <p14:creationId xmlns:p14="http://schemas.microsoft.com/office/powerpoint/2010/main" val="25049275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1097</TotalTime>
  <Words>2478</Words>
  <Application>Microsoft Office PowerPoint</Application>
  <PresentationFormat>Widescreen</PresentationFormat>
  <Paragraphs>191</Paragraphs>
  <Slides>50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Calibri</vt:lpstr>
      <vt:lpstr>Calibri Light</vt:lpstr>
      <vt:lpstr>Inter</vt:lpstr>
      <vt:lpstr>Roboto</vt:lpstr>
      <vt:lpstr>Office Theme</vt:lpstr>
      <vt:lpstr>FOODAI  الوصف: تطبيق يستخدم الذكاء الاصطناعي للتعرف على الأطعمة من الصور وتقديم معلومات غذائية ووصفات. الميزات: تحليل الصور، معلومات غذائية، وصفات.   </vt:lpstr>
      <vt:lpstr>INTRO</vt:lpstr>
      <vt:lpstr>Question of user</vt:lpstr>
      <vt:lpstr>PowerPoint Presentation</vt:lpstr>
      <vt:lpstr>Upload dataset of user’s &amp; analysis </vt:lpstr>
      <vt:lpstr>Limit amount of each item bellow </vt:lpstr>
      <vt:lpstr>Now it open day &amp; date of each week Daily summary take picture of today’s meal’s</vt:lpstr>
      <vt:lpstr>Daily Missing  Daily water </vt:lpstr>
      <vt:lpstr>Body Weight </vt:lpstr>
      <vt:lpstr>Write Notes </vt:lpstr>
      <vt:lpstr>Footer </vt:lpstr>
      <vt:lpstr>click of + button  scan food  log exercise if click of scan food as shown </vt:lpstr>
      <vt:lpstr>Click of log exercise </vt:lpstr>
      <vt:lpstr>Analytics </vt:lpstr>
      <vt:lpstr>Community but in we  project not need </vt:lpstr>
      <vt:lpstr>                          2_Foodvisor                                     الوصف: تطبيق يستخدم الذكاء الاصطناعي لتحليل صور الطعام وتقديم معلومات عن السعرات الحرارية والمكونات. الميزات تحليل الصور تقدير السعرات الحرارية معلومات غذائية مفصلة  </vt:lpstr>
      <vt:lpstr>Description: Foodvisor is a AI-powered food tracking app that uses artificial intelligence to analyze photos of food and provide detailed information about calories, ingredients, and nutritional content. It simplifies the process of tracking meals by allowing users to take a picture of their food instead of manually logging it.</vt:lpstr>
      <vt:lpstr>Key Features of Foodvisor  </vt:lpstr>
      <vt:lpstr>PowerPoint Presentation</vt:lpstr>
      <vt:lpstr>PowerPoint Presentation</vt:lpstr>
      <vt:lpstr>PowerPoint Presentation</vt:lpstr>
      <vt:lpstr>PowerPoint Presentation</vt:lpstr>
      <vt:lpstr>PowerPoint Presentation</vt:lpstr>
      <vt:lpstr>     3_SeeFood          الوصف: تطبيق يستخدم الذكاء الاصطناعي للتعرف على الأطعمة من الصور وتقديم معلومات عنها.  الميزات: تحليل الصور. التعرف على أنواع الأطعمة.   </vt:lpstr>
      <vt:lpstr>PowerPoint Presentation</vt:lpstr>
      <vt:lpstr>PowerPoint Presentation</vt:lpstr>
      <vt:lpstr>PowerPoint Presentation</vt:lpstr>
      <vt:lpstr>PowerPoint Presentation</vt:lpstr>
      <vt:lpstr>Why Use SeeFood? Simplicity: No complicated logging or tracking—just take a photo and get instant results. Entertainment: A fun way to learn about food and test the AI’s capabilities. Quick Identification: Useful for identifying unknown or exotic dishes.  </vt:lpstr>
      <vt:lpstr>PowerPoint Presentation</vt:lpstr>
      <vt:lpstr>   4. NutritionAI                                                                    الوصف: تطبيق يستخدم الذكاء الاصطناعي لتحليل صور الطعام وتقديم معلومات غذائية مفصلة.  الميزات  تحليل الصور. معلومات غذائية. توصيات صحية.    </vt:lpstr>
      <vt:lpstr>PowerPoint Presentation</vt:lpstr>
      <vt:lpstr>PowerPoint Presentation</vt:lpstr>
      <vt:lpstr>PowerPoint Presentation</vt:lpstr>
      <vt:lpstr>PowerPoint Presentation</vt:lpstr>
      <vt:lpstr>PowerPoint Presentation</vt:lpstr>
      <vt:lpstr>PowerPoint Presentation</vt:lpstr>
      <vt:lpstr>   5_EatLove                                                                    الوصف: تطبيق يستخدم الذكاء الاصطناعي لتقديم توصيات غذائية ووصفات بناءً على الصور والتفضيلات الشخصية.  الميزات: تحليل الصور. توصيات وصفات. تخطيط وجبات.     </vt:lpstr>
      <vt:lpstr>     6_. Innit                       الوصف: تطبيق يستخدم الذكاء الاصطناعي لتحليل الصور وتقديم وصفات تفاعلية بناءً على المكونات. الميزات:  تحليل الصور. وصفات تفاعلية. توصيات مخصصة.      </vt:lpstr>
      <vt:lpstr>7 Mealime  الوصف: تطبيق يساعد في تخطيط الوجبات وتقديم وصفات بناءً على تفضيلاتك الغذائية، مع ميزات تحليل الصور. الميزات:  تحليل الصور  تخطيط وجبات. توصيات وصفات.   </vt:lpstr>
      <vt:lpstr>8Yummly الوصف: تطبيق يستخدم الذكاء الاصطناعي لتقديم وصفات مخصصة بناءً على تفضيلاتك الغذائية، مع ميزات تحليل الصور.  الميزات: تحليل الصور. توصيات وصفات. تخطيط وجبات.    </vt:lpstr>
      <vt:lpstr>9_cronometer </vt:lpstr>
      <vt:lpstr>PowerPoint Presentation</vt:lpstr>
      <vt:lpstr>Cronometer Does: </vt:lpstr>
      <vt:lpstr>Also</vt:lpstr>
      <vt:lpstr>Key Features of Cronometer </vt:lpstr>
      <vt:lpstr>PowerPoint Presentation</vt:lpstr>
      <vt:lpstr>Who Is Cronometer For? Health Enthusiasts: People who want to optimize their nutrition and fitness. Weight Management: Individuals looking to lose, gain, or maintain weight. Diet-Specific Users: Those following specific diets (e.g., keto, vegan, paleo). Athletes: Individuals who need to track macronutrient intake for performance. Medical Conditions: People with dietary restrictions or nutrient deficiencies who need detailed tracking. </vt:lpstr>
      <vt:lpstr>Why Use Cronometer?  Accuracy: Relies on verified nutritional data. Customization: Tailors to individual goals and dietary preferences. Comprehensive Tracking: Goes beyond calories to track micronutrients and biometrics. Community Support: Access to a supportive user community and professional support team. </vt:lpstr>
      <vt:lpstr>OTHER APP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layan Buirat</dc:creator>
  <cp:lastModifiedBy>layan Buirat</cp:lastModifiedBy>
  <cp:revision>11</cp:revision>
  <dcterms:created xsi:type="dcterms:W3CDTF">2025-02-22T20:22:15Z</dcterms:created>
  <dcterms:modified xsi:type="dcterms:W3CDTF">2025-03-18T14:36:30Z</dcterms:modified>
</cp:coreProperties>
</file>