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317" r:id="rId5"/>
    <p:sldId id="307" r:id="rId6"/>
    <p:sldId id="308" r:id="rId7"/>
    <p:sldId id="278" r:id="rId8"/>
    <p:sldId id="309" r:id="rId9"/>
    <p:sldId id="263" r:id="rId10"/>
    <p:sldId id="310" r:id="rId11"/>
    <p:sldId id="311" r:id="rId12"/>
    <p:sldId id="312" r:id="rId13"/>
    <p:sldId id="316" r:id="rId14"/>
    <p:sldId id="314" r:id="rId15"/>
    <p:sldId id="315" r:id="rId16"/>
    <p:sldId id="304" r:id="rId17"/>
    <p:sldId id="318" r:id="rId18"/>
    <p:sldId id="319" r:id="rId19"/>
    <p:sldId id="32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05" autoAdjust="0"/>
  </p:normalViewPr>
  <p:slideViewPr>
    <p:cSldViewPr snapToGrid="0">
      <p:cViewPr varScale="1">
        <p:scale>
          <a:sx n="78" d="100"/>
          <a:sy n="78" d="100"/>
        </p:scale>
        <p:origin x="878" y="43"/>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2/15/2025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2/15/2025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2332748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ar-SA"/>
              <a:t>انقر لتحرير نمط عنوان الشكل الرئيسي</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ar-SA"/>
              <a:t>انقر فوق الأيقونة لإضافة جدول</a:t>
            </a:r>
            <a:endParaRPr lang="en-US"/>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فارغ">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ar-SA"/>
              <a:t>انقر فوق الأيقونة لإضافة صورة</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ar-SA"/>
              <a:t>انقر لتحرير نمط عنوان الشكل الرئيسي</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ar-SA"/>
              <a:t>انقر فوق الأيقونة لإضافة صورة</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ar-SA"/>
              <a:t>انقر لتحرير نمط عنوان الشكل الرئيسي</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dirty="0" err="1"/>
              <a:t>Micromouse</a:t>
            </a:r>
            <a:r>
              <a:rPr lang="en-US" dirty="0"/>
              <a:t> Competition</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10</a:t>
            </a:fld>
            <a:endParaRPr lang="en-US" dirty="0"/>
          </a:p>
        </p:txBody>
      </p:sp>
      <p:sp>
        <p:nvSpPr>
          <p:cNvPr id="10" name="مربع نص 9">
            <a:extLst>
              <a:ext uri="{FF2B5EF4-FFF2-40B4-BE49-F238E27FC236}">
                <a16:creationId xmlns:a16="http://schemas.microsoft.com/office/drawing/2014/main" id="{525BD922-94D0-8300-3D61-503E412586F2}"/>
              </a:ext>
            </a:extLst>
          </p:cNvPr>
          <p:cNvSpPr txBox="1"/>
          <p:nvPr/>
        </p:nvSpPr>
        <p:spPr>
          <a:xfrm>
            <a:off x="1402773" y="945573"/>
            <a:ext cx="9642763" cy="3833229"/>
          </a:xfrm>
          <a:prstGeom prst="rect">
            <a:avLst/>
          </a:prstGeom>
          <a:noFill/>
        </p:spPr>
        <p:txBody>
          <a:bodyPr wrap="square" rtlCol="0">
            <a:spAutoFit/>
          </a:bodyPr>
          <a:lstStyle/>
          <a:p>
            <a:pPr>
              <a:lnSpc>
                <a:spcPct val="150000"/>
              </a:lnSpc>
            </a:pPr>
            <a:r>
              <a:rPr lang="en-US" sz="2400" b="1" dirty="0"/>
              <a:t>4) H-Bridge motor driver :</a:t>
            </a:r>
          </a:p>
          <a:p>
            <a:pPr>
              <a:lnSpc>
                <a:spcPct val="150000"/>
              </a:lnSpc>
            </a:pPr>
            <a:r>
              <a:rPr lang="en-US" sz="2000" dirty="0"/>
              <a:t>the </a:t>
            </a:r>
            <a:r>
              <a:rPr lang="en-US" sz="2000" b="1" dirty="0"/>
              <a:t>H-Bridge motor driver</a:t>
            </a:r>
            <a:r>
              <a:rPr lang="en-US" sz="2000" dirty="0"/>
              <a:t> is used to control the </a:t>
            </a:r>
            <a:r>
              <a:rPr lang="en-US" sz="2000" b="1" dirty="0"/>
              <a:t>direction and speed</a:t>
            </a:r>
            <a:r>
              <a:rPr lang="en-US" sz="2000" dirty="0"/>
              <a:t> of the motors. It allows the robot to move </a:t>
            </a:r>
            <a:r>
              <a:rPr lang="en-US" sz="2000" b="1" dirty="0"/>
              <a:t>forward, backward, turn left, and turn right</a:t>
            </a:r>
            <a:r>
              <a:rPr lang="en-US" sz="2000" dirty="0"/>
              <a:t> by controlling the voltage direction sent to the motors. The H-Bridge connects to the </a:t>
            </a:r>
            <a:r>
              <a:rPr lang="en-US" sz="2000" b="1" dirty="0"/>
              <a:t>ESP/Arduino</a:t>
            </a:r>
            <a:r>
              <a:rPr lang="en-US" sz="2000" dirty="0"/>
              <a:t> using multiple pins: </a:t>
            </a:r>
            <a:r>
              <a:rPr lang="en-US" sz="2000" b="1" dirty="0"/>
              <a:t>IN1 (pin 13), IN2 (pin 12), IN3 (pin 14), and IN4 (pin 27)</a:t>
            </a:r>
            <a:r>
              <a:rPr lang="en-US" sz="2000" dirty="0"/>
              <a:t> to control the motor direction, while </a:t>
            </a:r>
            <a:r>
              <a:rPr lang="en-US" sz="2000" b="1" dirty="0"/>
              <a:t>ENA (pin 26) and ENB (pin 25)</a:t>
            </a:r>
            <a:r>
              <a:rPr lang="en-US" sz="2000" dirty="0"/>
              <a:t> are used for speed control via </a:t>
            </a:r>
            <a:r>
              <a:rPr lang="en-US" sz="2000" b="1" dirty="0"/>
              <a:t>PWM (Pulse Width Modulation)</a:t>
            </a:r>
            <a:r>
              <a:rPr lang="en-US" sz="2000" dirty="0"/>
              <a:t> signals. By adjusting these signals, the robot can smoothly navigate the maze, change directions, and maintain precise control over its movements.</a:t>
            </a:r>
          </a:p>
        </p:txBody>
      </p:sp>
      <p:pic>
        <p:nvPicPr>
          <p:cNvPr id="4098" name="Picture 2" descr="H Bridge png images | PNGWing">
            <a:extLst>
              <a:ext uri="{FF2B5EF4-FFF2-40B4-BE49-F238E27FC236}">
                <a16:creationId xmlns:a16="http://schemas.microsoft.com/office/drawing/2014/main" id="{2FA99667-12DF-8D6D-0A63-76605A5CFB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040" t="10671" r="20808" b="14985"/>
          <a:stretch/>
        </p:blipFill>
        <p:spPr bwMode="auto">
          <a:xfrm>
            <a:off x="8291945" y="4364182"/>
            <a:ext cx="2385309" cy="2411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809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11</a:t>
            </a:fld>
            <a:endParaRPr lang="en-US" dirty="0"/>
          </a:p>
        </p:txBody>
      </p:sp>
      <p:sp>
        <p:nvSpPr>
          <p:cNvPr id="12" name="مربع نص 11">
            <a:extLst>
              <a:ext uri="{FF2B5EF4-FFF2-40B4-BE49-F238E27FC236}">
                <a16:creationId xmlns:a16="http://schemas.microsoft.com/office/drawing/2014/main" id="{1FF94CBC-5475-3E57-ADC9-AB6B377E5D88}"/>
              </a:ext>
            </a:extLst>
          </p:cNvPr>
          <p:cNvSpPr txBox="1"/>
          <p:nvPr/>
        </p:nvSpPr>
        <p:spPr>
          <a:xfrm>
            <a:off x="502190" y="803009"/>
            <a:ext cx="10851610" cy="3970318"/>
          </a:xfrm>
          <a:prstGeom prst="rect">
            <a:avLst/>
          </a:prstGeom>
          <a:noFill/>
        </p:spPr>
        <p:txBody>
          <a:bodyPr wrap="square" rtlCol="0">
            <a:spAutoFit/>
          </a:bodyPr>
          <a:lstStyle/>
          <a:p>
            <a:r>
              <a:rPr lang="en-US" sz="2400" b="1" dirty="0"/>
              <a:t>5) DC Motors with Encoder :</a:t>
            </a:r>
          </a:p>
          <a:p>
            <a:pPr>
              <a:lnSpc>
                <a:spcPct val="150000"/>
              </a:lnSpc>
            </a:pPr>
            <a:r>
              <a:rPr lang="en-US" sz="2000" dirty="0"/>
              <a:t>The </a:t>
            </a:r>
            <a:r>
              <a:rPr lang="en-US" sz="2000" b="1" dirty="0"/>
              <a:t>DC motors with encoders</a:t>
            </a:r>
            <a:r>
              <a:rPr lang="en-US" sz="2000" dirty="0"/>
              <a:t> help track the </a:t>
            </a:r>
            <a:r>
              <a:rPr lang="en-US" sz="2000" b="1" dirty="0"/>
              <a:t>movement and speed</a:t>
            </a:r>
            <a:r>
              <a:rPr lang="en-US" sz="2000" dirty="0"/>
              <a:t> of the wheels. The encoders generate signals as the motor rotates, allowing the robot to measure how far it has moved and how fast it is going. This helps in </a:t>
            </a:r>
            <a:r>
              <a:rPr lang="en-US" sz="2000" b="1" dirty="0"/>
              <a:t>precise control</a:t>
            </a:r>
            <a:r>
              <a:rPr lang="en-US" sz="2000" dirty="0"/>
              <a:t> of movement, ensuring the robot follows the correct path while solving the maze. The </a:t>
            </a:r>
            <a:r>
              <a:rPr lang="en-US" sz="2000" b="1" dirty="0"/>
              <a:t>left motor encoder</a:t>
            </a:r>
            <a:r>
              <a:rPr lang="en-US" sz="2000" dirty="0"/>
              <a:t> is connected to </a:t>
            </a:r>
            <a:r>
              <a:rPr lang="en-US" sz="2000" b="1" dirty="0"/>
              <a:t>pins ENCA_A (pin 4) and ENCA_B (pin 18)</a:t>
            </a:r>
            <a:r>
              <a:rPr lang="en-US" sz="2000" dirty="0"/>
              <a:t>, while the </a:t>
            </a:r>
            <a:r>
              <a:rPr lang="en-US" sz="2000" b="1" dirty="0"/>
              <a:t>right motor encoder</a:t>
            </a:r>
            <a:r>
              <a:rPr lang="en-US" sz="2000" dirty="0"/>
              <a:t> is connected to </a:t>
            </a:r>
            <a:r>
              <a:rPr lang="en-US" sz="2000" b="1" dirty="0"/>
              <a:t>pins ENCB_A (pin 19) and ENCB_B (pin 23)</a:t>
            </a:r>
            <a:r>
              <a:rPr lang="en-US" sz="2000" dirty="0"/>
              <a:t>. These encoders send signals to the </a:t>
            </a:r>
            <a:r>
              <a:rPr lang="en-US" sz="2000" b="1" dirty="0"/>
              <a:t>ESP</a:t>
            </a:r>
            <a:r>
              <a:rPr lang="en-US" sz="2000" dirty="0"/>
              <a:t>, which counts the pulses and calculates the distance traveled. This data is used to adjust the robot’s speed, correct its direction, and improve navigation accuracy.</a:t>
            </a:r>
          </a:p>
          <a:p>
            <a:endParaRPr lang="en-US" dirty="0"/>
          </a:p>
        </p:txBody>
      </p:sp>
      <p:pic>
        <p:nvPicPr>
          <p:cNvPr id="5122" name="Picture 2" descr="6V 150RPM Micro Gear DC Motor with Encoder Price | JSumo">
            <a:extLst>
              <a:ext uri="{FF2B5EF4-FFF2-40B4-BE49-F238E27FC236}">
                <a16:creationId xmlns:a16="http://schemas.microsoft.com/office/drawing/2014/main" id="{C508B54A-3844-AA7C-687D-29D4477D58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81" t="18351" b="23585"/>
          <a:stretch/>
        </p:blipFill>
        <p:spPr bwMode="auto">
          <a:xfrm>
            <a:off x="7546367" y="4101370"/>
            <a:ext cx="4061737" cy="1899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147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2469ED-926E-7CEE-5AF2-BF9AC726D015}"/>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12</a:t>
            </a:fld>
            <a:endParaRPr lang="en-US" dirty="0"/>
          </a:p>
        </p:txBody>
      </p:sp>
      <p:sp>
        <p:nvSpPr>
          <p:cNvPr id="7" name="مربع نص 6">
            <a:extLst>
              <a:ext uri="{FF2B5EF4-FFF2-40B4-BE49-F238E27FC236}">
                <a16:creationId xmlns:a16="http://schemas.microsoft.com/office/drawing/2014/main" id="{835EE164-43DA-C30A-725F-BE878357D9EE}"/>
              </a:ext>
            </a:extLst>
          </p:cNvPr>
          <p:cNvSpPr txBox="1"/>
          <p:nvPr/>
        </p:nvSpPr>
        <p:spPr>
          <a:xfrm>
            <a:off x="798652" y="567160"/>
            <a:ext cx="10000527" cy="1801904"/>
          </a:xfrm>
          <a:prstGeom prst="rect">
            <a:avLst/>
          </a:prstGeom>
          <a:noFill/>
        </p:spPr>
        <p:txBody>
          <a:bodyPr wrap="square" rtlCol="0">
            <a:spAutoFit/>
          </a:bodyPr>
          <a:lstStyle/>
          <a:p>
            <a:r>
              <a:rPr lang="en-US" sz="2400" b="1" dirty="0"/>
              <a:t>6) ESP32­WROOM­ :</a:t>
            </a:r>
          </a:p>
          <a:p>
            <a:pPr>
              <a:lnSpc>
                <a:spcPct val="150000"/>
              </a:lnSpc>
            </a:pPr>
            <a:r>
              <a:rPr lang="en-US" sz="2000" dirty="0"/>
              <a:t>the </a:t>
            </a:r>
            <a:r>
              <a:rPr lang="en-US" sz="2000" b="1" dirty="0"/>
              <a:t>ESP (ESP32 microcontroller)</a:t>
            </a:r>
            <a:r>
              <a:rPr lang="en-US" sz="2000" dirty="0"/>
              <a:t> is the </a:t>
            </a:r>
            <a:r>
              <a:rPr lang="en-US" sz="2000" b="1" dirty="0"/>
              <a:t>brain</a:t>
            </a:r>
            <a:r>
              <a:rPr lang="en-US" sz="2000" dirty="0"/>
              <a:t> that controls all components, processes sensor data, and makes decisions for navigation. It communicates with various hardware components using different protocols and pins</a:t>
            </a:r>
          </a:p>
        </p:txBody>
      </p:sp>
      <p:pic>
        <p:nvPicPr>
          <p:cNvPr id="6146" name="Picture 2">
            <a:extLst>
              <a:ext uri="{FF2B5EF4-FFF2-40B4-BE49-F238E27FC236}">
                <a16:creationId xmlns:a16="http://schemas.microsoft.com/office/drawing/2014/main" id="{C857C5C7-551A-4438-2E78-66CF2FAE88A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75" t="18904" r="7748" b="15780"/>
          <a:stretch/>
        </p:blipFill>
        <p:spPr bwMode="auto">
          <a:xfrm>
            <a:off x="1639747" y="2378597"/>
            <a:ext cx="8912506" cy="4479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996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مربع نص 3">
            <a:extLst>
              <a:ext uri="{FF2B5EF4-FFF2-40B4-BE49-F238E27FC236}">
                <a16:creationId xmlns:a16="http://schemas.microsoft.com/office/drawing/2014/main" id="{02B9191E-3C8F-6688-A79F-9AB7F387D842}"/>
              </a:ext>
            </a:extLst>
          </p:cNvPr>
          <p:cNvSpPr txBox="1"/>
          <p:nvPr/>
        </p:nvSpPr>
        <p:spPr>
          <a:xfrm>
            <a:off x="2315826" y="1375533"/>
            <a:ext cx="8138160" cy="3739485"/>
          </a:xfrm>
          <a:prstGeom prst="rect">
            <a:avLst/>
          </a:prstGeom>
          <a:noFill/>
        </p:spPr>
        <p:txBody>
          <a:bodyPr wrap="square" rtlCol="0">
            <a:spAutoFit/>
          </a:bodyPr>
          <a:lstStyle/>
          <a:p>
            <a:pPr>
              <a:lnSpc>
                <a:spcPct val="150000"/>
              </a:lnSpc>
            </a:pPr>
            <a:r>
              <a:rPr lang="en-US" sz="2800" b="1" dirty="0"/>
              <a:t>How We Use the I2C Protocol in Our Robot:</a:t>
            </a:r>
          </a:p>
          <a:p>
            <a:pPr>
              <a:lnSpc>
                <a:spcPct val="150000"/>
              </a:lnSpc>
            </a:pPr>
            <a:r>
              <a:rPr lang="en-US" sz="2000" dirty="0"/>
              <a:t>In our robot, we use the </a:t>
            </a:r>
            <a:r>
              <a:rPr lang="en-US" sz="2000" b="1" dirty="0"/>
              <a:t>I2C (Inter-Integrated Circuit) protocol</a:t>
            </a:r>
            <a:r>
              <a:rPr lang="en-US" sz="2000" dirty="0"/>
              <a:t> to communicate with </a:t>
            </a:r>
            <a:r>
              <a:rPr lang="en-US" sz="2000" b="1" dirty="0"/>
              <a:t>multiple sensors</a:t>
            </a:r>
            <a:r>
              <a:rPr lang="en-US" sz="2000" dirty="0"/>
              <a:t> using only </a:t>
            </a:r>
            <a:r>
              <a:rPr lang="en-US" sz="2000" b="1" dirty="0"/>
              <a:t>two shared wires</a:t>
            </a:r>
            <a:r>
              <a:rPr lang="en-US" sz="2000" dirty="0"/>
              <a:t>:</a:t>
            </a:r>
          </a:p>
          <a:p>
            <a:pPr>
              <a:lnSpc>
                <a:spcPct val="150000"/>
              </a:lnSpc>
              <a:buFont typeface="Arial" panose="020B0604020202020204" pitchFamily="34" charset="0"/>
              <a:buChar char="•"/>
            </a:pPr>
            <a:r>
              <a:rPr lang="en-US" sz="2000" b="1" dirty="0"/>
              <a:t>SDA (Serial Data Line) → Pin 21 on ESP32</a:t>
            </a:r>
            <a:endParaRPr lang="en-US" sz="2000" dirty="0"/>
          </a:p>
          <a:p>
            <a:pPr>
              <a:lnSpc>
                <a:spcPct val="150000"/>
              </a:lnSpc>
              <a:buFont typeface="Arial" panose="020B0604020202020204" pitchFamily="34" charset="0"/>
              <a:buChar char="•"/>
            </a:pPr>
            <a:r>
              <a:rPr lang="en-US" sz="2000" b="1" dirty="0"/>
              <a:t>SCL (Serial Clock Line) → Pin 22 on ESP32</a:t>
            </a:r>
            <a:endParaRPr lang="en-US" sz="2000" dirty="0"/>
          </a:p>
          <a:p>
            <a:pPr>
              <a:lnSpc>
                <a:spcPct val="150000"/>
              </a:lnSpc>
            </a:pPr>
            <a:r>
              <a:rPr lang="en-US" sz="2000" dirty="0"/>
              <a:t>The </a:t>
            </a:r>
            <a:r>
              <a:rPr lang="en-US" sz="2000" b="1" dirty="0"/>
              <a:t>I2C protocol</a:t>
            </a:r>
            <a:r>
              <a:rPr lang="en-US" sz="2000" dirty="0"/>
              <a:t> allows multiple devices (sensors) to connect to the </a:t>
            </a:r>
            <a:r>
              <a:rPr lang="en-US" sz="2000" b="1" dirty="0"/>
              <a:t>same two </a:t>
            </a:r>
            <a:r>
              <a:rPr lang="en-US" b="1" dirty="0"/>
              <a:t>pins</a:t>
            </a:r>
            <a:r>
              <a:rPr lang="en-US" dirty="0"/>
              <a:t>, and each device is identified by a </a:t>
            </a:r>
            <a:r>
              <a:rPr lang="en-US" b="1" dirty="0"/>
              <a:t>unique I2C address</a:t>
            </a:r>
            <a:r>
              <a:rPr lang="en-US" dirty="0"/>
              <a:t>.</a:t>
            </a:r>
          </a:p>
          <a:p>
            <a:endParaRPr lang="en-US" dirty="0"/>
          </a:p>
        </p:txBody>
      </p:sp>
    </p:spTree>
    <p:extLst>
      <p:ext uri="{BB962C8B-B14F-4D97-AF65-F5344CB8AC3E}">
        <p14:creationId xmlns:p14="http://schemas.microsoft.com/office/powerpoint/2010/main" val="2188828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رقم الشريحة 1">
            <a:extLst>
              <a:ext uri="{FF2B5EF4-FFF2-40B4-BE49-F238E27FC236}">
                <a16:creationId xmlns:a16="http://schemas.microsoft.com/office/drawing/2014/main" id="{DDEFAEB3-8AEA-18C5-F1D6-34F7F4A275A1}"/>
              </a:ext>
            </a:extLst>
          </p:cNvPr>
          <p:cNvSpPr>
            <a:spLocks noGrp="1"/>
          </p:cNvSpPr>
          <p:nvPr>
            <p:ph type="sldNum" sz="quarter" idx="4"/>
          </p:nvPr>
        </p:nvSpPr>
        <p:spPr/>
        <p:txBody>
          <a:bodyPr/>
          <a:lstStyle/>
          <a:p>
            <a:fld id="{58FB4751-880F-D840-AAA9-3A15815CC996}" type="slidenum">
              <a:rPr lang="en-US" smtClean="0"/>
              <a:pPr/>
              <a:t>14</a:t>
            </a:fld>
            <a:endParaRPr lang="en-US" dirty="0"/>
          </a:p>
        </p:txBody>
      </p:sp>
      <p:sp>
        <p:nvSpPr>
          <p:cNvPr id="14" name="مربع نص 13">
            <a:extLst>
              <a:ext uri="{FF2B5EF4-FFF2-40B4-BE49-F238E27FC236}">
                <a16:creationId xmlns:a16="http://schemas.microsoft.com/office/drawing/2014/main" id="{1807EB25-E857-EDB1-9533-C4D0F252CB33}"/>
              </a:ext>
            </a:extLst>
          </p:cNvPr>
          <p:cNvSpPr txBox="1"/>
          <p:nvPr/>
        </p:nvSpPr>
        <p:spPr>
          <a:xfrm>
            <a:off x="577516" y="1498645"/>
            <a:ext cx="5518484" cy="2677656"/>
          </a:xfrm>
          <a:prstGeom prst="rect">
            <a:avLst/>
          </a:prstGeom>
          <a:noFill/>
        </p:spPr>
        <p:txBody>
          <a:bodyPr wrap="square" rtlCol="0">
            <a:spAutoFit/>
          </a:bodyPr>
          <a:lstStyle/>
          <a:p>
            <a:r>
              <a:rPr lang="en-US" sz="2400" b="1" dirty="0"/>
              <a:t>DEVICES  USING I2C IN OUR ROBOT:</a:t>
            </a:r>
          </a:p>
          <a:p>
            <a:r>
              <a:rPr lang="en-US" sz="2400" dirty="0"/>
              <a:t>We are using the I2C protocol to communicate with :</a:t>
            </a:r>
          </a:p>
          <a:p>
            <a:r>
              <a:rPr lang="en-US" sz="2400" dirty="0"/>
              <a:t>Lidar its  address is 0x29 </a:t>
            </a:r>
          </a:p>
          <a:p>
            <a:r>
              <a:rPr lang="en-US" sz="2400" dirty="0"/>
              <a:t>And the MPU6050  its address is 0x68 </a:t>
            </a:r>
          </a:p>
          <a:p>
            <a:r>
              <a:rPr lang="en-US" sz="2400" dirty="0"/>
              <a:t>Both sensors share the same SDA and SCL pins but their addresses are different .</a:t>
            </a:r>
          </a:p>
        </p:txBody>
      </p:sp>
    </p:spTree>
    <p:extLst>
      <p:ext uri="{BB962C8B-B14F-4D97-AF65-F5344CB8AC3E}">
        <p14:creationId xmlns:p14="http://schemas.microsoft.com/office/powerpoint/2010/main" val="213351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رقم الشريحة 3">
            <a:extLst>
              <a:ext uri="{FF2B5EF4-FFF2-40B4-BE49-F238E27FC236}">
                <a16:creationId xmlns:a16="http://schemas.microsoft.com/office/drawing/2014/main" id="{13D5E8EC-57C5-D94F-413C-980F24408526}"/>
              </a:ext>
            </a:extLst>
          </p:cNvPr>
          <p:cNvSpPr>
            <a:spLocks noGrp="1"/>
          </p:cNvSpPr>
          <p:nvPr>
            <p:ph type="sldNum" sz="quarter" idx="4"/>
          </p:nvPr>
        </p:nvSpPr>
        <p:spPr/>
        <p:txBody>
          <a:bodyPr/>
          <a:lstStyle/>
          <a:p>
            <a:fld id="{58FB4751-880F-D840-AAA9-3A15815CC996}" type="slidenum">
              <a:rPr lang="en-US" smtClean="0"/>
              <a:pPr/>
              <a:t>15</a:t>
            </a:fld>
            <a:endParaRPr lang="en-US" dirty="0"/>
          </a:p>
        </p:txBody>
      </p:sp>
      <p:sp>
        <p:nvSpPr>
          <p:cNvPr id="5" name="مربع نص 4">
            <a:extLst>
              <a:ext uri="{FF2B5EF4-FFF2-40B4-BE49-F238E27FC236}">
                <a16:creationId xmlns:a16="http://schemas.microsoft.com/office/drawing/2014/main" id="{605D7A1E-ACE0-7739-4AAE-390FC8C66BBE}"/>
              </a:ext>
            </a:extLst>
          </p:cNvPr>
          <p:cNvSpPr txBox="1"/>
          <p:nvPr/>
        </p:nvSpPr>
        <p:spPr>
          <a:xfrm>
            <a:off x="3952568" y="2418735"/>
            <a:ext cx="4011561" cy="923330"/>
          </a:xfrm>
          <a:prstGeom prst="rect">
            <a:avLst/>
          </a:prstGeom>
          <a:noFill/>
        </p:spPr>
        <p:txBody>
          <a:bodyPr wrap="square" rtlCol="0">
            <a:spAutoFit/>
          </a:bodyPr>
          <a:lstStyle/>
          <a:p>
            <a:r>
              <a:rPr lang="en-US" sz="5400" b="1" dirty="0"/>
              <a:t>Flood fill Algo</a:t>
            </a:r>
          </a:p>
        </p:txBody>
      </p:sp>
    </p:spTree>
    <p:extLst>
      <p:ext uri="{BB962C8B-B14F-4D97-AF65-F5344CB8AC3E}">
        <p14:creationId xmlns:p14="http://schemas.microsoft.com/office/powerpoint/2010/main" val="270092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a:extLst>
              <a:ext uri="{FF2B5EF4-FFF2-40B4-BE49-F238E27FC236}">
                <a16:creationId xmlns:a16="http://schemas.microsoft.com/office/drawing/2014/main" id="{3CD113DE-A99F-4F5E-098A-03453EB9D20C}"/>
              </a:ext>
            </a:extLst>
          </p:cNvPr>
          <p:cNvSpPr>
            <a:spLocks noGrp="1" noChangeArrowheads="1"/>
          </p:cNvSpPr>
          <p:nvPr>
            <p:ph idx="10"/>
          </p:nvPr>
        </p:nvSpPr>
        <p:spPr bwMode="auto">
          <a:xfrm>
            <a:off x="193830" y="404390"/>
            <a:ext cx="9313963" cy="6049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the Flood Fill Algorithm is used to explore the maze and find the shortest path to the goal.</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The maze is represented as an 8x8 grid, where each cell has a weight value indicating the distance from the starting position.</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Initially, all cells are set to 0, meaning they are unexplored. The robot begins at a starting position, assigning a weight of 1 to that cell. As it moves, it updates the weights of surrounding cells, increasing the value step by step. The robot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always moves towards the cell with the lowest weight, ensuring it follows the shortest path.</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If an obstacle is detected using the LiDAR or IR sensors, the robot updates the maze,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marking that path as blocked, and recalculates a new path.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The flood fill function is continuously called during movement,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allowing the robot to adapt in real-time. By following the lowest-weighted path</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and avoiding obstacles, the robot efficiently navigates the maze and reaches the goal as quickly as possible. </a:t>
            </a:r>
          </a:p>
        </p:txBody>
      </p:sp>
    </p:spTree>
    <p:extLst>
      <p:ext uri="{BB962C8B-B14F-4D97-AF65-F5344CB8AC3E}">
        <p14:creationId xmlns:p14="http://schemas.microsoft.com/office/powerpoint/2010/main" val="375848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t>agenda</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3666800033"/>
              </p:ext>
            </p:extLst>
          </p:nvPr>
        </p:nvGraphicFramePr>
        <p:xfrm>
          <a:off x="6869113" y="1143000"/>
          <a:ext cx="3906012" cy="4614818"/>
        </p:xfrm>
        <a:graphic>
          <a:graphicData uri="http://schemas.openxmlformats.org/drawingml/2006/table">
            <a:tbl>
              <a:tblPr firstRow="1" bandRow="1"/>
              <a:tblGrid>
                <a:gridCol w="3906012">
                  <a:extLst>
                    <a:ext uri="{9D8B030D-6E8A-4147-A177-3AD203B41FA5}">
                      <a16:colId xmlns:a16="http://schemas.microsoft.com/office/drawing/2014/main" val="1563570424"/>
                    </a:ext>
                  </a:extLst>
                </a:gridCol>
              </a:tblGrid>
              <a:tr h="78279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INTRODUCTION</a:t>
                      </a:r>
                    </a:p>
                    <a:p>
                      <a:pPr algn="r"/>
                      <a:r>
                        <a:rPr lang="en-US" sz="2400" b="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79008">
                <a:tc>
                  <a:txBody>
                    <a:bodyPr/>
                    <a:lstStyle/>
                    <a:p>
                      <a:pPr algn="r"/>
                      <a:r>
                        <a:rPr lang="en-US" sz="2400" dirty="0"/>
                        <a:t>PROJECT OBJECTIVE  </a:t>
                      </a:r>
                    </a:p>
                    <a:p>
                      <a:pPr algn="r"/>
                      <a:r>
                        <a:rPr lang="en-US" sz="2400" b="0" kern="1200" dirty="0">
                          <a:solidFill>
                            <a:schemeClr val="tx1"/>
                          </a:solidFill>
                          <a:latin typeface="+mj-lt"/>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998987">
                <a:tc>
                  <a:txBody>
                    <a:bodyPr/>
                    <a:lstStyle/>
                    <a:p>
                      <a:pPr marL="0" algn="r" defTabSz="914400" rtl="0" eaLnBrk="1" latinLnBrk="0" hangingPunct="1"/>
                      <a:r>
                        <a:rPr lang="en-US" sz="2400" dirty="0"/>
                        <a:t>COMPONENTS </a:t>
                      </a:r>
                    </a:p>
                    <a:p>
                      <a:pPr marL="0" algn="r" defTabSz="914400" rtl="0" eaLnBrk="1" latinLnBrk="0" hangingPunct="1"/>
                      <a:r>
                        <a:rPr lang="en-US" sz="2400" b="0" kern="1200" dirty="0">
                          <a:solidFill>
                            <a:schemeClr val="tx1"/>
                          </a:solidFill>
                          <a:latin typeface="+mj-lt"/>
                          <a:ea typeface="+mn-ea"/>
                          <a:cs typeface="+mn-cs"/>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95902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I2C PROTOCOL</a:t>
                      </a:r>
                    </a:p>
                    <a:p>
                      <a:pPr marL="0" algn="r" defTabSz="914400" rtl="0" eaLnBrk="1" latinLnBrk="0" hangingPunct="1"/>
                      <a:r>
                        <a:rPr lang="en-US" sz="2400" b="0" kern="1200" dirty="0">
                          <a:solidFill>
                            <a:schemeClr val="tx1"/>
                          </a:solidFill>
                          <a:latin typeface="+mj-lt"/>
                          <a:ea typeface="+mn-ea"/>
                          <a:cs typeface="+mn-cs"/>
                        </a:rPr>
                        <a:t> 13</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85483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t>FLOOD FILL ALGORITHIM</a:t>
                      </a:r>
                      <a:endParaRPr lang="en-US" sz="2400" b="0" dirty="0">
                        <a:latin typeface="+mn-lt"/>
                        <a:cs typeface="Gill Sans Light" panose="020B0302020104020203" pitchFamily="34" charset="-79"/>
                      </a:endParaRPr>
                    </a:p>
                    <a:p>
                      <a:pPr marL="0" algn="r" defTabSz="914400" rtl="0" eaLnBrk="1" latinLnBrk="0" hangingPunct="1"/>
                      <a:r>
                        <a:rPr lang="en-US" sz="2400" b="0" kern="1200" dirty="0">
                          <a:solidFill>
                            <a:schemeClr val="tx1"/>
                          </a:solidFill>
                          <a:latin typeface="+mj-lt"/>
                          <a:ea typeface="+mn-ea"/>
                          <a:cs typeface="+mn-cs"/>
                        </a:rPr>
                        <a:t>15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914400" y="914400"/>
            <a:ext cx="5641848" cy="5029200"/>
          </a:xfrm>
        </p:spPr>
        <p:txBody>
          <a:bodyPr/>
          <a:lstStyle/>
          <a:p>
            <a:r>
              <a:rPr lang="en-US" b="1" dirty="0"/>
              <a:t>Introduction</a:t>
            </a:r>
          </a:p>
        </p:txBody>
      </p:sp>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5806423" y="1941194"/>
            <a:ext cx="5449824" cy="3237392"/>
          </a:xfrm>
        </p:spPr>
        <p:txBody>
          <a:bodyPr anchor="b"/>
          <a:lstStyle/>
          <a:p>
            <a:pPr>
              <a:lnSpc>
                <a:spcPct val="100000"/>
              </a:lnSpc>
            </a:pPr>
            <a:r>
              <a:rPr lang="en-US" sz="2400" dirty="0"/>
              <a:t>This project focuses on designing a robot that can efficiently solve a 8*8 maze, where each cell measures 20×20 cm. The goal is to find the shortest path and complete the maze in the shortest possible time. To achieve this, the robot will use the </a:t>
            </a:r>
            <a:r>
              <a:rPr lang="en-US" sz="2400" b="1" dirty="0"/>
              <a:t>Flood Fill Algorithm</a:t>
            </a:r>
            <a:r>
              <a:rPr lang="en-US" sz="2400" dirty="0"/>
              <a:t>, which helps in mapping and navigating the maze efficiently.</a:t>
            </a:r>
          </a:p>
        </p:txBody>
      </p:sp>
      <p:pic>
        <p:nvPicPr>
          <p:cNvPr id="7" name="عنصر نائب للصورة 6">
            <a:extLst>
              <a:ext uri="{FF2B5EF4-FFF2-40B4-BE49-F238E27FC236}">
                <a16:creationId xmlns:a16="http://schemas.microsoft.com/office/drawing/2014/main" id="{EB4CE855-6ACB-2C09-4184-5AC3F428D74B}"/>
              </a:ext>
            </a:extLst>
          </p:cNvPr>
          <p:cNvPicPr>
            <a:picLocks noGrp="1" noChangeAspect="1"/>
          </p:cNvPicPr>
          <p:nvPr>
            <p:ph type="pic" sz="quarter" idx="11"/>
          </p:nvPr>
        </p:nvPicPr>
        <p:blipFill>
          <a:blip r:embed="rId3"/>
          <a:srcRect l="28484" r="28484"/>
          <a:stretch/>
        </p:blipFill>
        <p:spPr>
          <a:xfrm>
            <a:off x="0" y="261780"/>
            <a:ext cx="5046134" cy="6596220"/>
          </a:xfrm>
        </p:spPr>
      </p:pic>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914400" y="384464"/>
            <a:ext cx="7534656" cy="914400"/>
          </a:xfrm>
        </p:spPr>
        <p:txBody>
          <a:bodyPr/>
          <a:lstStyle/>
          <a:p>
            <a:r>
              <a:rPr lang="en-US" dirty="0"/>
              <a:t>Project Objective :</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4400" y="1475510"/>
            <a:ext cx="7150608" cy="3566888"/>
          </a:xfrm>
        </p:spPr>
        <p:txBody>
          <a:bodyPr>
            <a:noAutofit/>
          </a:bodyPr>
          <a:lstStyle/>
          <a:p>
            <a:pPr marL="0" indent="0">
              <a:buNone/>
            </a:pPr>
            <a:r>
              <a:rPr lang="en-US" sz="2400" dirty="0"/>
              <a:t>The main goal of this project is not only design a maze solving robot but also to gain hands on experience in hardware integration and communication protocols. Through this project we learn how to :</a:t>
            </a:r>
          </a:p>
          <a:p>
            <a:r>
              <a:rPr lang="en-US" sz="2400" dirty="0"/>
              <a:t>Work with hardware components and understand how to connect and configure them properly.</a:t>
            </a:r>
          </a:p>
          <a:p>
            <a:r>
              <a:rPr lang="en-US" sz="2400" dirty="0"/>
              <a:t>Use communication protocols related to ESP to control and coordinate the robot’s function.</a:t>
            </a:r>
          </a:p>
          <a:p>
            <a:r>
              <a:rPr lang="en-US" sz="2400" dirty="0"/>
              <a:t>Integrate various sensors .including IR sensor and lidar .</a:t>
            </a:r>
          </a:p>
          <a:p>
            <a:r>
              <a:rPr lang="en-US" sz="2400" dirty="0"/>
              <a:t>Control motor effectively by using motor with encoder and H-Bridge  </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914400" y="914400"/>
            <a:ext cx="10360152" cy="2843784"/>
          </a:xfrm>
        </p:spPr>
        <p:txBody>
          <a:bodyPr anchor="b"/>
          <a:lstStyle/>
          <a:p>
            <a:r>
              <a:rPr lang="en-US" dirty="0"/>
              <a:t>Component </a:t>
            </a:r>
            <a:br>
              <a:rPr lang="en-US" dirty="0"/>
            </a:br>
            <a:endParaRPr lang="en-US" dirty="0"/>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pic>
        <p:nvPicPr>
          <p:cNvPr id="2052" name="Picture 4" descr="VL53L0X V2 Time of Flight Distance Sensor (LIDAR)- 2000mm">
            <a:extLst>
              <a:ext uri="{FF2B5EF4-FFF2-40B4-BE49-F238E27FC236}">
                <a16:creationId xmlns:a16="http://schemas.microsoft.com/office/drawing/2014/main" id="{AEF0F5C6-0AC3-3784-2E4C-F925B676EC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475" t="23182" r="21920" b="14263"/>
          <a:stretch/>
        </p:blipFill>
        <p:spPr bwMode="auto">
          <a:xfrm>
            <a:off x="8014796" y="4431088"/>
            <a:ext cx="2412413" cy="2216556"/>
          </a:xfrm>
          <a:prstGeom prst="rect">
            <a:avLst/>
          </a:prstGeom>
          <a:noFill/>
          <a:extLst>
            <a:ext uri="{909E8E84-426E-40DD-AFC4-6F175D3DCCD1}">
              <a14:hiddenFill xmlns:a14="http://schemas.microsoft.com/office/drawing/2010/main">
                <a:solidFill>
                  <a:srgbClr val="FFFFFF"/>
                </a:solidFill>
              </a14:hiddenFill>
            </a:ext>
          </a:extLst>
        </p:spPr>
      </p:pic>
      <p:sp>
        <p:nvSpPr>
          <p:cNvPr id="7" name="مربع نص 6">
            <a:extLst>
              <a:ext uri="{FF2B5EF4-FFF2-40B4-BE49-F238E27FC236}">
                <a16:creationId xmlns:a16="http://schemas.microsoft.com/office/drawing/2014/main" id="{BF3E4375-CE43-0AE2-23E7-79FB41249630}"/>
              </a:ext>
            </a:extLst>
          </p:cNvPr>
          <p:cNvSpPr txBox="1"/>
          <p:nvPr/>
        </p:nvSpPr>
        <p:spPr>
          <a:xfrm>
            <a:off x="259772" y="199280"/>
            <a:ext cx="11094027" cy="4782848"/>
          </a:xfrm>
          <a:prstGeom prst="rect">
            <a:avLst/>
          </a:prstGeom>
          <a:noFill/>
        </p:spPr>
        <p:txBody>
          <a:bodyPr wrap="square" rtlCol="0">
            <a:spAutoFit/>
          </a:bodyPr>
          <a:lstStyle/>
          <a:p>
            <a:r>
              <a:rPr lang="en-US" sz="2000" b="1" dirty="0">
                <a:latin typeface="Gill Sans Nova Light "/>
              </a:rPr>
              <a:t>The component we use are :</a:t>
            </a:r>
          </a:p>
          <a:p>
            <a:endParaRPr lang="en-US" sz="2000" dirty="0">
              <a:latin typeface="Gill Sans Nova Light "/>
            </a:endParaRPr>
          </a:p>
          <a:p>
            <a:pPr lvl="1">
              <a:lnSpc>
                <a:spcPct val="120000"/>
              </a:lnSpc>
            </a:pPr>
            <a:r>
              <a:rPr lang="en-US" sz="2400" b="1" dirty="0">
                <a:latin typeface="Gill Sans Nova Light "/>
              </a:rPr>
              <a:t>1)Lidar (VL53L0X):</a:t>
            </a:r>
          </a:p>
          <a:p>
            <a:pPr lvl="1">
              <a:lnSpc>
                <a:spcPct val="120000"/>
              </a:lnSpc>
            </a:pPr>
            <a:r>
              <a:rPr lang="en-US" sz="2000" dirty="0">
                <a:latin typeface="Gill Sans Nova Light "/>
              </a:rPr>
              <a:t> In our robot, the </a:t>
            </a:r>
            <a:r>
              <a:rPr lang="en-US" sz="2000" b="1" dirty="0">
                <a:latin typeface="Gill Sans Nova Light "/>
              </a:rPr>
              <a:t>VL53L0X LiDAR sensor</a:t>
            </a:r>
            <a:r>
              <a:rPr lang="en-US" sz="2000" dirty="0">
                <a:latin typeface="Gill Sans Nova Light "/>
              </a:rPr>
              <a:t> is used for </a:t>
            </a:r>
            <a:r>
              <a:rPr lang="en-US" sz="2000" b="1" dirty="0">
                <a:latin typeface="Gill Sans Nova Light "/>
              </a:rPr>
              <a:t>distance measurement and obstacle detection</a:t>
            </a:r>
            <a:r>
              <a:rPr lang="en-US" sz="2000" dirty="0">
                <a:latin typeface="Gill Sans Nova Light "/>
              </a:rPr>
              <a:t>. It continuously measures the distance to nearby objects and helps the robot navigate through the maze by identifying walls and obstacles. The sensor works using </a:t>
            </a:r>
            <a:r>
              <a:rPr lang="en-US" sz="2000" b="1" dirty="0">
                <a:latin typeface="Gill Sans Nova Light "/>
              </a:rPr>
              <a:t>Time-of-Flight (</a:t>
            </a:r>
            <a:r>
              <a:rPr lang="en-US" sz="2000" b="1" dirty="0" err="1">
                <a:latin typeface="Gill Sans Nova Light "/>
              </a:rPr>
              <a:t>ToF</a:t>
            </a:r>
            <a:r>
              <a:rPr lang="en-US" sz="2000" b="1" dirty="0">
                <a:latin typeface="Gill Sans Nova Light "/>
              </a:rPr>
              <a:t>) technology</a:t>
            </a:r>
            <a:r>
              <a:rPr lang="en-US" sz="2000" dirty="0">
                <a:latin typeface="Gill Sans Nova Light "/>
              </a:rPr>
              <a:t>, which means it send an </a:t>
            </a:r>
            <a:r>
              <a:rPr lang="en-US" sz="2000" b="1" dirty="0">
                <a:latin typeface="Gill Sans Nova Light "/>
              </a:rPr>
              <a:t>infrared laser pulse</a:t>
            </a:r>
            <a:r>
              <a:rPr lang="en-US" sz="2000" dirty="0">
                <a:latin typeface="Gill Sans Nova Light "/>
              </a:rPr>
              <a:t> and calculates the time it takes for the pulse to bounce back from an object. This allows for highly accurate distance readings. The LiDAR sensor communicates with the </a:t>
            </a:r>
            <a:r>
              <a:rPr lang="en-US" sz="2000" b="1" dirty="0">
                <a:latin typeface="Gill Sans Nova Light "/>
              </a:rPr>
              <a:t>ESP </a:t>
            </a:r>
            <a:r>
              <a:rPr lang="en-US" sz="2000" dirty="0">
                <a:latin typeface="Gill Sans Nova Light "/>
              </a:rPr>
              <a:t>using the </a:t>
            </a:r>
            <a:r>
              <a:rPr lang="en-US" sz="2000" b="1" dirty="0">
                <a:latin typeface="Gill Sans Nova Light "/>
              </a:rPr>
              <a:t>I2C (Inter-Integrated Circuit) protocol</a:t>
            </a:r>
            <a:r>
              <a:rPr lang="en-US" sz="2000" dirty="0">
                <a:latin typeface="Gill Sans Nova Light "/>
              </a:rPr>
              <a:t>, which enables fast and efficient data exchange between the microcontroller and the sensor. The robot uses these real-time distance readings to avoid collisions, make navigation decisions, and implement the </a:t>
            </a:r>
            <a:r>
              <a:rPr lang="en-US" sz="2000" b="1" dirty="0">
                <a:latin typeface="Gill Sans Nova Light "/>
              </a:rPr>
              <a:t>Flood Fill Algorithm</a:t>
            </a:r>
            <a:r>
              <a:rPr lang="en-US" sz="2000" dirty="0">
                <a:latin typeface="Gill Sans Nova Light "/>
              </a:rPr>
              <a:t> effectively to find the shortest path in the maze.</a:t>
            </a:r>
          </a:p>
          <a:p>
            <a:endParaRPr lang="en-US" sz="2000" dirty="0">
              <a:latin typeface="Aptos Display" panose="020B0004020202020204" pitchFamily="34" charset="0"/>
            </a:endParaRPr>
          </a:p>
        </p:txBody>
      </p:sp>
    </p:spTree>
    <p:extLst>
      <p:ext uri="{BB962C8B-B14F-4D97-AF65-F5344CB8AC3E}">
        <p14:creationId xmlns:p14="http://schemas.microsoft.com/office/powerpoint/2010/main" val="4230106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sp>
        <p:nvSpPr>
          <p:cNvPr id="8" name="مربع نص 7">
            <a:extLst>
              <a:ext uri="{FF2B5EF4-FFF2-40B4-BE49-F238E27FC236}">
                <a16:creationId xmlns:a16="http://schemas.microsoft.com/office/drawing/2014/main" id="{5EF43F00-1C50-38D5-41C2-AA0CBE219ACD}"/>
              </a:ext>
            </a:extLst>
          </p:cNvPr>
          <p:cNvSpPr txBox="1"/>
          <p:nvPr/>
        </p:nvSpPr>
        <p:spPr>
          <a:xfrm>
            <a:off x="155864" y="197427"/>
            <a:ext cx="9881754" cy="3785652"/>
          </a:xfrm>
          <a:prstGeom prst="rect">
            <a:avLst/>
          </a:prstGeom>
          <a:noFill/>
        </p:spPr>
        <p:txBody>
          <a:bodyPr wrap="square" rtlCol="0">
            <a:spAutoFit/>
          </a:bodyPr>
          <a:lstStyle/>
          <a:p>
            <a:r>
              <a:rPr lang="en-US" sz="2400" b="1" dirty="0"/>
              <a:t>2) IR Sensors:</a:t>
            </a:r>
          </a:p>
          <a:p>
            <a:r>
              <a:rPr lang="en-US" sz="2400" dirty="0"/>
              <a:t>the </a:t>
            </a:r>
            <a:r>
              <a:rPr lang="en-US" sz="2400" b="1" dirty="0"/>
              <a:t>IR sensors</a:t>
            </a:r>
            <a:r>
              <a:rPr lang="en-US" sz="2400" dirty="0"/>
              <a:t> help detect nearby walls. They work by sending out </a:t>
            </a:r>
            <a:r>
              <a:rPr lang="en-US" sz="2400" b="1" dirty="0"/>
              <a:t>infrared light</a:t>
            </a:r>
            <a:r>
              <a:rPr lang="en-US" sz="2400" dirty="0"/>
              <a:t> and checking if it reflects back from an object. If the light bounces back, it means there is an obstacle close to the sensor. We use </a:t>
            </a:r>
            <a:r>
              <a:rPr lang="en-US" sz="2400" b="1" dirty="0"/>
              <a:t>two IR sensors</a:t>
            </a:r>
            <a:r>
              <a:rPr lang="en-US" sz="2400" dirty="0"/>
              <a:t>, one on the </a:t>
            </a:r>
            <a:r>
              <a:rPr lang="en-US" sz="2400" b="1" dirty="0"/>
              <a:t>left</a:t>
            </a:r>
            <a:r>
              <a:rPr lang="en-US" sz="2400" dirty="0"/>
              <a:t> and one on the </a:t>
            </a:r>
            <a:r>
              <a:rPr lang="en-US" sz="2400" b="1" dirty="0"/>
              <a:t>right</a:t>
            </a:r>
            <a:r>
              <a:rPr lang="en-US" sz="2400" dirty="0"/>
              <a:t>, to help the robot detect walls and stay on the correct path. The </a:t>
            </a:r>
            <a:r>
              <a:rPr lang="en-US" sz="2400" b="1" dirty="0"/>
              <a:t>left IR sensor</a:t>
            </a:r>
            <a:r>
              <a:rPr lang="en-US" sz="2400" dirty="0"/>
              <a:t> is connected to </a:t>
            </a:r>
            <a:r>
              <a:rPr lang="en-US" sz="2400" b="1" dirty="0"/>
              <a:t>pin 34</a:t>
            </a:r>
            <a:r>
              <a:rPr lang="en-US" sz="2400" dirty="0"/>
              <a:t>, and the </a:t>
            </a:r>
            <a:r>
              <a:rPr lang="en-US" sz="2400" b="1" dirty="0"/>
              <a:t>right IR sensor</a:t>
            </a:r>
            <a:r>
              <a:rPr lang="en-US" sz="2400" dirty="0"/>
              <a:t> is connected to </a:t>
            </a:r>
            <a:r>
              <a:rPr lang="en-US" sz="2400" b="1" dirty="0"/>
              <a:t>pin 35</a:t>
            </a:r>
            <a:r>
              <a:rPr lang="en-US" sz="2400" dirty="0"/>
              <a:t> on the ESP/Arduino. These sensors use </a:t>
            </a:r>
            <a:r>
              <a:rPr lang="en-US" sz="2400" b="1" dirty="0"/>
              <a:t>digital input pins</a:t>
            </a:r>
            <a:r>
              <a:rPr lang="en-US" sz="2400" dirty="0"/>
              <a:t>, allowing the robot to quickly check for walls and obstacles. This helps the robot make smart decisions, like turning left or right, and ensures it follows the best route while solving the maze.</a:t>
            </a:r>
          </a:p>
        </p:txBody>
      </p:sp>
      <p:pic>
        <p:nvPicPr>
          <p:cNvPr id="3074" name="Picture 2">
            <a:extLst>
              <a:ext uri="{FF2B5EF4-FFF2-40B4-BE49-F238E27FC236}">
                <a16:creationId xmlns:a16="http://schemas.microsoft.com/office/drawing/2014/main" id="{2F558495-BCE7-BF40-F33A-9F7F90F02D2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687" t="36515" r="5858" b="36818"/>
          <a:stretch/>
        </p:blipFill>
        <p:spPr bwMode="auto">
          <a:xfrm>
            <a:off x="3165764" y="4145973"/>
            <a:ext cx="5860472" cy="1828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348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عنصر نائب للصورة 6">
            <a:extLst>
              <a:ext uri="{FF2B5EF4-FFF2-40B4-BE49-F238E27FC236}">
                <a16:creationId xmlns:a16="http://schemas.microsoft.com/office/drawing/2014/main" id="{0D034475-1BDE-7AEE-A003-4CF349436545}"/>
              </a:ext>
            </a:extLst>
          </p:cNvPr>
          <p:cNvPicPr>
            <a:picLocks noGrp="1" noChangeAspect="1"/>
          </p:cNvPicPr>
          <p:nvPr>
            <p:ph type="pic" sz="quarter" idx="10"/>
          </p:nvPr>
        </p:nvPicPr>
        <p:blipFill>
          <a:blip r:embed="rId3"/>
          <a:srcRect l="11504" t="-309" r="18479" b="2568"/>
          <a:stretch/>
        </p:blipFill>
        <p:spPr>
          <a:xfrm>
            <a:off x="7623125" y="-20757"/>
            <a:ext cx="4589511" cy="6555026"/>
          </a:xfrm>
        </p:spPr>
      </p:pic>
      <p:sp>
        <p:nvSpPr>
          <p:cNvPr id="10" name="مربع نص 9">
            <a:extLst>
              <a:ext uri="{FF2B5EF4-FFF2-40B4-BE49-F238E27FC236}">
                <a16:creationId xmlns:a16="http://schemas.microsoft.com/office/drawing/2014/main" id="{45FFF540-4E2C-4249-E1D0-6FF78940F8E8}"/>
              </a:ext>
            </a:extLst>
          </p:cNvPr>
          <p:cNvSpPr txBox="1"/>
          <p:nvPr/>
        </p:nvSpPr>
        <p:spPr>
          <a:xfrm>
            <a:off x="540327" y="374072"/>
            <a:ext cx="5884720" cy="6463308"/>
          </a:xfrm>
          <a:prstGeom prst="rect">
            <a:avLst/>
          </a:prstGeom>
          <a:noFill/>
        </p:spPr>
        <p:txBody>
          <a:bodyPr wrap="square" rtlCol="0">
            <a:spAutoFit/>
          </a:bodyPr>
          <a:lstStyle/>
          <a:p>
            <a:pPr>
              <a:lnSpc>
                <a:spcPct val="150000"/>
              </a:lnSpc>
            </a:pPr>
            <a:r>
              <a:rPr lang="en-US" sz="2400" b="1" dirty="0"/>
              <a:t>3) MPU6050:</a:t>
            </a:r>
            <a:br>
              <a:rPr lang="en-US" sz="2000" dirty="0"/>
            </a:br>
            <a:r>
              <a:rPr lang="en-US" sz="2000" dirty="0"/>
              <a:t>In our robot, the </a:t>
            </a:r>
            <a:r>
              <a:rPr lang="en-US" sz="2000" b="1" dirty="0"/>
              <a:t>MPU6050</a:t>
            </a:r>
            <a:r>
              <a:rPr lang="en-US" sz="2000" dirty="0"/>
              <a:t> sensor is used to measure </a:t>
            </a:r>
            <a:r>
              <a:rPr lang="en-US" sz="2000" b="1" dirty="0"/>
              <a:t>motion and orientation</a:t>
            </a:r>
            <a:r>
              <a:rPr lang="en-US" sz="2000" dirty="0"/>
              <a:t>. It has a built-in </a:t>
            </a:r>
            <a:r>
              <a:rPr lang="en-US" sz="2000" b="1" dirty="0"/>
              <a:t>accelerometer</a:t>
            </a:r>
            <a:r>
              <a:rPr lang="en-US" sz="2000" dirty="0"/>
              <a:t> to detect movement and a </a:t>
            </a:r>
            <a:r>
              <a:rPr lang="en-US" sz="2000" b="1" dirty="0"/>
              <a:t>gyroscope</a:t>
            </a:r>
            <a:r>
              <a:rPr lang="en-US" sz="2000" dirty="0"/>
              <a:t> to measure rotation. This helps the robot maintain balance and track its direction while navigating the maze. The </a:t>
            </a:r>
            <a:r>
              <a:rPr lang="en-US" sz="2000" b="1" dirty="0"/>
              <a:t>MPU6050</a:t>
            </a:r>
            <a:r>
              <a:rPr lang="en-US" sz="2000" dirty="0"/>
              <a:t> connects to the </a:t>
            </a:r>
            <a:r>
              <a:rPr lang="en-US" sz="2000" b="1" dirty="0"/>
              <a:t>ESP/Arduino</a:t>
            </a:r>
            <a:r>
              <a:rPr lang="en-US" sz="2000" dirty="0"/>
              <a:t> using the </a:t>
            </a:r>
            <a:r>
              <a:rPr lang="en-US" sz="2000" b="1" dirty="0"/>
              <a:t>I2C (Inter-Integrated Circuit) protocol</a:t>
            </a:r>
            <a:r>
              <a:rPr lang="en-US" sz="2000" dirty="0"/>
              <a:t>, with the </a:t>
            </a:r>
            <a:r>
              <a:rPr lang="en-US" sz="2000" b="1" dirty="0"/>
              <a:t>SDA (data line) connected to pin 21</a:t>
            </a:r>
            <a:r>
              <a:rPr lang="en-US" sz="2000" dirty="0"/>
              <a:t> and the </a:t>
            </a:r>
            <a:r>
              <a:rPr lang="en-US" sz="2000" b="1" dirty="0"/>
              <a:t>SCL (clock line) connected to pin 22</a:t>
            </a:r>
            <a:r>
              <a:rPr lang="en-US" sz="2000" dirty="0"/>
              <a:t>. By continuously reading data from this sensor, the robot can detect if it has turned correctly, adjust its movement, and ensure stable navigation through the maze</a:t>
            </a:r>
          </a:p>
          <a:p>
            <a:endParaRPr lang="en-US" dirty="0"/>
          </a:p>
        </p:txBody>
      </p:sp>
    </p:spTree>
    <p:extLst>
      <p:ext uri="{BB962C8B-B14F-4D97-AF65-F5344CB8AC3E}">
        <p14:creationId xmlns:p14="http://schemas.microsoft.com/office/powerpoint/2010/main" val="859909800"/>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{549CD9BC-6567-415B-9F64-372BFFDB1875}tf11964407_win32</Template>
  <TotalTime>256</TotalTime>
  <Words>1261</Words>
  <Application>Microsoft Office PowerPoint</Application>
  <PresentationFormat>شاشة عريضة</PresentationFormat>
  <Paragraphs>74</Paragraphs>
  <Slides>16</Slides>
  <Notes>12</Notes>
  <HiddenSlides>0</HiddenSlides>
  <MMClips>0</MMClips>
  <ScaleCrop>false</ScaleCrop>
  <HeadingPairs>
    <vt:vector size="6" baseType="variant">
      <vt:variant>
        <vt:lpstr>الخطوط المستخدمة</vt:lpstr>
      </vt:variant>
      <vt:variant>
        <vt:i4>7</vt:i4>
      </vt:variant>
      <vt:variant>
        <vt:lpstr>نسق</vt:lpstr>
      </vt:variant>
      <vt:variant>
        <vt:i4>1</vt:i4>
      </vt:variant>
      <vt:variant>
        <vt:lpstr>عناوين الشرائح</vt:lpstr>
      </vt:variant>
      <vt:variant>
        <vt:i4>16</vt:i4>
      </vt:variant>
    </vt:vector>
  </HeadingPairs>
  <TitlesOfParts>
    <vt:vector size="24" baseType="lpstr">
      <vt:lpstr>Aptos Display</vt:lpstr>
      <vt:lpstr>Arial</vt:lpstr>
      <vt:lpstr>Calibri</vt:lpstr>
      <vt:lpstr>Courier New</vt:lpstr>
      <vt:lpstr>Gill Sans Nova Light</vt:lpstr>
      <vt:lpstr>Gill Sans Nova Light </vt:lpstr>
      <vt:lpstr>Sagona Book</vt:lpstr>
      <vt:lpstr>Custom</vt:lpstr>
      <vt:lpstr>Micromouse Competition</vt:lpstr>
      <vt:lpstr>agenda</vt:lpstr>
      <vt:lpstr>Introduction</vt:lpstr>
      <vt:lpstr>This project focuses on designing a robot that can efficiently solve a 8*8 maze, where each cell measures 20×20 cm. The goal is to find the shortest path and complete the maze in the shortest possible time. To achieve this, the robot will use the Flood Fill Algorithm, which helps in mapping and navigating the maze efficiently.</vt:lpstr>
      <vt:lpstr>Project Objective :</vt:lpstr>
      <vt:lpstr>Component  </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Toleen Hamed</dc:creator>
  <cp:lastModifiedBy>Toleen Hamed</cp:lastModifiedBy>
  <cp:revision>3</cp:revision>
  <dcterms:created xsi:type="dcterms:W3CDTF">2025-02-15T11:29:58Z</dcterms:created>
  <dcterms:modified xsi:type="dcterms:W3CDTF">2025-02-15T15:47:34Z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