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527" r:id="rId2"/>
    <p:sldId id="509" r:id="rId3"/>
    <p:sldId id="522" r:id="rId4"/>
    <p:sldId id="491" r:id="rId5"/>
    <p:sldId id="495" r:id="rId6"/>
    <p:sldId id="532" r:id="rId7"/>
    <p:sldId id="540" r:id="rId8"/>
    <p:sldId id="541" r:id="rId9"/>
    <p:sldId id="539" r:id="rId10"/>
    <p:sldId id="533" r:id="rId11"/>
    <p:sldId id="537" r:id="rId12"/>
    <p:sldId id="534" r:id="rId13"/>
    <p:sldId id="536" r:id="rId14"/>
    <p:sldId id="535" r:id="rId15"/>
    <p:sldId id="529" r:id="rId16"/>
    <p:sldId id="530" r:id="rId17"/>
  </p:sldIdLst>
  <p:sldSz cx="9144000" cy="6858000" type="screen4x3"/>
  <p:notesSz cx="6669088" cy="9928225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  <a:srgbClr val="9966FF"/>
    <a:srgbClr val="FFFF00"/>
    <a:srgbClr val="FF66CC"/>
    <a:srgbClr val="CC9900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95" autoAdjust="0"/>
  </p:normalViewPr>
  <p:slideViewPr>
    <p:cSldViewPr snapToObjects="1">
      <p:cViewPr varScale="1">
        <p:scale>
          <a:sx n="72" d="100"/>
          <a:sy n="72" d="100"/>
        </p:scale>
        <p:origin x="1308" y="54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1" d="100"/>
          <a:sy n="51" d="100"/>
        </p:scale>
        <p:origin x="-1872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0" tIns="46180" rIns="92360" bIns="46180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0" tIns="46180" rIns="92360" bIns="4618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0" tIns="46180" rIns="92360" bIns="46180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24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0" tIns="46180" rIns="92360" bIns="4618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A3D4D0FD-D689-43F2-87BD-D198FD2DC9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639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0" tIns="46180" rIns="92360" bIns="46180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0" tIns="46180" rIns="92360" bIns="4618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0" tIns="46180" rIns="92360" bIns="461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0" tIns="46180" rIns="92360" bIns="46180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0" tIns="46180" rIns="92360" bIns="4618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E884F0F0-F8ED-4DED-93BD-68BBDF5368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770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69085-F416-413C-A3E2-F8A987748097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781425" y="0"/>
            <a:ext cx="2887663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781425" y="9429750"/>
            <a:ext cx="2887663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159" tIns="0" rIns="18159" bIns="0" anchor="b"/>
          <a:lstStyle/>
          <a:p>
            <a:pPr algn="r" defTabSz="901700"/>
            <a:r>
              <a:rPr lang="pt-BR" sz="1000" i="1">
                <a:latin typeface="Times" pitchFamily="18" charset="0"/>
              </a:rPr>
              <a:t>1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9429750"/>
            <a:ext cx="2887663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0"/>
            <a:ext cx="2887663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8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89000" y="4711700"/>
            <a:ext cx="4891088" cy="4470400"/>
          </a:xfrm>
          <a:noFill/>
          <a:ln/>
        </p:spPr>
        <p:txBody>
          <a:bodyPr lIns="90802" tIns="44703" rIns="90802" bIns="44703"/>
          <a:lstStyle/>
          <a:p>
            <a:endParaRPr lang="pt-BR" smtClean="0"/>
          </a:p>
        </p:txBody>
      </p:sp>
      <p:sp>
        <p:nvSpPr>
          <p:cNvPr id="20488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1049338"/>
            <a:ext cx="4151312" cy="31130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8408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"/>
          <p:cNvSpPr>
            <a:spLocks noChangeShapeType="1"/>
          </p:cNvSpPr>
          <p:nvPr/>
        </p:nvSpPr>
        <p:spPr bwMode="auto">
          <a:xfrm flipH="1">
            <a:off x="0" y="1887538"/>
            <a:ext cx="472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4" name="Rectangle 14"/>
          <p:cNvSpPr>
            <a:spLocks noChangeArrowheads="1"/>
          </p:cNvSpPr>
          <p:nvPr userDrawn="1"/>
        </p:nvSpPr>
        <p:spPr bwMode="auto">
          <a:xfrm>
            <a:off x="2976563" y="2990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/>
          </a:p>
        </p:txBody>
      </p:sp>
      <p:sp>
        <p:nvSpPr>
          <p:cNvPr id="5" name="Rectangle 1032"/>
          <p:cNvSpPr>
            <a:spLocks noChangeArrowheads="1"/>
          </p:cNvSpPr>
          <p:nvPr userDrawn="1"/>
        </p:nvSpPr>
        <p:spPr bwMode="auto">
          <a:xfrm>
            <a:off x="838200" y="685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rgbClr val="000099"/>
                </a:solidFill>
                <a:latin typeface="+mj-lt"/>
              </a:rPr>
              <a:t>ORGANIZAÇÃO E ARQUITETURA DE COMPUTADORES </a:t>
            </a:r>
            <a:r>
              <a:rPr lang="pt-BR" dirty="0">
                <a:solidFill>
                  <a:srgbClr val="000099"/>
                </a:solidFill>
                <a:latin typeface="+mj-lt"/>
              </a:rPr>
              <a:t>I</a:t>
            </a:r>
          </a:p>
        </p:txBody>
      </p:sp>
      <p:sp>
        <p:nvSpPr>
          <p:cNvPr id="6" name="Rectangle 1033"/>
          <p:cNvSpPr>
            <a:spLocks noChangeArrowheads="1"/>
          </p:cNvSpPr>
          <p:nvPr userDrawn="1"/>
        </p:nvSpPr>
        <p:spPr bwMode="auto">
          <a:xfrm>
            <a:off x="4787900" y="6092825"/>
            <a:ext cx="41052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pt-BR" sz="1800" b="1" dirty="0">
                <a:solidFill>
                  <a:srgbClr val="000099"/>
                </a:solidFill>
                <a:latin typeface="+mj-lt"/>
              </a:rPr>
              <a:t>prof. Dr. César Augusto M. Marcon</a:t>
            </a:r>
          </a:p>
          <a:p>
            <a:pPr>
              <a:spcBef>
                <a:spcPct val="20000"/>
              </a:spcBef>
              <a:defRPr/>
            </a:pPr>
            <a:r>
              <a:rPr lang="pt-BR" sz="1800" b="1" dirty="0">
                <a:solidFill>
                  <a:srgbClr val="000099"/>
                </a:solidFill>
                <a:latin typeface="+mj-lt"/>
              </a:rPr>
              <a:t>prof. Dr. Edson Ifarraguirre Moreno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5654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88" y="304800"/>
            <a:ext cx="8785225" cy="381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79388" y="1125538"/>
            <a:ext cx="4316412" cy="560228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560228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304800"/>
            <a:ext cx="8785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560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-6350" y="-26988"/>
            <a:ext cx="825500" cy="30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670263AA-5085-45D5-8BAD-B843BF170E25}" type="slidenum">
              <a:rPr lang="pt-BR" sz="1400" b="1">
                <a:solidFill>
                  <a:schemeClr val="accent3">
                    <a:lumMod val="50000"/>
                  </a:schemeClr>
                </a:solidFill>
                <a:latin typeface="+mj-lt"/>
              </a:rPr>
              <a:pPr>
                <a:defRPr/>
              </a:pPr>
              <a:t>‹nº›</a:t>
            </a:fld>
            <a:r>
              <a:rPr lang="pt-BR" sz="1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/ 16</a:t>
            </a: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H="1">
            <a:off x="0" y="914400"/>
            <a:ext cx="472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0" r:id="rId2"/>
    <p:sldLayoutId id="2147483681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22313" y="2420888"/>
            <a:ext cx="7772400" cy="2016224"/>
          </a:xfrm>
        </p:spPr>
        <p:txBody>
          <a:bodyPr/>
          <a:lstStyle/>
          <a:p>
            <a:pPr eaLnBrk="1" hangingPunct="1"/>
            <a:r>
              <a:rPr lang="pt-BR" smtClean="0">
                <a:latin typeface="Helvetica" pitchFamily="34" charset="0"/>
              </a:rPr>
              <a:t>Circuitos Sequenciais</a:t>
            </a:r>
            <a:r>
              <a:rPr lang="pt-BR" dirty="0" smtClean="0">
                <a:latin typeface="Helvetica" pitchFamily="34" charset="0"/>
              </a:rPr>
              <a:t/>
            </a:r>
            <a:br>
              <a:rPr lang="pt-BR" dirty="0" smtClean="0">
                <a:latin typeface="Helvetica" pitchFamily="34" charset="0"/>
              </a:rPr>
            </a:br>
            <a:r>
              <a:rPr lang="pt-BR" dirty="0" smtClean="0">
                <a:latin typeface="Helvetica" pitchFamily="34" charset="0"/>
              </a:rPr>
              <a:t/>
            </a:r>
            <a:br>
              <a:rPr lang="pt-BR" dirty="0" smtClean="0">
                <a:latin typeface="Helvetica" pitchFamily="34" charset="0"/>
              </a:rPr>
            </a:br>
            <a:r>
              <a:rPr lang="pt-BR" sz="3200" dirty="0" smtClean="0">
                <a:latin typeface="Helvetica" pitchFamily="34" charset="0"/>
              </a:rPr>
              <a:t>Descrição VHDL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title"/>
          </p:nvPr>
        </p:nvSpPr>
        <p:spPr>
          <a:xfrm>
            <a:off x="546100" y="304800"/>
            <a:ext cx="8189913" cy="342900"/>
          </a:xfrm>
          <a:noFill/>
        </p:spPr>
        <p:txBody>
          <a:bodyPr/>
          <a:lstStyle/>
          <a:p>
            <a:pPr eaLnBrk="1" hangingPunct="1"/>
            <a:r>
              <a:rPr lang="pt-BR" smtClean="0"/>
              <a:t>Registradores</a:t>
            </a:r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174625" y="990600"/>
            <a:ext cx="8861425" cy="567848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ts val="500"/>
              </a:spcBef>
              <a:buFontTx/>
              <a:buChar char="–"/>
              <a:tabLst>
                <a:tab pos="1997075" algn="l"/>
              </a:tabLst>
            </a:pPr>
            <a:r>
              <a:rPr lang="pt-BR" b="0" dirty="0" smtClean="0">
                <a:solidFill>
                  <a:srgbClr val="000066"/>
                </a:solidFill>
              </a:rPr>
              <a:t>Arquitetura de registrador de 8 bits com chip </a:t>
            </a:r>
            <a:r>
              <a:rPr lang="pt-BR" b="0" dirty="0" err="1" smtClean="0">
                <a:solidFill>
                  <a:srgbClr val="000066"/>
                </a:solidFill>
              </a:rPr>
              <a:t>enable</a:t>
            </a:r>
            <a:r>
              <a:rPr lang="pt-BR" b="0" dirty="0" smtClean="0">
                <a:solidFill>
                  <a:srgbClr val="000066"/>
                </a:solidFill>
              </a:rPr>
              <a:t>, e reset assíncrono ao relógio</a:t>
            </a:r>
          </a:p>
          <a:p>
            <a:pPr algn="just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1997075" algn="l"/>
              </a:tabLst>
            </a:pPr>
            <a:endParaRPr lang="pt-BR" sz="1600" b="0" dirty="0" smtClean="0">
              <a:solidFill>
                <a:srgbClr val="000066"/>
              </a:solidFill>
            </a:endParaRP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r>
              <a:rPr lang="pt-BR" sz="1800" b="1" dirty="0" err="1" smtClean="0">
                <a:latin typeface="Courier New" pitchFamily="49" charset="0"/>
              </a:rPr>
              <a:t>entity</a:t>
            </a:r>
            <a:r>
              <a:rPr lang="pt-BR" sz="1800" b="1" dirty="0" smtClean="0">
                <a:latin typeface="Courier New" pitchFamily="49" charset="0"/>
              </a:rPr>
              <a:t> </a:t>
            </a:r>
            <a:r>
              <a:rPr lang="pt-BR" sz="1800" b="1" dirty="0" err="1" smtClean="0">
                <a:latin typeface="Courier New" pitchFamily="49" charset="0"/>
              </a:rPr>
              <a:t>regnbit</a:t>
            </a:r>
            <a:r>
              <a:rPr lang="pt-BR" sz="1800" b="1" dirty="0" smtClean="0">
                <a:latin typeface="Courier New" pitchFamily="49" charset="0"/>
              </a:rPr>
              <a:t> </a:t>
            </a:r>
            <a:r>
              <a:rPr lang="pt-BR" sz="1800" b="1" dirty="0" err="1" smtClean="0">
                <a:latin typeface="Courier New" pitchFamily="49" charset="0"/>
              </a:rPr>
              <a:t>is</a:t>
            </a:r>
            <a:endParaRPr lang="pt-BR" sz="1800" b="1" dirty="0" smtClean="0">
              <a:latin typeface="Courier New" pitchFamily="49" charset="0"/>
            </a:endParaRP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r>
              <a:rPr lang="pt-BR" sz="1800" b="1" dirty="0" smtClean="0">
                <a:latin typeface="Courier New" pitchFamily="49" charset="0"/>
              </a:rPr>
              <a:t>    </a:t>
            </a:r>
            <a:r>
              <a:rPr lang="pt-BR" sz="1800" b="1" dirty="0" err="1" smtClean="0">
                <a:latin typeface="Courier New" pitchFamily="49" charset="0"/>
              </a:rPr>
              <a:t>port</a:t>
            </a:r>
            <a:endParaRPr lang="pt-BR" sz="1800" b="1" dirty="0" smtClean="0">
              <a:latin typeface="Courier New" pitchFamily="49" charset="0"/>
            </a:endParaRP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r>
              <a:rPr lang="pt-BR" sz="1800" b="1" dirty="0" smtClean="0">
                <a:latin typeface="Courier New" pitchFamily="49" charset="0"/>
              </a:rPr>
              <a:t>    (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r>
              <a:rPr lang="pt-BR" sz="1800" b="1" dirty="0" smtClean="0">
                <a:latin typeface="Courier New" pitchFamily="49" charset="0"/>
              </a:rPr>
              <a:t>        </a:t>
            </a:r>
            <a:r>
              <a:rPr lang="pt-BR" sz="1800" b="1" dirty="0" err="1" smtClean="0">
                <a:latin typeface="Courier New" pitchFamily="49" charset="0"/>
              </a:rPr>
              <a:t>ck</a:t>
            </a:r>
            <a:r>
              <a:rPr lang="pt-BR" sz="1800" b="1" dirty="0" smtClean="0">
                <a:latin typeface="Courier New" pitchFamily="49" charset="0"/>
              </a:rPr>
              <a:t>, </a:t>
            </a:r>
            <a:r>
              <a:rPr lang="pt-BR" sz="1800" b="1" dirty="0" err="1" smtClean="0">
                <a:latin typeface="Courier New" pitchFamily="49" charset="0"/>
              </a:rPr>
              <a:t>rst</a:t>
            </a:r>
            <a:r>
              <a:rPr lang="pt-BR" sz="1800" b="1" dirty="0" smtClean="0">
                <a:latin typeface="Courier New" pitchFamily="49" charset="0"/>
              </a:rPr>
              <a:t>, </a:t>
            </a:r>
            <a:r>
              <a:rPr lang="pt-BR" sz="1800" b="1" dirty="0" err="1" smtClean="0">
                <a:latin typeface="Courier New" pitchFamily="49" charset="0"/>
              </a:rPr>
              <a:t>ce</a:t>
            </a:r>
            <a:r>
              <a:rPr lang="pt-BR" sz="1800" b="1" dirty="0" smtClean="0">
                <a:latin typeface="Courier New" pitchFamily="49" charset="0"/>
              </a:rPr>
              <a:t>: in </a:t>
            </a:r>
            <a:r>
              <a:rPr lang="pt-BR" sz="1800" b="1" dirty="0" err="1" smtClean="0">
                <a:latin typeface="Courier New" pitchFamily="49" charset="0"/>
              </a:rPr>
              <a:t>std_logic</a:t>
            </a:r>
            <a:r>
              <a:rPr lang="pt-BR" sz="1800" b="1" dirty="0" smtClean="0">
                <a:latin typeface="Courier New" pitchFamily="49" charset="0"/>
              </a:rPr>
              <a:t>;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r>
              <a:rPr lang="pt-BR" sz="1800" b="1" dirty="0" smtClean="0">
                <a:latin typeface="Courier New" pitchFamily="49" charset="0"/>
              </a:rPr>
              <a:t>        D: in  </a:t>
            </a:r>
            <a:r>
              <a:rPr lang="pt-BR" sz="1800" b="1" dirty="0" err="1" smtClean="0">
                <a:latin typeface="Courier New" pitchFamily="49" charset="0"/>
              </a:rPr>
              <a:t>std_logic_vector</a:t>
            </a:r>
            <a:r>
              <a:rPr lang="pt-BR" sz="1800" b="1" dirty="0" smtClean="0">
                <a:latin typeface="Courier New" pitchFamily="49" charset="0"/>
              </a:rPr>
              <a:t>(7 </a:t>
            </a:r>
            <a:r>
              <a:rPr lang="pt-BR" sz="1800" b="1" dirty="0" err="1" smtClean="0">
                <a:latin typeface="Courier New" pitchFamily="49" charset="0"/>
              </a:rPr>
              <a:t>downto</a:t>
            </a:r>
            <a:r>
              <a:rPr lang="pt-BR" sz="1800" b="1" dirty="0" smtClean="0">
                <a:latin typeface="Courier New" pitchFamily="49" charset="0"/>
              </a:rPr>
              <a:t> 0);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r>
              <a:rPr lang="pt-BR" sz="1800" b="1" dirty="0" smtClean="0">
                <a:latin typeface="Courier New" pitchFamily="49" charset="0"/>
              </a:rPr>
              <a:t>        Q: out </a:t>
            </a:r>
            <a:r>
              <a:rPr lang="pt-BR" sz="1800" b="1" dirty="0" err="1" smtClean="0">
                <a:latin typeface="Courier New" pitchFamily="49" charset="0"/>
              </a:rPr>
              <a:t>std_logic_vector</a:t>
            </a:r>
            <a:r>
              <a:rPr lang="pt-BR" sz="1800" b="1" dirty="0" smtClean="0">
                <a:latin typeface="Courier New" pitchFamily="49" charset="0"/>
              </a:rPr>
              <a:t>(7 </a:t>
            </a:r>
            <a:r>
              <a:rPr lang="pt-BR" sz="1800" b="1" dirty="0" err="1" smtClean="0">
                <a:latin typeface="Courier New" pitchFamily="49" charset="0"/>
              </a:rPr>
              <a:t>downto</a:t>
            </a:r>
            <a:r>
              <a:rPr lang="pt-BR" sz="1800" b="1" dirty="0" smtClean="0">
                <a:latin typeface="Courier New" pitchFamily="49" charset="0"/>
              </a:rPr>
              <a:t> 0)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r>
              <a:rPr lang="pt-BR" sz="1800" b="1" dirty="0" smtClean="0">
                <a:latin typeface="Courier New" pitchFamily="49" charset="0"/>
              </a:rPr>
              <a:t>    );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r>
              <a:rPr lang="pt-BR" sz="1800" b="1" dirty="0" err="1" smtClean="0">
                <a:latin typeface="Courier New" pitchFamily="49" charset="0"/>
              </a:rPr>
              <a:t>end</a:t>
            </a:r>
            <a:r>
              <a:rPr lang="pt-BR" sz="1800" b="1" dirty="0" smtClean="0">
                <a:latin typeface="Courier New" pitchFamily="49" charset="0"/>
              </a:rPr>
              <a:t> </a:t>
            </a:r>
            <a:r>
              <a:rPr lang="pt-BR" sz="1800" b="1" dirty="0" err="1" smtClean="0">
                <a:latin typeface="Courier New" pitchFamily="49" charset="0"/>
              </a:rPr>
              <a:t>regnbit</a:t>
            </a:r>
            <a:r>
              <a:rPr lang="pt-BR" sz="1800" b="1" dirty="0" smtClean="0">
                <a:latin typeface="Courier New" pitchFamily="49" charset="0"/>
              </a:rPr>
              <a:t>;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endParaRPr lang="pt-BR" sz="1800" b="1" dirty="0" smtClean="0">
              <a:latin typeface="Courier New" pitchFamily="49" charset="0"/>
            </a:endParaRP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r>
              <a:rPr lang="pt-BR" sz="1800" b="1" dirty="0" err="1" smtClean="0">
                <a:latin typeface="Courier New" pitchFamily="49" charset="0"/>
              </a:rPr>
              <a:t>architecture</a:t>
            </a:r>
            <a:r>
              <a:rPr lang="pt-BR" sz="1800" b="1" dirty="0" smtClean="0">
                <a:latin typeface="Courier New" pitchFamily="49" charset="0"/>
              </a:rPr>
              <a:t> </a:t>
            </a:r>
            <a:r>
              <a:rPr lang="pt-BR" sz="1800" b="1" dirty="0" err="1" smtClean="0">
                <a:latin typeface="Courier New" pitchFamily="49" charset="0"/>
              </a:rPr>
              <a:t>regn</a:t>
            </a:r>
            <a:r>
              <a:rPr lang="pt-BR" sz="1800" b="1" dirty="0" smtClean="0">
                <a:latin typeface="Courier New" pitchFamily="49" charset="0"/>
              </a:rPr>
              <a:t> </a:t>
            </a:r>
            <a:r>
              <a:rPr lang="pt-BR" sz="1800" b="1" dirty="0" err="1" smtClean="0">
                <a:latin typeface="Courier New" pitchFamily="49" charset="0"/>
              </a:rPr>
              <a:t>of</a:t>
            </a:r>
            <a:r>
              <a:rPr lang="pt-BR" sz="1800" b="1" dirty="0" smtClean="0">
                <a:latin typeface="Courier New" pitchFamily="49" charset="0"/>
              </a:rPr>
              <a:t> </a:t>
            </a:r>
            <a:r>
              <a:rPr lang="pt-BR" sz="1800" b="1" dirty="0" err="1" smtClean="0">
                <a:latin typeface="Courier New" pitchFamily="49" charset="0"/>
              </a:rPr>
              <a:t>regnbit</a:t>
            </a:r>
            <a:r>
              <a:rPr lang="pt-BR" sz="1800" b="1" dirty="0" smtClean="0">
                <a:latin typeface="Courier New" pitchFamily="49" charset="0"/>
              </a:rPr>
              <a:t> </a:t>
            </a:r>
            <a:r>
              <a:rPr lang="pt-BR" sz="1800" b="1" dirty="0" err="1" smtClean="0">
                <a:latin typeface="Courier New" pitchFamily="49" charset="0"/>
              </a:rPr>
              <a:t>is</a:t>
            </a:r>
            <a:endParaRPr lang="pt-BR" sz="1800" b="1" dirty="0" smtClean="0">
              <a:latin typeface="Courier New" pitchFamily="49" charset="0"/>
            </a:endParaRP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r>
              <a:rPr lang="pt-BR" sz="1800" b="1" dirty="0" err="1" smtClean="0">
                <a:latin typeface="Courier New" pitchFamily="49" charset="0"/>
              </a:rPr>
              <a:t>begin</a:t>
            </a:r>
            <a:endParaRPr lang="pt-BR" sz="1800" b="1" dirty="0" smtClean="0">
              <a:latin typeface="Courier New" pitchFamily="49" charset="0"/>
            </a:endParaRP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r>
              <a:rPr lang="pt-BR" sz="1800" b="1" dirty="0" smtClean="0">
                <a:latin typeface="Courier New" pitchFamily="49" charset="0"/>
              </a:rPr>
              <a:t>    </a:t>
            </a:r>
            <a:r>
              <a:rPr lang="pt-BR" sz="1800" b="1" dirty="0" err="1" smtClean="0">
                <a:latin typeface="Courier New" pitchFamily="49" charset="0"/>
              </a:rPr>
              <a:t>process</a:t>
            </a:r>
            <a:r>
              <a:rPr lang="pt-BR" sz="1800" b="1" dirty="0" smtClean="0">
                <a:latin typeface="Courier New" pitchFamily="49" charset="0"/>
              </a:rPr>
              <a:t>(</a:t>
            </a:r>
            <a:r>
              <a:rPr lang="pt-BR" sz="1800" b="1" dirty="0" err="1" smtClean="0">
                <a:latin typeface="Courier New" pitchFamily="49" charset="0"/>
              </a:rPr>
              <a:t>ck</a:t>
            </a:r>
            <a:r>
              <a:rPr lang="pt-BR" sz="1800" b="1" dirty="0" smtClean="0">
                <a:latin typeface="Courier New" pitchFamily="49" charset="0"/>
              </a:rPr>
              <a:t>, </a:t>
            </a:r>
            <a:r>
              <a:rPr lang="pt-BR" sz="1800" b="1" dirty="0" err="1" smtClean="0">
                <a:latin typeface="Courier New" pitchFamily="49" charset="0"/>
              </a:rPr>
              <a:t>rst</a:t>
            </a:r>
            <a:r>
              <a:rPr lang="pt-BR" sz="1800" b="1" dirty="0" smtClean="0">
                <a:latin typeface="Courier New" pitchFamily="49" charset="0"/>
              </a:rPr>
              <a:t>)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r>
              <a:rPr lang="pt-BR" sz="1800" b="1" dirty="0" smtClean="0">
                <a:latin typeface="Courier New" pitchFamily="49" charset="0"/>
              </a:rPr>
              <a:t>    </a:t>
            </a:r>
            <a:r>
              <a:rPr lang="pt-BR" sz="1800" b="1" dirty="0" err="1" smtClean="0">
                <a:latin typeface="Courier New" pitchFamily="49" charset="0"/>
              </a:rPr>
              <a:t>begin</a:t>
            </a:r>
            <a:endParaRPr lang="pt-BR" sz="1800" b="1" dirty="0" smtClean="0">
              <a:latin typeface="Courier New" pitchFamily="49" charset="0"/>
            </a:endParaRP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r>
              <a:rPr lang="pt-BR" sz="1800" b="1" dirty="0" smtClean="0">
                <a:latin typeface="Courier New" pitchFamily="49" charset="0"/>
              </a:rPr>
              <a:t>        </a:t>
            </a:r>
            <a:r>
              <a:rPr lang="pt-BR" sz="1800" b="1" dirty="0" err="1" smtClean="0">
                <a:latin typeface="Courier New" pitchFamily="49" charset="0"/>
              </a:rPr>
              <a:t>if</a:t>
            </a:r>
            <a:r>
              <a:rPr lang="pt-BR" sz="1800" b="1" dirty="0" smtClean="0">
                <a:latin typeface="Courier New" pitchFamily="49" charset="0"/>
              </a:rPr>
              <a:t> </a:t>
            </a:r>
            <a:r>
              <a:rPr lang="pt-BR" sz="1800" b="1" dirty="0" err="1" smtClean="0">
                <a:latin typeface="Courier New" pitchFamily="49" charset="0"/>
              </a:rPr>
              <a:t>rst</a:t>
            </a:r>
            <a:r>
              <a:rPr lang="pt-BR" sz="1800" b="1" dirty="0" smtClean="0">
                <a:latin typeface="Courier New" pitchFamily="49" charset="0"/>
              </a:rPr>
              <a:t> = '1' </a:t>
            </a:r>
            <a:r>
              <a:rPr lang="pt-BR" sz="1800" b="1" dirty="0" err="1" smtClean="0">
                <a:latin typeface="Courier New" pitchFamily="49" charset="0"/>
              </a:rPr>
              <a:t>then</a:t>
            </a:r>
            <a:endParaRPr lang="pt-BR" sz="1800" b="1" dirty="0" smtClean="0">
              <a:latin typeface="Courier New" pitchFamily="49" charset="0"/>
            </a:endParaRP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r>
              <a:rPr lang="pt-BR" sz="1800" b="1" dirty="0" smtClean="0">
                <a:latin typeface="Courier New" pitchFamily="49" charset="0"/>
              </a:rPr>
              <a:t>            Q &lt;= (</a:t>
            </a:r>
            <a:r>
              <a:rPr lang="pt-BR" sz="1800" b="1" dirty="0" err="1" smtClean="0">
                <a:latin typeface="Courier New" pitchFamily="49" charset="0"/>
              </a:rPr>
              <a:t>others</a:t>
            </a:r>
            <a:r>
              <a:rPr lang="pt-BR" sz="1800" b="1" dirty="0" smtClean="0">
                <a:latin typeface="Courier New" pitchFamily="49" charset="0"/>
              </a:rPr>
              <a:t> =&gt; '0');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r>
              <a:rPr lang="pt-BR" sz="1800" b="1" dirty="0" smtClean="0">
                <a:latin typeface="Courier New" pitchFamily="49" charset="0"/>
              </a:rPr>
              <a:t>        </a:t>
            </a:r>
            <a:r>
              <a:rPr lang="pt-BR" sz="1800" b="1" dirty="0" err="1" smtClean="0">
                <a:latin typeface="Courier New" pitchFamily="49" charset="0"/>
              </a:rPr>
              <a:t>elsif</a:t>
            </a:r>
            <a:r>
              <a:rPr lang="pt-BR" sz="1800" b="1" dirty="0" smtClean="0">
                <a:latin typeface="Courier New" pitchFamily="49" charset="0"/>
              </a:rPr>
              <a:t> </a:t>
            </a:r>
            <a:r>
              <a:rPr lang="pt-BR" sz="1800" b="1" dirty="0" err="1" smtClean="0">
                <a:latin typeface="Courier New" pitchFamily="49" charset="0"/>
              </a:rPr>
              <a:t>ck'event</a:t>
            </a:r>
            <a:r>
              <a:rPr lang="pt-BR" sz="1800" b="1" dirty="0" smtClean="0">
                <a:latin typeface="Courier New" pitchFamily="49" charset="0"/>
              </a:rPr>
              <a:t> </a:t>
            </a:r>
            <a:r>
              <a:rPr lang="pt-BR" sz="1800" b="1" dirty="0" err="1" smtClean="0">
                <a:latin typeface="Courier New" pitchFamily="49" charset="0"/>
              </a:rPr>
              <a:t>and</a:t>
            </a:r>
            <a:r>
              <a:rPr lang="pt-BR" sz="1800" b="1" dirty="0" smtClean="0">
                <a:latin typeface="Courier New" pitchFamily="49" charset="0"/>
              </a:rPr>
              <a:t> </a:t>
            </a:r>
            <a:r>
              <a:rPr lang="pt-BR" sz="1800" b="1" dirty="0" err="1" smtClean="0">
                <a:latin typeface="Courier New" pitchFamily="49" charset="0"/>
              </a:rPr>
              <a:t>ck</a:t>
            </a:r>
            <a:r>
              <a:rPr lang="pt-BR" sz="1800" b="1" dirty="0" smtClean="0">
                <a:latin typeface="Courier New" pitchFamily="49" charset="0"/>
              </a:rPr>
              <a:t> = '0' </a:t>
            </a:r>
            <a:r>
              <a:rPr lang="pt-BR" sz="1800" b="1" dirty="0" err="1" smtClean="0">
                <a:latin typeface="Courier New" pitchFamily="49" charset="0"/>
              </a:rPr>
              <a:t>then</a:t>
            </a:r>
            <a:endParaRPr lang="pt-BR" sz="1800" b="1" dirty="0" smtClean="0">
              <a:latin typeface="Courier New" pitchFamily="49" charset="0"/>
            </a:endParaRP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r>
              <a:rPr lang="pt-BR" sz="1800" b="1" dirty="0" smtClean="0">
                <a:latin typeface="Courier New" pitchFamily="49" charset="0"/>
              </a:rPr>
              <a:t>            </a:t>
            </a:r>
            <a:r>
              <a:rPr lang="pt-BR" sz="1800" b="1" dirty="0" err="1" smtClean="0">
                <a:latin typeface="Courier New" pitchFamily="49" charset="0"/>
              </a:rPr>
              <a:t>if</a:t>
            </a:r>
            <a:r>
              <a:rPr lang="pt-BR" sz="1800" b="1" dirty="0" smtClean="0">
                <a:latin typeface="Courier New" pitchFamily="49" charset="0"/>
              </a:rPr>
              <a:t> </a:t>
            </a:r>
            <a:r>
              <a:rPr lang="pt-BR" sz="1800" b="1" dirty="0" err="1" smtClean="0">
                <a:latin typeface="Courier New" pitchFamily="49" charset="0"/>
              </a:rPr>
              <a:t>ce</a:t>
            </a:r>
            <a:r>
              <a:rPr lang="pt-BR" sz="1800" b="1" dirty="0" smtClean="0">
                <a:latin typeface="Courier New" pitchFamily="49" charset="0"/>
              </a:rPr>
              <a:t> = '1' </a:t>
            </a:r>
            <a:r>
              <a:rPr lang="pt-BR" sz="1800" b="1" dirty="0" err="1" smtClean="0">
                <a:latin typeface="Courier New" pitchFamily="49" charset="0"/>
              </a:rPr>
              <a:t>then</a:t>
            </a:r>
            <a:endParaRPr lang="pt-BR" sz="1800" b="1" dirty="0" smtClean="0">
              <a:latin typeface="Courier New" pitchFamily="49" charset="0"/>
            </a:endParaRP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r>
              <a:rPr lang="pt-BR" sz="1800" b="1" dirty="0" smtClean="0">
                <a:latin typeface="Courier New" pitchFamily="49" charset="0"/>
              </a:rPr>
              <a:t>                Q &lt;= D; 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r>
              <a:rPr lang="pt-BR" sz="1800" b="1" dirty="0" smtClean="0">
                <a:latin typeface="Courier New" pitchFamily="49" charset="0"/>
              </a:rPr>
              <a:t>            </a:t>
            </a:r>
            <a:r>
              <a:rPr lang="pt-BR" sz="1800" b="1" dirty="0" err="1" smtClean="0">
                <a:latin typeface="Courier New" pitchFamily="49" charset="0"/>
              </a:rPr>
              <a:t>end</a:t>
            </a:r>
            <a:r>
              <a:rPr lang="pt-BR" sz="1800" b="1" dirty="0" smtClean="0">
                <a:latin typeface="Courier New" pitchFamily="49" charset="0"/>
              </a:rPr>
              <a:t> </a:t>
            </a:r>
            <a:r>
              <a:rPr lang="pt-BR" sz="1800" b="1" dirty="0" err="1" smtClean="0">
                <a:latin typeface="Courier New" pitchFamily="49" charset="0"/>
              </a:rPr>
              <a:t>if</a:t>
            </a:r>
            <a:r>
              <a:rPr lang="pt-BR" sz="1800" b="1" dirty="0" smtClean="0">
                <a:latin typeface="Courier New" pitchFamily="49" charset="0"/>
              </a:rPr>
              <a:t>;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r>
              <a:rPr lang="pt-BR" sz="1800" b="1" dirty="0" smtClean="0">
                <a:latin typeface="Courier New" pitchFamily="49" charset="0"/>
              </a:rPr>
              <a:t>        </a:t>
            </a:r>
            <a:r>
              <a:rPr lang="pt-BR" sz="1800" b="1" dirty="0" err="1" smtClean="0">
                <a:latin typeface="Courier New" pitchFamily="49" charset="0"/>
              </a:rPr>
              <a:t>end</a:t>
            </a:r>
            <a:r>
              <a:rPr lang="pt-BR" sz="1800" b="1" dirty="0" smtClean="0">
                <a:latin typeface="Courier New" pitchFamily="49" charset="0"/>
              </a:rPr>
              <a:t> </a:t>
            </a:r>
            <a:r>
              <a:rPr lang="pt-BR" sz="1800" b="1" dirty="0" err="1" smtClean="0">
                <a:latin typeface="Courier New" pitchFamily="49" charset="0"/>
              </a:rPr>
              <a:t>if</a:t>
            </a:r>
            <a:r>
              <a:rPr lang="pt-BR" sz="1800" b="1" dirty="0" smtClean="0">
                <a:latin typeface="Courier New" pitchFamily="49" charset="0"/>
              </a:rPr>
              <a:t>;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r>
              <a:rPr lang="pt-BR" sz="1800" b="1" dirty="0" smtClean="0">
                <a:latin typeface="Courier New" pitchFamily="49" charset="0"/>
              </a:rPr>
              <a:t>    </a:t>
            </a:r>
            <a:r>
              <a:rPr lang="pt-BR" sz="1800" b="1" dirty="0" err="1" smtClean="0">
                <a:latin typeface="Courier New" pitchFamily="49" charset="0"/>
              </a:rPr>
              <a:t>end</a:t>
            </a:r>
            <a:r>
              <a:rPr lang="pt-BR" sz="1800" b="1" dirty="0" smtClean="0">
                <a:latin typeface="Courier New" pitchFamily="49" charset="0"/>
              </a:rPr>
              <a:t> </a:t>
            </a:r>
            <a:r>
              <a:rPr lang="pt-BR" sz="1800" b="1" dirty="0" err="1" smtClean="0">
                <a:latin typeface="Courier New" pitchFamily="49" charset="0"/>
              </a:rPr>
              <a:t>process</a:t>
            </a:r>
            <a:r>
              <a:rPr lang="pt-BR" sz="1800" b="1" dirty="0" smtClean="0">
                <a:latin typeface="Courier New" pitchFamily="49" charset="0"/>
              </a:rPr>
              <a:t>;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997075" algn="l"/>
              </a:tabLst>
            </a:pPr>
            <a:r>
              <a:rPr lang="pt-BR" sz="1800" b="1" dirty="0" err="1" smtClean="0">
                <a:latin typeface="Courier New" pitchFamily="49" charset="0"/>
              </a:rPr>
              <a:t>end</a:t>
            </a:r>
            <a:r>
              <a:rPr lang="pt-BR" sz="1800" b="1" dirty="0" smtClean="0">
                <a:latin typeface="Courier New" pitchFamily="49" charset="0"/>
              </a:rPr>
              <a:t> </a:t>
            </a:r>
            <a:r>
              <a:rPr lang="pt-BR" sz="1800" b="1" dirty="0" err="1" smtClean="0">
                <a:latin typeface="Courier New" pitchFamily="49" charset="0"/>
              </a:rPr>
              <a:t>regn</a:t>
            </a:r>
            <a:r>
              <a:rPr lang="pt-BR" sz="1800" b="1" dirty="0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304800"/>
            <a:ext cx="8189913" cy="342900"/>
          </a:xfrm>
          <a:noFill/>
        </p:spPr>
        <p:txBody>
          <a:bodyPr/>
          <a:lstStyle/>
          <a:p>
            <a:pPr eaLnBrk="1" hangingPunct="1"/>
            <a:r>
              <a:rPr lang="pt-BR" smtClean="0"/>
              <a:t>Registradores</a:t>
            </a:r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143000"/>
            <a:ext cx="8763000" cy="5526088"/>
          </a:xfrm>
        </p:spPr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pt-BR" sz="2400" b="0" dirty="0" smtClean="0"/>
              <a:t>Exercícios baseados na descrição do slide anterior:</a:t>
            </a:r>
          </a:p>
          <a:p>
            <a:pPr marL="381000" indent="-381000" eaLnBrk="1" hangingPunct="1">
              <a:buFontTx/>
              <a:buNone/>
            </a:pPr>
            <a:endParaRPr lang="pt-BR" sz="1800" b="0" noProof="1" smtClean="0">
              <a:solidFill>
                <a:srgbClr val="000066"/>
              </a:solidFill>
            </a:endParaRPr>
          </a:p>
          <a:p>
            <a:pPr marL="800100" lvl="1" indent="-342900" algn="just" eaLnBrk="1" hangingPunct="1">
              <a:buFontTx/>
              <a:buAutoNum type="arabicPeriod"/>
            </a:pPr>
            <a:r>
              <a:rPr lang="pt-BR" sz="2000" noProof="1" smtClean="0">
                <a:solidFill>
                  <a:srgbClr val="000066"/>
                </a:solidFill>
              </a:rPr>
              <a:t>Como </a:t>
            </a:r>
            <a:r>
              <a:rPr lang="pt-BR" sz="2000" dirty="0" smtClean="0">
                <a:solidFill>
                  <a:srgbClr val="000066"/>
                </a:solidFill>
              </a:rPr>
              <a:t>alterar a descrição de forma que o</a:t>
            </a:r>
            <a:r>
              <a:rPr lang="pt-BR" sz="2000" noProof="1" smtClean="0">
                <a:solidFill>
                  <a:srgbClr val="000066"/>
                </a:solidFill>
              </a:rPr>
              <a:t> sinal </a:t>
            </a:r>
            <a:r>
              <a:rPr lang="pt-BR" sz="2000" dirty="0" err="1" smtClean="0">
                <a:solidFill>
                  <a:srgbClr val="000066"/>
                </a:solidFill>
              </a:rPr>
              <a:t>ce</a:t>
            </a:r>
            <a:r>
              <a:rPr lang="pt-BR" sz="2000" dirty="0" smtClean="0">
                <a:solidFill>
                  <a:srgbClr val="000066"/>
                </a:solidFill>
              </a:rPr>
              <a:t> (chip </a:t>
            </a:r>
            <a:r>
              <a:rPr lang="pt-BR" sz="2000" noProof="1" smtClean="0">
                <a:solidFill>
                  <a:srgbClr val="000066"/>
                </a:solidFill>
              </a:rPr>
              <a:t>enable</a:t>
            </a:r>
            <a:r>
              <a:rPr lang="pt-BR" sz="2000" dirty="0" smtClean="0">
                <a:solidFill>
                  <a:srgbClr val="000066"/>
                </a:solidFill>
              </a:rPr>
              <a:t>) quando desabilitado faça com que a saída do registrador esteja em alta impedância</a:t>
            </a:r>
            <a:r>
              <a:rPr lang="pt-BR" sz="2000" noProof="1" smtClean="0">
                <a:solidFill>
                  <a:srgbClr val="000066"/>
                </a:solidFill>
              </a:rPr>
              <a:t>?</a:t>
            </a:r>
            <a:endParaRPr lang="pt-BR" sz="2000" dirty="0" smtClean="0">
              <a:solidFill>
                <a:srgbClr val="000066"/>
              </a:solidFill>
            </a:endParaRPr>
          </a:p>
          <a:p>
            <a:pPr marL="800100" lvl="1" indent="-342900" eaLnBrk="1" hangingPunct="1">
              <a:buFontTx/>
              <a:buAutoNum type="arabicPeriod"/>
            </a:pPr>
            <a:r>
              <a:rPr lang="pt-BR" sz="2000" dirty="0" smtClean="0">
                <a:solidFill>
                  <a:srgbClr val="000066"/>
                </a:solidFill>
              </a:rPr>
              <a:t>Faça a descrição de um registrador de 16 bits sensível a borda de descida e com </a:t>
            </a:r>
            <a:r>
              <a:rPr lang="pt-BR" sz="2000" dirty="0" smtClean="0">
                <a:solidFill>
                  <a:srgbClr val="FF0000"/>
                </a:solidFill>
              </a:rPr>
              <a:t>reset síncrono</a:t>
            </a:r>
          </a:p>
          <a:p>
            <a:pPr marL="800100" lvl="1" indent="-342900" eaLnBrk="1" hangingPunct="1">
              <a:buFontTx/>
              <a:buAutoNum type="arabicPeriod"/>
            </a:pPr>
            <a:r>
              <a:rPr lang="pt-BR" sz="2000" dirty="0" smtClean="0">
                <a:solidFill>
                  <a:srgbClr val="000066"/>
                </a:solidFill>
              </a:rPr>
              <a:t>O que aconteceria se tirássemos o sinal </a:t>
            </a:r>
            <a:r>
              <a:rPr lang="pt-BR" sz="2000" dirty="0" err="1" smtClean="0">
                <a:solidFill>
                  <a:srgbClr val="000066"/>
                </a:solidFill>
              </a:rPr>
              <a:t>rst</a:t>
            </a:r>
            <a:r>
              <a:rPr lang="pt-BR" sz="2000" dirty="0" smtClean="0">
                <a:solidFill>
                  <a:srgbClr val="000066"/>
                </a:solidFill>
              </a:rPr>
              <a:t> (reset) da lista de sensitividade do processo?</a:t>
            </a:r>
          </a:p>
          <a:p>
            <a:pPr marL="800100" lvl="1" indent="-342900" eaLnBrk="1" hangingPunct="1">
              <a:buFontTx/>
              <a:buAutoNum type="arabicPeriod"/>
            </a:pPr>
            <a:r>
              <a:rPr lang="pt-BR" sz="2000" dirty="0" smtClean="0">
                <a:solidFill>
                  <a:srgbClr val="FF0000"/>
                </a:solidFill>
              </a:rPr>
              <a:t>Qual o efeito de declarar um reset síncrono ao invés de um reset assíncrono ao </a:t>
            </a:r>
            <a:r>
              <a:rPr lang="pt-BR" sz="2000" dirty="0" err="1" smtClean="0">
                <a:solidFill>
                  <a:srgbClr val="FF0000"/>
                </a:solidFill>
              </a:rPr>
              <a:t>clock</a:t>
            </a:r>
            <a:r>
              <a:rPr lang="pt-BR" sz="2000" dirty="0" smtClean="0">
                <a:solidFill>
                  <a:srgbClr val="000066"/>
                </a:solidFill>
              </a:rPr>
              <a:t>? Neste caso, o que aconteceria se tirássemos o sinal </a:t>
            </a:r>
            <a:r>
              <a:rPr lang="pt-BR" sz="2000" dirty="0" err="1" smtClean="0">
                <a:solidFill>
                  <a:srgbClr val="000066"/>
                </a:solidFill>
              </a:rPr>
              <a:t>rst</a:t>
            </a:r>
            <a:r>
              <a:rPr lang="pt-BR" sz="2000" dirty="0" smtClean="0">
                <a:solidFill>
                  <a:srgbClr val="000066"/>
                </a:solidFill>
              </a:rPr>
              <a:t> da lista de sensitividade do processo?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>
          <a:xfrm>
            <a:off x="546100" y="304800"/>
            <a:ext cx="8189913" cy="342900"/>
          </a:xfrm>
        </p:spPr>
        <p:txBody>
          <a:bodyPr/>
          <a:lstStyle/>
          <a:p>
            <a:pPr eaLnBrk="1" hangingPunct="1"/>
            <a:r>
              <a:rPr lang="pt-BR" smtClean="0"/>
              <a:t>Registrador de Deslocamento</a:t>
            </a:r>
            <a:endParaRPr lang="en-US" sz="1200" smtClean="0">
              <a:solidFill>
                <a:schemeClr val="bg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143000"/>
            <a:ext cx="8763000" cy="55260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</a:pPr>
            <a:r>
              <a:rPr lang="pt-BR" b="0" smtClean="0">
                <a:solidFill>
                  <a:srgbClr val="000066"/>
                </a:solidFill>
              </a:rPr>
              <a:t>Registrador de deslocamento armazena um vetor de bits e a cada evento de relógio desloca um número programável de estágios os bits em uma direção igualmente programável</a:t>
            </a: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</a:pPr>
            <a:r>
              <a:rPr lang="pt-BR" b="0" smtClean="0">
                <a:solidFill>
                  <a:srgbClr val="000066"/>
                </a:solidFill>
              </a:rPr>
              <a:t>Pode ser utilizado para operações de criptografia, multiplicação e divisão em potência de 2, serialização e desserialização, ...</a:t>
            </a: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endParaRPr lang="pt-BR" b="0" smtClean="0">
              <a:solidFill>
                <a:srgbClr val="000066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</a:pPr>
            <a:r>
              <a:rPr lang="pt-BR" b="0" smtClean="0">
                <a:solidFill>
                  <a:srgbClr val="000066"/>
                </a:solidFill>
              </a:rPr>
              <a:t>Exemplo de registrador de deslocamento de 3 bits com reset, sensível à borda de subida do relógio. Este desloca o registrador um estágio para a esquerda a cada ciclo de relógio:</a:t>
            </a:r>
            <a:endParaRPr lang="pt-BR" sz="2400" smtClean="0"/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process(clock, reset)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begin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if reset = '1' then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R &lt;= (others =&gt; '0');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elsif clock'event and clock = '1' then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R(0) &lt;= entrada;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R(1) &lt;= R(0);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R(2) &lt;= R(1);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end if;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end process;</a:t>
            </a:r>
            <a:endParaRPr lang="pt-BR" sz="1400" b="1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546100" y="304800"/>
            <a:ext cx="8189913" cy="342900"/>
          </a:xfrm>
        </p:spPr>
        <p:txBody>
          <a:bodyPr/>
          <a:lstStyle/>
          <a:p>
            <a:pPr eaLnBrk="1" hangingPunct="1"/>
            <a:r>
              <a:rPr lang="pt-BR" smtClean="0"/>
              <a:t>Registrador de Deslocamento</a:t>
            </a:r>
            <a:endParaRPr lang="en-US" sz="1200" smtClean="0">
              <a:solidFill>
                <a:schemeClr val="bg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71438" y="928688"/>
            <a:ext cx="8977312" cy="5857875"/>
          </a:xfrm>
        </p:spPr>
        <p:txBody>
          <a:bodyPr/>
          <a:lstStyle/>
          <a:p>
            <a:pPr marL="381000" indent="-381000" algn="just" eaLnBrk="1" hangingPunct="1">
              <a:lnSpc>
                <a:spcPct val="90000"/>
              </a:lnSpc>
              <a:buFontTx/>
              <a:buNone/>
            </a:pPr>
            <a:r>
              <a:rPr lang="pt-BR" sz="2400" b="0" smtClean="0"/>
              <a:t>Exercícios</a:t>
            </a:r>
          </a:p>
          <a:p>
            <a:pPr marL="800100" lvl="1" indent="-342900" algn="just" eaLnBrk="1" hangingPunct="1">
              <a:lnSpc>
                <a:spcPct val="90000"/>
              </a:lnSpc>
              <a:buFontTx/>
              <a:buAutoNum type="arabicPeriod"/>
            </a:pPr>
            <a:r>
              <a:rPr lang="pt-BR" sz="1600" b="1" smtClean="0">
                <a:solidFill>
                  <a:srgbClr val="000066"/>
                </a:solidFill>
              </a:rPr>
              <a:t>Desenhe o circuito do registrador utilizando flip-flops D</a:t>
            </a:r>
          </a:p>
          <a:p>
            <a:pPr marL="800100" lvl="1" indent="-342900" algn="just" eaLnBrk="1" hangingPunct="1">
              <a:lnSpc>
                <a:spcPct val="90000"/>
              </a:lnSpc>
              <a:buFontTx/>
              <a:buAutoNum type="arabicPeriod"/>
            </a:pPr>
            <a:r>
              <a:rPr lang="pt-BR" sz="1600" b="1" smtClean="0">
                <a:solidFill>
                  <a:srgbClr val="000066"/>
                </a:solidFill>
              </a:rPr>
              <a:t>A ordem das atribuições para R(0), R(1) e R(2) é importante ? O que ocorreria se fosse uma linguagem de programação tipo C?</a:t>
            </a:r>
          </a:p>
          <a:p>
            <a:pPr marL="800100" lvl="1" indent="-342900" algn="just" eaLnBrk="1" hangingPunct="1">
              <a:lnSpc>
                <a:spcPct val="90000"/>
              </a:lnSpc>
              <a:buFontTx/>
              <a:buAutoNum type="arabicPeriod"/>
            </a:pPr>
            <a:r>
              <a:rPr lang="pt-BR" sz="1600" b="1" smtClean="0">
                <a:solidFill>
                  <a:srgbClr val="000066"/>
                </a:solidFill>
              </a:rPr>
              <a:t>Escreva o código para um registrador de 8 bits com deslocamento à esquerda e a direita. Utilize um sinal de controle chamado direção ('0' - deslocamento para a direita, '1' - deslocamento para a esquerda)</a:t>
            </a:r>
          </a:p>
          <a:p>
            <a:pPr marL="800100" lvl="1" indent="-342900" algn="just" eaLnBrk="1" hangingPunct="1">
              <a:lnSpc>
                <a:spcPct val="90000"/>
              </a:lnSpc>
              <a:buFontTx/>
              <a:buAutoNum type="arabicPeriod"/>
            </a:pPr>
            <a:r>
              <a:rPr lang="pt-BR" sz="1600" b="1" smtClean="0">
                <a:solidFill>
                  <a:srgbClr val="000066"/>
                </a:solidFill>
              </a:rPr>
              <a:t>Faça uma entidade e arquitetura de um circuito registrador, que receba um sinal de inicialização e armazena no registrador sempre que a porta reset tiver o valor '1'. Considere que o reset é síncrono ao relógio. O registrador de entrada deve ter 8 bits, e o resultado deve ter 16 bits. Também existe uma porta de 3 bits indicando qual o deslocamento que deve ser feito (1 a 8 vezes) . Considere que o deslocamento é sempre para a direita</a:t>
            </a:r>
          </a:p>
          <a:p>
            <a:pPr marL="800100" lvl="1" indent="-342900" algn="just" eaLnBrk="1" hangingPunct="1">
              <a:lnSpc>
                <a:spcPct val="90000"/>
              </a:lnSpc>
              <a:buFontTx/>
              <a:buAutoNum type="arabicPeriod"/>
            </a:pPr>
            <a:r>
              <a:rPr lang="pt-BR" sz="1600" b="1" smtClean="0">
                <a:solidFill>
                  <a:srgbClr val="000066"/>
                </a:solidFill>
              </a:rPr>
              <a:t>Faça um registrador de deslocamento que tenha uma carga em paralelo controlada pelo sinal load. O número de ciclos para deslocar pode ser de 1 a 4, dependendo do sinal shift. O sentido de deslocamento pode ser esquerda ou direita, conforme sinal sentido. O registrador tem 16 bits</a:t>
            </a:r>
          </a:p>
          <a:p>
            <a:pPr marL="800100" lvl="1" indent="-342900" algn="just" eaLnBrk="1" hangingPunct="1">
              <a:lnSpc>
                <a:spcPct val="90000"/>
              </a:lnSpc>
              <a:buFontTx/>
              <a:buAutoNum type="arabicPeriod"/>
            </a:pPr>
            <a:r>
              <a:rPr lang="pt-BR" sz="1600" b="1" smtClean="0">
                <a:solidFill>
                  <a:srgbClr val="000066"/>
                </a:solidFill>
              </a:rPr>
              <a:t>Faça um circuito serializador que recebe um sinal (em paralelo de 8 bits e transforme em um sinal serial de 1 bit). Considere os sinais de controle ck (relógio que dá a cadência da serialização), load (carga do valor paralelo – operação na borda de subida de ck), rst (reset do sistema), ready (sinal que informa que todo o número já serializou). Faça a entidade e a arquitetura e faça um diagrama de blocos ilustrativo.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304800"/>
            <a:ext cx="8189913" cy="342900"/>
          </a:xfrm>
          <a:noFill/>
        </p:spPr>
        <p:txBody>
          <a:bodyPr/>
          <a:lstStyle/>
          <a:p>
            <a:pPr eaLnBrk="1" hangingPunct="1"/>
            <a:r>
              <a:rPr lang="pt-BR" smtClean="0"/>
              <a:t>Considerações</a:t>
            </a:r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143000"/>
            <a:ext cx="8763000" cy="55260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</a:pPr>
            <a:r>
              <a:rPr lang="pt-BR" sz="2400" smtClean="0">
                <a:solidFill>
                  <a:srgbClr val="000066"/>
                </a:solidFill>
              </a:rPr>
              <a:t>Atribuição dentro/fora de processos</a:t>
            </a:r>
            <a:endParaRPr lang="pt-BR" sz="2800" smtClean="0"/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process(clock)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begin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if clock'event and clock = '1' then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A &lt;= entrada;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B &lt;= A;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C &lt;= B;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Y &lt;= B and not (C);    -- dentro do process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end if; 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end process;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X &lt;= B and not (C);            -- fora do process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algn="just" eaLnBrk="1" hangingPunct="1">
              <a:lnSpc>
                <a:spcPct val="60000"/>
              </a:lnSpc>
              <a:buFontTx/>
              <a:buNone/>
            </a:pPr>
            <a:r>
              <a:rPr lang="pt-BR" sz="1800" i="1" smtClean="0">
                <a:solidFill>
                  <a:srgbClr val="000066"/>
                </a:solidFill>
              </a:rPr>
              <a:t>Qual a diferença de comportamento nas atribuições X e Y?</a:t>
            </a:r>
          </a:p>
          <a:p>
            <a:pPr algn="just" eaLnBrk="1" hangingPunct="1">
              <a:lnSpc>
                <a:spcPct val="60000"/>
              </a:lnSpc>
              <a:buFontTx/>
              <a:buNone/>
            </a:pPr>
            <a:endParaRPr lang="pt-BR" sz="1800" i="1" smtClean="0">
              <a:solidFill>
                <a:srgbClr val="FF330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pt-BR" smtClean="0">
                <a:solidFill>
                  <a:srgbClr val="000066"/>
                </a:solidFill>
              </a:rPr>
              <a:t>Conclusão</a:t>
            </a:r>
            <a:endParaRPr lang="pt-BR" i="1" smtClean="0">
              <a:solidFill>
                <a:schemeClr val="accent2"/>
              </a:solidFill>
            </a:endParaRPr>
          </a:p>
          <a:p>
            <a:pPr lvl="1" algn="just" eaLnBrk="1" hangingPunct="1">
              <a:lnSpc>
                <a:spcPct val="90000"/>
              </a:lnSpc>
              <a:buFontTx/>
              <a:buChar char="-"/>
            </a:pPr>
            <a:r>
              <a:rPr lang="pt-BR" b="1" smtClean="0"/>
              <a:t>Sinais atribuídos em processos, com controle de clock, serão sintetizados com flip-flops</a:t>
            </a:r>
          </a:p>
          <a:p>
            <a:pPr lvl="1" algn="just" eaLnBrk="1" hangingPunct="1">
              <a:lnSpc>
                <a:spcPct val="90000"/>
              </a:lnSpc>
              <a:buFontTx/>
              <a:buChar char="-"/>
            </a:pPr>
            <a:r>
              <a:rPr lang="pt-BR" b="1" smtClean="0"/>
              <a:t>Sinais fora de processos ou em processos sem variável de sincronismo (clock) serão sintetizados com lógica combinacional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2"/>
          <p:cNvSpPr>
            <a:spLocks noGrp="1" noChangeArrowheads="1"/>
          </p:cNvSpPr>
          <p:nvPr>
            <p:ph type="title"/>
          </p:nvPr>
        </p:nvSpPr>
        <p:spPr>
          <a:xfrm>
            <a:off x="546100" y="304800"/>
            <a:ext cx="8189913" cy="342900"/>
          </a:xfrm>
          <a:noFill/>
        </p:spPr>
        <p:txBody>
          <a:bodyPr/>
          <a:lstStyle/>
          <a:p>
            <a:pPr eaLnBrk="1" hangingPunct="1"/>
            <a:r>
              <a:rPr lang="pt-BR" smtClean="0"/>
              <a:t>Exercícios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02288"/>
          </a:xfrm>
        </p:spPr>
        <p:txBody>
          <a:bodyPr/>
          <a:lstStyle/>
          <a:p>
            <a:pPr marL="381000" indent="-381000" algn="just" eaLnBrk="1" hangingPunct="1">
              <a:buFontTx/>
              <a:buAutoNum type="arabicPeriod"/>
            </a:pPr>
            <a:r>
              <a:rPr lang="pt-BR" b="0" dirty="0" smtClean="0">
                <a:solidFill>
                  <a:schemeClr val="tx2"/>
                </a:solidFill>
              </a:rPr>
              <a:t>Descreva em VHDL o circuito ilustrado abaixo</a:t>
            </a:r>
          </a:p>
          <a:p>
            <a:pPr marL="800100" lvl="1" indent="-342900" algn="just" eaLnBrk="1" hangingPunct="1"/>
            <a:r>
              <a:rPr lang="pt-BR" b="1" dirty="0" smtClean="0"/>
              <a:t>Quando o sinal de reset for ‘1’, os registradores </a:t>
            </a:r>
            <a:r>
              <a:rPr lang="pt-BR" b="1" dirty="0" err="1" smtClean="0"/>
              <a:t>R1</a:t>
            </a:r>
            <a:r>
              <a:rPr lang="pt-BR" b="1" dirty="0" smtClean="0"/>
              <a:t> e R2 armazenam “0001” e “0000”, respectivamente</a:t>
            </a:r>
          </a:p>
          <a:p>
            <a:pPr marL="800100" lvl="1" indent="-342900" algn="just" eaLnBrk="1" hangingPunct="1"/>
            <a:r>
              <a:rPr lang="pt-BR" b="1" dirty="0" smtClean="0">
                <a:solidFill>
                  <a:schemeClr val="tx2"/>
                </a:solidFill>
              </a:rPr>
              <a:t>Diga o que este circuito faz</a:t>
            </a:r>
          </a:p>
          <a:p>
            <a:pPr marL="800100" lvl="1" indent="-342900" algn="just" eaLnBrk="1" hangingPunct="1"/>
            <a:r>
              <a:rPr lang="pt-BR" b="1" dirty="0" smtClean="0">
                <a:solidFill>
                  <a:schemeClr val="tx2"/>
                </a:solidFill>
              </a:rPr>
              <a:t>Considerando que o tempo de acesso dos registradores é </a:t>
            </a:r>
            <a:r>
              <a:rPr lang="pt-BR" b="1" dirty="0" err="1" smtClean="0">
                <a:solidFill>
                  <a:schemeClr val="tx2"/>
                </a:solidFill>
              </a:rPr>
              <a:t>2ns</a:t>
            </a:r>
            <a:r>
              <a:rPr lang="pt-BR" b="1" dirty="0" smtClean="0">
                <a:solidFill>
                  <a:schemeClr val="tx2"/>
                </a:solidFill>
              </a:rPr>
              <a:t> e o atraso do somador é </a:t>
            </a:r>
            <a:r>
              <a:rPr lang="pt-BR" b="1" dirty="0" err="1" smtClean="0">
                <a:solidFill>
                  <a:schemeClr val="tx2"/>
                </a:solidFill>
              </a:rPr>
              <a:t>3ns</a:t>
            </a:r>
            <a:r>
              <a:rPr lang="pt-BR" b="1" dirty="0" smtClean="0">
                <a:solidFill>
                  <a:schemeClr val="tx2"/>
                </a:solidFill>
              </a:rPr>
              <a:t>, qual a frequência de operação máxima do relógio?</a:t>
            </a:r>
          </a:p>
        </p:txBody>
      </p:sp>
      <p:sp>
        <p:nvSpPr>
          <p:cNvPr id="17412" name="Line 5"/>
          <p:cNvSpPr>
            <a:spLocks noChangeShapeType="1"/>
          </p:cNvSpPr>
          <p:nvPr/>
        </p:nvSpPr>
        <p:spPr bwMode="auto">
          <a:xfrm rot="5400000">
            <a:off x="5073650" y="5086351"/>
            <a:ext cx="7905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4335463" y="4675188"/>
            <a:ext cx="2338388" cy="492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pt-BR" sz="1600" b="1">
                <a:solidFill>
                  <a:srgbClr val="008000"/>
                </a:solidFill>
                <a:latin typeface="Arial" charset="0"/>
              </a:rPr>
              <a:t>R2 (4 BITS)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2782888" y="4598988"/>
            <a:ext cx="122396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ts val="1200"/>
              </a:spcBef>
              <a:spcAft>
                <a:spcPts val="1200"/>
              </a:spcAft>
            </a:pPr>
            <a:r>
              <a:rPr lang="pt-BR" sz="1400" b="1">
                <a:solidFill>
                  <a:srgbClr val="008000"/>
                </a:solidFill>
                <a:latin typeface="Arial" charset="0"/>
              </a:rPr>
              <a:t>reset</a:t>
            </a:r>
            <a:br>
              <a:rPr lang="pt-BR" sz="1400" b="1">
                <a:solidFill>
                  <a:srgbClr val="008000"/>
                </a:solidFill>
                <a:latin typeface="Arial" charset="0"/>
              </a:rPr>
            </a:br>
            <a:r>
              <a:rPr lang="pt-BR" sz="1400" b="1">
                <a:solidFill>
                  <a:srgbClr val="008000"/>
                </a:solidFill>
                <a:latin typeface="Arial" charset="0"/>
              </a:rPr>
              <a:t>clock</a:t>
            </a:r>
            <a:r>
              <a:rPr lang="pt-BR" sz="1600" b="1">
                <a:solidFill>
                  <a:srgbClr val="008000"/>
                </a:solidFill>
                <a:latin typeface="Arial" charset="0"/>
              </a:rPr>
              <a:t/>
            </a:r>
            <a:br>
              <a:rPr lang="pt-BR" sz="1600" b="1">
                <a:solidFill>
                  <a:srgbClr val="008000"/>
                </a:solidFill>
                <a:latin typeface="Arial" charset="0"/>
              </a:rPr>
            </a:br>
            <a:endParaRPr lang="pt-BR" sz="1600" b="1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17415" name="Freeform 8"/>
          <p:cNvSpPr>
            <a:spLocks/>
          </p:cNvSpPr>
          <p:nvPr/>
        </p:nvSpPr>
        <p:spPr bwMode="auto">
          <a:xfrm>
            <a:off x="3786188" y="4926013"/>
            <a:ext cx="796925" cy="223837"/>
          </a:xfrm>
          <a:custGeom>
            <a:avLst/>
            <a:gdLst>
              <a:gd name="T0" fmla="*/ 551468 w 737"/>
              <a:gd name="T1" fmla="*/ 223837 h 264"/>
              <a:gd name="T2" fmla="*/ 796925 w 737"/>
              <a:gd name="T3" fmla="*/ 111919 h 264"/>
              <a:gd name="T4" fmla="*/ 549305 w 737"/>
              <a:gd name="T5" fmla="*/ 0 h 264"/>
              <a:gd name="T6" fmla="*/ 549305 w 737"/>
              <a:gd name="T7" fmla="*/ 111919 h 264"/>
              <a:gd name="T8" fmla="*/ 0 w 737"/>
              <a:gd name="T9" fmla="*/ 111919 h 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7"/>
              <a:gd name="T16" fmla="*/ 0 h 264"/>
              <a:gd name="T17" fmla="*/ 737 w 737"/>
              <a:gd name="T18" fmla="*/ 264 h 2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7" h="264">
                <a:moveTo>
                  <a:pt x="510" y="264"/>
                </a:moveTo>
                <a:lnTo>
                  <a:pt x="737" y="132"/>
                </a:lnTo>
                <a:lnTo>
                  <a:pt x="508" y="0"/>
                </a:lnTo>
                <a:lnTo>
                  <a:pt x="508" y="132"/>
                </a:lnTo>
                <a:lnTo>
                  <a:pt x="0" y="13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 flipH="1">
            <a:off x="3743326" y="4811713"/>
            <a:ext cx="5921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 rot="5400000">
            <a:off x="5073650" y="4256088"/>
            <a:ext cx="7905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4335463" y="3790950"/>
            <a:ext cx="2338388" cy="490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pt-BR" sz="1600" b="1">
                <a:solidFill>
                  <a:srgbClr val="008000"/>
                </a:solidFill>
                <a:latin typeface="Arial" charset="0"/>
              </a:rPr>
              <a:t>R1 (4 BITS)</a:t>
            </a: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2782888" y="3713163"/>
            <a:ext cx="12239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ts val="1200"/>
              </a:spcBef>
              <a:spcAft>
                <a:spcPts val="1200"/>
              </a:spcAft>
            </a:pPr>
            <a:r>
              <a:rPr lang="pt-BR" sz="1400" b="1">
                <a:solidFill>
                  <a:srgbClr val="008000"/>
                </a:solidFill>
                <a:latin typeface="Arial" charset="0"/>
              </a:rPr>
              <a:t>reset</a:t>
            </a:r>
            <a:br>
              <a:rPr lang="pt-BR" sz="1400" b="1">
                <a:solidFill>
                  <a:srgbClr val="008000"/>
                </a:solidFill>
                <a:latin typeface="Arial" charset="0"/>
              </a:rPr>
            </a:br>
            <a:r>
              <a:rPr lang="pt-BR" sz="1400" b="1">
                <a:solidFill>
                  <a:srgbClr val="008000"/>
                </a:solidFill>
                <a:latin typeface="Arial" charset="0"/>
              </a:rPr>
              <a:t>clock</a:t>
            </a:r>
            <a:r>
              <a:rPr lang="pt-BR" sz="1600" b="1">
                <a:solidFill>
                  <a:srgbClr val="008000"/>
                </a:solidFill>
                <a:latin typeface="Arial" charset="0"/>
              </a:rPr>
              <a:t/>
            </a:r>
            <a:br>
              <a:rPr lang="pt-BR" sz="1600" b="1">
                <a:solidFill>
                  <a:srgbClr val="008000"/>
                </a:solidFill>
                <a:latin typeface="Arial" charset="0"/>
              </a:rPr>
            </a:br>
            <a:endParaRPr lang="pt-BR" sz="1600" b="1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17420" name="Freeform 13"/>
          <p:cNvSpPr>
            <a:spLocks/>
          </p:cNvSpPr>
          <p:nvPr/>
        </p:nvSpPr>
        <p:spPr bwMode="auto">
          <a:xfrm>
            <a:off x="3786188" y="4040188"/>
            <a:ext cx="796925" cy="223837"/>
          </a:xfrm>
          <a:custGeom>
            <a:avLst/>
            <a:gdLst>
              <a:gd name="T0" fmla="*/ 551468 w 737"/>
              <a:gd name="T1" fmla="*/ 223837 h 264"/>
              <a:gd name="T2" fmla="*/ 796925 w 737"/>
              <a:gd name="T3" fmla="*/ 111919 h 264"/>
              <a:gd name="T4" fmla="*/ 549305 w 737"/>
              <a:gd name="T5" fmla="*/ 0 h 264"/>
              <a:gd name="T6" fmla="*/ 549305 w 737"/>
              <a:gd name="T7" fmla="*/ 111919 h 264"/>
              <a:gd name="T8" fmla="*/ 0 w 737"/>
              <a:gd name="T9" fmla="*/ 111919 h 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7"/>
              <a:gd name="T16" fmla="*/ 0 h 264"/>
              <a:gd name="T17" fmla="*/ 737 w 737"/>
              <a:gd name="T18" fmla="*/ 264 h 2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7" h="264">
                <a:moveTo>
                  <a:pt x="510" y="264"/>
                </a:moveTo>
                <a:lnTo>
                  <a:pt x="737" y="132"/>
                </a:lnTo>
                <a:lnTo>
                  <a:pt x="508" y="0"/>
                </a:lnTo>
                <a:lnTo>
                  <a:pt x="508" y="132"/>
                </a:lnTo>
                <a:lnTo>
                  <a:pt x="0" y="13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 flipH="1">
            <a:off x="3743326" y="3927475"/>
            <a:ext cx="5921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22" name="Freeform 15"/>
          <p:cNvSpPr>
            <a:spLocks/>
          </p:cNvSpPr>
          <p:nvPr/>
        </p:nvSpPr>
        <p:spPr bwMode="auto">
          <a:xfrm>
            <a:off x="2927351" y="3244850"/>
            <a:ext cx="3163887" cy="3224213"/>
          </a:xfrm>
          <a:custGeom>
            <a:avLst/>
            <a:gdLst>
              <a:gd name="T0" fmla="*/ 3163887 w 1993"/>
              <a:gd name="T1" fmla="*/ 2935288 h 2031"/>
              <a:gd name="T2" fmla="*/ 3163887 w 1993"/>
              <a:gd name="T3" fmla="*/ 3224213 h 2031"/>
              <a:gd name="T4" fmla="*/ 14288 w 1993"/>
              <a:gd name="T5" fmla="*/ 3224213 h 2031"/>
              <a:gd name="T6" fmla="*/ 0 w 1993"/>
              <a:gd name="T7" fmla="*/ 0 h 2031"/>
              <a:gd name="T8" fmla="*/ 2495550 w 1993"/>
              <a:gd name="T9" fmla="*/ 0 h 2031"/>
              <a:gd name="T10" fmla="*/ 2495550 w 1993"/>
              <a:gd name="T11" fmla="*/ 511175 h 20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93"/>
              <a:gd name="T19" fmla="*/ 0 h 2031"/>
              <a:gd name="T20" fmla="*/ 1993 w 1993"/>
              <a:gd name="T21" fmla="*/ 2031 h 20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93" h="2031">
                <a:moveTo>
                  <a:pt x="1993" y="1849"/>
                </a:moveTo>
                <a:lnTo>
                  <a:pt x="1993" y="2031"/>
                </a:lnTo>
                <a:lnTo>
                  <a:pt x="9" y="2031"/>
                </a:lnTo>
                <a:lnTo>
                  <a:pt x="0" y="0"/>
                </a:lnTo>
                <a:lnTo>
                  <a:pt x="1572" y="0"/>
                </a:lnTo>
                <a:lnTo>
                  <a:pt x="1572" y="322"/>
                </a:ln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arrow" w="med" len="med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7423" name="Group 16"/>
          <p:cNvGrpSpPr>
            <a:grpSpLocks/>
          </p:cNvGrpSpPr>
          <p:nvPr/>
        </p:nvGrpSpPr>
        <p:grpSpPr bwMode="auto">
          <a:xfrm>
            <a:off x="4686301" y="5508625"/>
            <a:ext cx="2751137" cy="646113"/>
            <a:chOff x="5240" y="10540"/>
            <a:chExt cx="2540" cy="760"/>
          </a:xfrm>
        </p:grpSpPr>
        <p:sp>
          <p:nvSpPr>
            <p:cNvPr id="17428" name="Freeform 17"/>
            <p:cNvSpPr>
              <a:spLocks/>
            </p:cNvSpPr>
            <p:nvPr/>
          </p:nvSpPr>
          <p:spPr bwMode="auto">
            <a:xfrm>
              <a:off x="5240" y="10540"/>
              <a:ext cx="1300" cy="760"/>
            </a:xfrm>
            <a:custGeom>
              <a:avLst/>
              <a:gdLst>
                <a:gd name="T0" fmla="*/ 1260 w 1300"/>
                <a:gd name="T1" fmla="*/ 220 h 760"/>
                <a:gd name="T2" fmla="*/ 1060 w 1300"/>
                <a:gd name="T3" fmla="*/ 0 h 760"/>
                <a:gd name="T4" fmla="*/ 0 w 1300"/>
                <a:gd name="T5" fmla="*/ 0 h 760"/>
                <a:gd name="T6" fmla="*/ 439 w 1300"/>
                <a:gd name="T7" fmla="*/ 760 h 760"/>
                <a:gd name="T8" fmla="*/ 1300 w 1300"/>
                <a:gd name="T9" fmla="*/ 760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0"/>
                <a:gd name="T16" fmla="*/ 0 h 760"/>
                <a:gd name="T17" fmla="*/ 1300 w 1300"/>
                <a:gd name="T18" fmla="*/ 760 h 7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0" h="760">
                  <a:moveTo>
                    <a:pt x="1260" y="220"/>
                  </a:moveTo>
                  <a:lnTo>
                    <a:pt x="1060" y="0"/>
                  </a:lnTo>
                  <a:lnTo>
                    <a:pt x="0" y="0"/>
                  </a:lnTo>
                  <a:lnTo>
                    <a:pt x="439" y="760"/>
                  </a:lnTo>
                  <a:lnTo>
                    <a:pt x="1300" y="76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9" name="Freeform 18"/>
            <p:cNvSpPr>
              <a:spLocks/>
            </p:cNvSpPr>
            <p:nvPr/>
          </p:nvSpPr>
          <p:spPr bwMode="auto">
            <a:xfrm flipH="1">
              <a:off x="6480" y="10540"/>
              <a:ext cx="1300" cy="760"/>
            </a:xfrm>
            <a:custGeom>
              <a:avLst/>
              <a:gdLst>
                <a:gd name="T0" fmla="*/ 1260 w 1300"/>
                <a:gd name="T1" fmla="*/ 220 h 760"/>
                <a:gd name="T2" fmla="*/ 1060 w 1300"/>
                <a:gd name="T3" fmla="*/ 0 h 760"/>
                <a:gd name="T4" fmla="*/ 0 w 1300"/>
                <a:gd name="T5" fmla="*/ 0 h 760"/>
                <a:gd name="T6" fmla="*/ 439 w 1300"/>
                <a:gd name="T7" fmla="*/ 760 h 760"/>
                <a:gd name="T8" fmla="*/ 1300 w 1300"/>
                <a:gd name="T9" fmla="*/ 760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0"/>
                <a:gd name="T16" fmla="*/ 0 h 760"/>
                <a:gd name="T17" fmla="*/ 1300 w 1300"/>
                <a:gd name="T18" fmla="*/ 760 h 7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0" h="760">
                  <a:moveTo>
                    <a:pt x="1260" y="220"/>
                  </a:moveTo>
                  <a:lnTo>
                    <a:pt x="1060" y="0"/>
                  </a:lnTo>
                  <a:lnTo>
                    <a:pt x="0" y="0"/>
                  </a:lnTo>
                  <a:lnTo>
                    <a:pt x="439" y="760"/>
                  </a:lnTo>
                  <a:lnTo>
                    <a:pt x="1300" y="76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7424" name="Text Box 19"/>
          <p:cNvSpPr txBox="1">
            <a:spLocks noChangeArrowheads="1"/>
          </p:cNvSpPr>
          <p:nvPr/>
        </p:nvSpPr>
        <p:spPr bwMode="auto">
          <a:xfrm>
            <a:off x="5099051" y="5741988"/>
            <a:ext cx="1925637" cy="2841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pt-BR" sz="1600" b="1">
                <a:solidFill>
                  <a:srgbClr val="008000"/>
                </a:solidFill>
                <a:latin typeface="Arial" charset="0"/>
              </a:rPr>
              <a:t>somador 4bits</a:t>
            </a:r>
          </a:p>
        </p:txBody>
      </p:sp>
      <p:sp>
        <p:nvSpPr>
          <p:cNvPr id="17425" name="Freeform 20"/>
          <p:cNvSpPr>
            <a:spLocks/>
          </p:cNvSpPr>
          <p:nvPr/>
        </p:nvSpPr>
        <p:spPr bwMode="auto">
          <a:xfrm>
            <a:off x="5461001" y="4384675"/>
            <a:ext cx="1617662" cy="1109663"/>
          </a:xfrm>
          <a:custGeom>
            <a:avLst/>
            <a:gdLst>
              <a:gd name="T0" fmla="*/ 1617662 w 816"/>
              <a:gd name="T1" fmla="*/ 1109663 h 624"/>
              <a:gd name="T2" fmla="*/ 1617662 w 816"/>
              <a:gd name="T3" fmla="*/ 0 h 624"/>
              <a:gd name="T4" fmla="*/ 0 w 816"/>
              <a:gd name="T5" fmla="*/ 0 h 624"/>
              <a:gd name="T6" fmla="*/ 0 60000 65536"/>
              <a:gd name="T7" fmla="*/ 0 60000 65536"/>
              <a:gd name="T8" fmla="*/ 0 60000 65536"/>
              <a:gd name="T9" fmla="*/ 0 w 816"/>
              <a:gd name="T10" fmla="*/ 0 h 624"/>
              <a:gd name="T11" fmla="*/ 816 w 816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624">
                <a:moveTo>
                  <a:pt x="816" y="624"/>
                </a:moveTo>
                <a:lnTo>
                  <a:pt x="816" y="0"/>
                </a:ln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426" name="Line 23"/>
          <p:cNvSpPr>
            <a:spLocks noChangeShapeType="1"/>
          </p:cNvSpPr>
          <p:nvPr/>
        </p:nvSpPr>
        <p:spPr bwMode="auto">
          <a:xfrm rot="16200000" flipH="1">
            <a:off x="7677944" y="4209257"/>
            <a:ext cx="3175" cy="12017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7427" name="Text Box 24"/>
          <p:cNvSpPr txBox="1">
            <a:spLocks noChangeArrowheads="1"/>
          </p:cNvSpPr>
          <p:nvPr/>
        </p:nvSpPr>
        <p:spPr bwMode="auto">
          <a:xfrm>
            <a:off x="7524751" y="4486275"/>
            <a:ext cx="984250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pt-BR" sz="1600" b="1">
                <a:solidFill>
                  <a:srgbClr val="008000"/>
                </a:solidFill>
                <a:latin typeface="Arial" charset="0"/>
              </a:rPr>
              <a:t>Saida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304800"/>
            <a:ext cx="8189913" cy="342900"/>
          </a:xfrm>
          <a:noFill/>
        </p:spPr>
        <p:txBody>
          <a:bodyPr/>
          <a:lstStyle/>
          <a:p>
            <a:pPr eaLnBrk="1" hangingPunct="1"/>
            <a:r>
              <a:rPr lang="pt-BR" smtClean="0"/>
              <a:t>Exercícios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30850"/>
          </a:xfrm>
        </p:spPr>
        <p:txBody>
          <a:bodyPr/>
          <a:lstStyle/>
          <a:p>
            <a:pPr marL="381000" indent="-381000" algn="just" eaLnBrk="1" hangingPunct="1">
              <a:lnSpc>
                <a:spcPct val="90000"/>
              </a:lnSpc>
              <a:buFontTx/>
              <a:buAutoNum type="arabicPeriod" startAt="2"/>
            </a:pPr>
            <a:r>
              <a:rPr lang="pt-BR" b="0" smtClean="0"/>
              <a:t>Faça um test bench em vhdl para o circuito do exercício 1 e determine o conteúdo de R1 e R2 para os 5 primeiros ciclos de relógio</a:t>
            </a:r>
          </a:p>
          <a:p>
            <a:pPr marL="381000" indent="-381000" algn="just" eaLnBrk="1" hangingPunct="1">
              <a:lnSpc>
                <a:spcPct val="90000"/>
              </a:lnSpc>
              <a:buFontTx/>
              <a:buAutoNum type="arabicPeriod" startAt="2"/>
            </a:pPr>
            <a:r>
              <a:rPr lang="pt-BR" b="0" smtClean="0"/>
              <a:t>Para gerar o clock e reset utilize dentro do test bench o seguinte código:</a:t>
            </a:r>
          </a:p>
          <a:p>
            <a:pPr marL="800100" lvl="1" indent="-342900" algn="just" eaLnBrk="1" hangingPunct="1">
              <a:lnSpc>
                <a:spcPct val="90000"/>
              </a:lnSpc>
              <a:buFontTx/>
              <a:buNone/>
            </a:pPr>
            <a:endParaRPr lang="pt-BR" b="1" smtClean="0"/>
          </a:p>
          <a:p>
            <a:pPr marL="800100" lvl="1" indent="-342900" algn="just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reset &lt;= '1', '0' after 5ns;</a:t>
            </a:r>
          </a:p>
          <a:p>
            <a:pPr marL="800100" lvl="1" indent="-342900" algn="just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process</a:t>
            </a:r>
          </a:p>
          <a:p>
            <a:pPr marL="800100" lvl="1" indent="-342900" algn="just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begin </a:t>
            </a:r>
          </a:p>
          <a:p>
            <a:pPr marL="800100" lvl="1" indent="-342900" algn="just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clock &lt;= '1' after 10ns, '0' after 20ns;</a:t>
            </a:r>
          </a:p>
          <a:p>
            <a:pPr marL="800100" lvl="1" indent="-342900" algn="just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wait for 20ns;</a:t>
            </a:r>
          </a:p>
          <a:p>
            <a:pPr marL="800100" lvl="1" indent="-342900" algn="just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end process;</a:t>
            </a:r>
          </a:p>
          <a:p>
            <a:pPr marL="800100" lvl="1" indent="-342900" algn="just" eaLnBrk="1" hangingPunct="1">
              <a:lnSpc>
                <a:spcPct val="90000"/>
              </a:lnSpc>
              <a:buFontTx/>
              <a:buNone/>
            </a:pPr>
            <a:endParaRPr lang="pt-BR" sz="2000" b="1" smtClean="0">
              <a:latin typeface="Courier New" pitchFamily="49" charset="0"/>
            </a:endParaRPr>
          </a:p>
          <a:p>
            <a:pPr marL="381000" indent="-381000" algn="just" eaLnBrk="1" hangingPunct="1">
              <a:lnSpc>
                <a:spcPct val="90000"/>
              </a:lnSpc>
              <a:buFontTx/>
              <a:buAutoNum type="arabicPeriod" startAt="2"/>
            </a:pPr>
            <a:r>
              <a:rPr lang="pt-BR" b="0" smtClean="0"/>
              <a:t>Calcule qual a freqüência de relógio que está sendo simulada</a:t>
            </a:r>
          </a:p>
          <a:p>
            <a:pPr marL="381000" indent="-381000" algn="just" eaLnBrk="1" hangingPunct="1">
              <a:lnSpc>
                <a:spcPct val="90000"/>
              </a:lnSpc>
              <a:buFontTx/>
              <a:buAutoNum type="arabicPeriod" startAt="2"/>
            </a:pPr>
            <a:r>
              <a:rPr lang="pt-BR" b="0" smtClean="0"/>
              <a:t>Faça agora uma modificação no relógio para que o mesmo tenha uma freqüência de 333MHz, inicie com 0 e o intervalo de tempo que fica em 1 seja o dobro do intervalo de tempo que fica em 0</a:t>
            </a:r>
          </a:p>
          <a:p>
            <a:pPr marL="800100" lvl="1" indent="-342900" algn="just" eaLnBrk="1" hangingPunct="1">
              <a:lnSpc>
                <a:spcPct val="90000"/>
              </a:lnSpc>
              <a:buFontTx/>
              <a:buNone/>
            </a:pPr>
            <a:endParaRPr lang="pt-BR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225425"/>
            <a:ext cx="7791450" cy="539750"/>
          </a:xfrm>
          <a:noFill/>
        </p:spPr>
        <p:txBody>
          <a:bodyPr/>
          <a:lstStyle/>
          <a:p>
            <a:pPr eaLnBrk="1" hangingPunct="1"/>
            <a:r>
              <a:rPr lang="pt-BR" smtClean="0"/>
              <a:t>Processos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908050"/>
            <a:ext cx="8861425" cy="587692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pt-BR" sz="1600" smtClean="0">
                <a:solidFill>
                  <a:srgbClr val="000066"/>
                </a:solidFill>
              </a:rPr>
              <a:t>Circuitos seqüenciais são normalmente descritos, em VHDL, dentro de processos com lista de sensitividade</a:t>
            </a:r>
          </a:p>
          <a:p>
            <a:pPr lvl="1" algn="just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pt-BR" sz="1400" smtClean="0">
                <a:solidFill>
                  <a:srgbClr val="000066"/>
                </a:solidFill>
              </a:rPr>
              <a:t>Um processo VHDL somente é avaliado quando pelo menos um dos sinais da lista de sensitividade varia. Caso nenhum destes varie, os sinais dentro do processo mantém-se inalterados. Ou seja, o valor anterior é memorizado</a:t>
            </a:r>
          </a:p>
          <a:p>
            <a:pPr algn="just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pt-BR" sz="1600" smtClean="0">
                <a:solidFill>
                  <a:srgbClr val="000066"/>
                </a:solidFill>
              </a:rPr>
              <a:t>Lista de sensitividade</a:t>
            </a:r>
            <a:endParaRPr lang="pt-BR" sz="1600" b="0" smtClean="0">
              <a:solidFill>
                <a:srgbClr val="000066"/>
              </a:solidFill>
            </a:endParaRPr>
          </a:p>
          <a:p>
            <a:pPr lvl="1" algn="just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pt-BR" sz="1400" b="1" smtClean="0">
                <a:solidFill>
                  <a:srgbClr val="000066"/>
                </a:solidFill>
              </a:rPr>
              <a:t>Contém os sinais que, quando variam, implicam na avaliação do processo</a:t>
            </a:r>
          </a:p>
          <a:p>
            <a:pPr lvl="1" algn="just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pt-BR" sz="1400" b="1" smtClean="0">
                <a:solidFill>
                  <a:srgbClr val="000066"/>
                </a:solidFill>
              </a:rPr>
              <a:t>Em HW representam os sinais que controlam a operação do algoritmo descrito no processo</a:t>
            </a:r>
          </a:p>
          <a:p>
            <a:pPr algn="just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pt-BR" sz="1600" smtClean="0">
                <a:solidFill>
                  <a:srgbClr val="000066"/>
                </a:solidFill>
              </a:rPr>
              <a:t>Processos são utilizado para descrever algoritmos</a:t>
            </a:r>
          </a:p>
          <a:p>
            <a:pPr lvl="1" algn="just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pt-BR" sz="1400" smtClean="0">
                <a:solidFill>
                  <a:srgbClr val="000066"/>
                </a:solidFill>
              </a:rPr>
              <a:t>Permitem  tanto descrições seqüenciais como paralelas</a:t>
            </a:r>
          </a:p>
          <a:p>
            <a:pPr lvl="1" algn="just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pt-BR" sz="1400" smtClean="0">
                <a:solidFill>
                  <a:srgbClr val="000066"/>
                </a:solidFill>
              </a:rPr>
              <a:t>Nesta disciplina utilizaremos essencialmente para a descrição de circuitos seqüenciais</a:t>
            </a:r>
          </a:p>
          <a:p>
            <a:pPr algn="just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pt-BR" sz="1200" b="0" smtClean="0">
                <a:solidFill>
                  <a:srgbClr val="000066"/>
                </a:solidFill>
              </a:rPr>
              <a:t>Exemplo</a:t>
            </a:r>
            <a:r>
              <a:rPr lang="pt-BR" sz="1200" b="0" smtClean="0">
                <a:solidFill>
                  <a:schemeClr val="accent2"/>
                </a:solidFill>
              </a:rPr>
              <a:t>:</a:t>
            </a:r>
            <a:r>
              <a:rPr lang="pt-BR" sz="1400" smtClean="0"/>
              <a:t>	</a:t>
            </a:r>
          </a:p>
          <a:p>
            <a:pPr lvl="2" algn="just" eaLnBrk="1" hangingPunct="1">
              <a:lnSpc>
                <a:spcPct val="70000"/>
              </a:lnSpc>
              <a:spcBef>
                <a:spcPts val="800"/>
              </a:spcBef>
              <a:buFontTx/>
              <a:buNone/>
            </a:pPr>
            <a:r>
              <a:rPr lang="pt-BR" sz="1200" b="1" smtClean="0">
                <a:solidFill>
                  <a:srgbClr val="0000CC"/>
                </a:solidFill>
                <a:latin typeface="Courier New" pitchFamily="49" charset="0"/>
              </a:rPr>
              <a:t>process</a:t>
            </a:r>
            <a:r>
              <a:rPr lang="pt-BR" sz="1200" b="1" smtClean="0">
                <a:latin typeface="Courier New" pitchFamily="49" charset="0"/>
              </a:rPr>
              <a:t>(A, B)</a:t>
            </a:r>
            <a:endParaRPr lang="pt-BR" sz="1200" b="1" smtClean="0">
              <a:solidFill>
                <a:srgbClr val="0000CC"/>
              </a:solidFill>
              <a:latin typeface="Courier New" pitchFamily="49" charset="0"/>
            </a:endParaRPr>
          </a:p>
          <a:p>
            <a:pPr lvl="2" algn="just" eaLnBrk="1" hangingPunct="1">
              <a:lnSpc>
                <a:spcPct val="70000"/>
              </a:lnSpc>
              <a:spcBef>
                <a:spcPts val="800"/>
              </a:spcBef>
              <a:buFontTx/>
              <a:buNone/>
            </a:pPr>
            <a:r>
              <a:rPr lang="pt-BR" sz="1200" b="1" smtClean="0">
                <a:solidFill>
                  <a:srgbClr val="0000CC"/>
                </a:solidFill>
                <a:latin typeface="Courier New" pitchFamily="49" charset="0"/>
              </a:rPr>
              <a:t>begin</a:t>
            </a:r>
          </a:p>
          <a:p>
            <a:pPr lvl="2" algn="just" eaLnBrk="1" hangingPunct="1">
              <a:lnSpc>
                <a:spcPct val="80000"/>
              </a:lnSpc>
              <a:buFontTx/>
              <a:buNone/>
            </a:pPr>
            <a:r>
              <a:rPr lang="pt-BR" sz="1200" b="1" smtClean="0">
                <a:solidFill>
                  <a:srgbClr val="0000CC"/>
                </a:solidFill>
                <a:latin typeface="Courier New" pitchFamily="49" charset="0"/>
              </a:rPr>
              <a:t>    if </a:t>
            </a:r>
            <a:r>
              <a:rPr lang="pt-BR" sz="1200" b="1" smtClean="0">
                <a:latin typeface="Courier New" pitchFamily="49" charset="0"/>
              </a:rPr>
              <a:t>A = '1' </a:t>
            </a:r>
            <a:r>
              <a:rPr lang="pt-BR" sz="1200" b="1" smtClean="0">
                <a:solidFill>
                  <a:srgbClr val="0000CC"/>
                </a:solidFill>
                <a:latin typeface="Courier New" pitchFamily="49" charset="0"/>
              </a:rPr>
              <a:t>then</a:t>
            </a:r>
          </a:p>
          <a:p>
            <a:pPr lvl="2" algn="just" eaLnBrk="1" hangingPunct="1">
              <a:lnSpc>
                <a:spcPct val="80000"/>
              </a:lnSpc>
              <a:buFontTx/>
              <a:buNone/>
            </a:pPr>
            <a:r>
              <a:rPr lang="pt-BR" sz="1200" b="1" smtClean="0">
                <a:solidFill>
                  <a:srgbClr val="0000CC"/>
                </a:solidFill>
                <a:latin typeface="Courier New" pitchFamily="49" charset="0"/>
              </a:rPr>
              <a:t>        </a:t>
            </a:r>
            <a:r>
              <a:rPr lang="pt-BR" sz="1200" b="1" smtClean="0">
                <a:latin typeface="Courier New" pitchFamily="49" charset="0"/>
              </a:rPr>
              <a:t>x &lt;= '0';</a:t>
            </a:r>
          </a:p>
          <a:p>
            <a:pPr lvl="2" algn="just" eaLnBrk="1" hangingPunct="1">
              <a:lnSpc>
                <a:spcPct val="80000"/>
              </a:lnSpc>
              <a:buFontTx/>
              <a:buNone/>
            </a:pPr>
            <a:r>
              <a:rPr lang="pt-BR" sz="1200" b="1" smtClean="0">
                <a:solidFill>
                  <a:srgbClr val="0000CC"/>
                </a:solidFill>
                <a:latin typeface="Courier New" pitchFamily="49" charset="0"/>
              </a:rPr>
              <a:t>    end if;</a:t>
            </a:r>
          </a:p>
          <a:p>
            <a:pPr lvl="2" algn="just" eaLnBrk="1" hangingPunct="1">
              <a:lnSpc>
                <a:spcPct val="80000"/>
              </a:lnSpc>
              <a:buFontTx/>
              <a:buNone/>
            </a:pPr>
            <a:r>
              <a:rPr lang="pt-BR" sz="1200" b="1" smtClean="0">
                <a:solidFill>
                  <a:srgbClr val="0000CC"/>
                </a:solidFill>
                <a:latin typeface="Courier New" pitchFamily="49" charset="0"/>
              </a:rPr>
              <a:t>    if </a:t>
            </a:r>
            <a:r>
              <a:rPr lang="pt-BR" sz="1200" b="1" smtClean="0">
                <a:latin typeface="Courier New" pitchFamily="49" charset="0"/>
              </a:rPr>
              <a:t>B = '1' </a:t>
            </a:r>
            <a:r>
              <a:rPr lang="pt-BR" sz="1200" b="1" smtClean="0">
                <a:solidFill>
                  <a:srgbClr val="0000CC"/>
                </a:solidFill>
                <a:latin typeface="Courier New" pitchFamily="49" charset="0"/>
              </a:rPr>
              <a:t>then</a:t>
            </a:r>
          </a:p>
          <a:p>
            <a:pPr lvl="2" algn="just" eaLnBrk="1" hangingPunct="1">
              <a:lnSpc>
                <a:spcPct val="80000"/>
              </a:lnSpc>
              <a:buFontTx/>
              <a:buNone/>
            </a:pPr>
            <a:r>
              <a:rPr lang="pt-BR" sz="1200" b="1" smtClean="0">
                <a:latin typeface="Courier New" pitchFamily="49" charset="0"/>
              </a:rPr>
              <a:t>        x &lt;= din;</a:t>
            </a:r>
          </a:p>
          <a:p>
            <a:pPr lvl="2" algn="just" eaLnBrk="1" hangingPunct="1">
              <a:lnSpc>
                <a:spcPct val="80000"/>
              </a:lnSpc>
              <a:buFontTx/>
              <a:buNone/>
            </a:pPr>
            <a:r>
              <a:rPr lang="pt-BR" sz="1200" b="1" smtClean="0">
                <a:solidFill>
                  <a:srgbClr val="0000CC"/>
                </a:solidFill>
                <a:latin typeface="Courier New" pitchFamily="49" charset="0"/>
              </a:rPr>
              <a:t>    end if;</a:t>
            </a:r>
          </a:p>
          <a:p>
            <a:pPr lvl="2" algn="just" eaLnBrk="1" hangingPunct="1">
              <a:lnSpc>
                <a:spcPct val="80000"/>
              </a:lnSpc>
              <a:buFontTx/>
              <a:buNone/>
            </a:pPr>
            <a:r>
              <a:rPr lang="pt-BR" sz="1200" b="1" smtClean="0">
                <a:solidFill>
                  <a:srgbClr val="0000CC"/>
                </a:solidFill>
                <a:latin typeface="Courier New" pitchFamily="49" charset="0"/>
              </a:rPr>
              <a:t>end process;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3635375" y="4941888"/>
            <a:ext cx="4319588" cy="581025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FF0000"/>
                </a:solidFill>
                <a:latin typeface="Arial" charset="0"/>
              </a:rPr>
              <a:t>Neste processo, o sinal </a:t>
            </a:r>
            <a:r>
              <a:rPr lang="pt-BR" sz="1600" b="1">
                <a:solidFill>
                  <a:srgbClr val="FF0000"/>
                </a:solidFill>
                <a:latin typeface="Arial" charset="0"/>
              </a:rPr>
              <a:t>X</a:t>
            </a:r>
            <a:r>
              <a:rPr lang="pt-BR" sz="1600">
                <a:solidFill>
                  <a:srgbClr val="FF0000"/>
                </a:solidFill>
                <a:latin typeface="Arial" charset="0"/>
              </a:rPr>
              <a:t> somente pode variar se </a:t>
            </a:r>
            <a:r>
              <a:rPr lang="pt-BR" sz="1600" b="1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BR" sz="1600">
                <a:solidFill>
                  <a:srgbClr val="FF0000"/>
                </a:solidFill>
                <a:latin typeface="Arial" charset="0"/>
              </a:rPr>
              <a:t> ou </a:t>
            </a:r>
            <a:r>
              <a:rPr lang="pt-BR" sz="1600" b="1">
                <a:solidFill>
                  <a:srgbClr val="FF0000"/>
                </a:solidFill>
                <a:latin typeface="Arial" charset="0"/>
              </a:rPr>
              <a:t>B</a:t>
            </a:r>
            <a:r>
              <a:rPr lang="pt-BR" sz="1600">
                <a:solidFill>
                  <a:srgbClr val="FF0000"/>
                </a:solidFill>
                <a:latin typeface="Arial" charset="0"/>
              </a:rPr>
              <a:t> variarem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3635375" y="5845175"/>
            <a:ext cx="4319588" cy="5842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solidFill>
                  <a:srgbClr val="FF0000"/>
                </a:solidFill>
                <a:latin typeface="Arial" charset="0"/>
              </a:rPr>
              <a:t>PERGUNTA: O que acontece com </a:t>
            </a:r>
            <a:r>
              <a:rPr lang="pt-BR" sz="1600" b="1">
                <a:solidFill>
                  <a:srgbClr val="FF0000"/>
                </a:solidFill>
                <a:latin typeface="Arial" charset="0"/>
              </a:rPr>
              <a:t>X</a:t>
            </a:r>
            <a:r>
              <a:rPr lang="pt-BR" sz="1600">
                <a:solidFill>
                  <a:srgbClr val="FF0000"/>
                </a:solidFill>
                <a:latin typeface="Arial" charset="0"/>
              </a:rPr>
              <a:t> se ambos variarem para o valor ‘1’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19125" y="188913"/>
            <a:ext cx="7791450" cy="612775"/>
          </a:xfrm>
        </p:spPr>
        <p:txBody>
          <a:bodyPr/>
          <a:lstStyle/>
          <a:p>
            <a:pPr eaLnBrk="1" hangingPunct="1">
              <a:spcBef>
                <a:spcPts val="800"/>
              </a:spcBef>
            </a:pPr>
            <a:r>
              <a:rPr lang="pt-BR" smtClean="0"/>
              <a:t>Atribuição de Variáveis</a:t>
            </a:r>
            <a:endParaRPr lang="pt-BR" smtClean="0">
              <a:solidFill>
                <a:schemeClr val="bg2"/>
              </a:solidFill>
            </a:endParaRPr>
          </a:p>
        </p:txBody>
      </p:sp>
      <p:sp>
        <p:nvSpPr>
          <p:cNvPr id="5123" name="Rectangle 2051"/>
          <p:cNvSpPr>
            <a:spLocks noGrp="1" noChangeArrowheads="1"/>
          </p:cNvSpPr>
          <p:nvPr>
            <p:ph idx="1"/>
          </p:nvPr>
        </p:nvSpPr>
        <p:spPr>
          <a:xfrm>
            <a:off x="101600" y="1054100"/>
            <a:ext cx="8915400" cy="5638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pt-BR" b="0" smtClean="0">
                <a:solidFill>
                  <a:srgbClr val="000066"/>
                </a:solidFill>
              </a:rPr>
              <a:t>Variáveis VHDL são sinais com comportamento igual à variáveis de software com escopo local, mas persistência de valor</a:t>
            </a:r>
          </a:p>
          <a:p>
            <a:pPr lvl="1" algn="just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pt-BR" smtClean="0">
                <a:solidFill>
                  <a:srgbClr val="000066"/>
                </a:solidFill>
              </a:rPr>
              <a:t>São declaradas e usadas internamente a processos</a:t>
            </a:r>
          </a:p>
          <a:p>
            <a:pPr lvl="1" algn="just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pt-BR" smtClean="0">
                <a:solidFill>
                  <a:srgbClr val="000066"/>
                </a:solidFill>
              </a:rPr>
              <a:t>As atribuições são seqüenciais, ou seja, a ordem da variáveis importa</a:t>
            </a:r>
          </a:p>
          <a:p>
            <a:pPr lvl="1" algn="just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pt-BR" smtClean="0">
                <a:solidFill>
                  <a:srgbClr val="000066"/>
                </a:solidFill>
              </a:rPr>
              <a:t>O valor das variáveis é mantido ao término do processo, sendo este usado na próxima avaliação do processo</a:t>
            </a:r>
          </a:p>
          <a:p>
            <a:pPr algn="just" eaLnBrk="1" hangingPunct="1">
              <a:lnSpc>
                <a:spcPct val="130000"/>
              </a:lnSpc>
              <a:buFont typeface="Symbol" pitchFamily="18" charset="2"/>
              <a:buNone/>
            </a:pPr>
            <a:r>
              <a:rPr lang="pt-BR" b="0" smtClean="0">
                <a:solidFill>
                  <a:srgbClr val="000066"/>
                </a:solidFill>
              </a:rPr>
              <a:t>Exemplo</a:t>
            </a:r>
            <a:r>
              <a:rPr lang="pt-BR" b="0" smtClean="0">
                <a:solidFill>
                  <a:srgbClr val="000080"/>
                </a:solidFill>
              </a:rPr>
              <a:t>:</a:t>
            </a:r>
          </a:p>
          <a:p>
            <a:pPr lvl="2" algn="just" eaLnBrk="1" hangingPunct="1">
              <a:spcBef>
                <a:spcPct val="0"/>
              </a:spcBef>
              <a:buFont typeface="Symbol" pitchFamily="18" charset="2"/>
              <a:buNone/>
            </a:pPr>
            <a:r>
              <a:rPr lang="pt-BR" sz="2000" b="1" smtClean="0">
                <a:solidFill>
                  <a:srgbClr val="000080"/>
                </a:solidFill>
              </a:rPr>
              <a:t>  </a:t>
            </a:r>
            <a:r>
              <a:rPr lang="pt-BR" sz="1200" b="1" smtClean="0">
                <a:latin typeface="Courier New" pitchFamily="49" charset="0"/>
              </a:rPr>
              <a:t> </a:t>
            </a:r>
            <a:r>
              <a:rPr lang="pt-BR" sz="1800" b="1" smtClean="0">
                <a:latin typeface="Courier New" pitchFamily="49" charset="0"/>
              </a:rPr>
              <a:t>process(teste)     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pt-BR" sz="1800" b="1" smtClean="0">
                <a:latin typeface="Courier New" pitchFamily="49" charset="0"/>
              </a:rPr>
              <a:t> 		</a:t>
            </a:r>
            <a:r>
              <a:rPr lang="pt-BR" sz="1800" b="1" smtClean="0">
                <a:solidFill>
                  <a:srgbClr val="FF0000"/>
                </a:solidFill>
                <a:latin typeface="Courier New" pitchFamily="49" charset="0"/>
              </a:rPr>
              <a:t>variable</a:t>
            </a:r>
            <a:r>
              <a:rPr lang="pt-BR" sz="1800" b="1" smtClean="0">
                <a:latin typeface="Courier New" pitchFamily="49" charset="0"/>
              </a:rPr>
              <a:t> a: std_logic := '1';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pt-BR" sz="1800" b="1" smtClean="0">
                <a:latin typeface="Courier New" pitchFamily="49" charset="0"/>
              </a:rPr>
              <a:t>		</a:t>
            </a:r>
            <a:r>
              <a:rPr lang="pt-BR" sz="1800" b="1" smtClean="0">
                <a:solidFill>
                  <a:srgbClr val="FF0000"/>
                </a:solidFill>
                <a:latin typeface="Courier New" pitchFamily="49" charset="0"/>
              </a:rPr>
              <a:t>variable</a:t>
            </a:r>
            <a:r>
              <a:rPr lang="pt-BR" sz="1800" b="1" smtClean="0">
                <a:latin typeface="Courier New" pitchFamily="49" charset="0"/>
              </a:rPr>
              <a:t> b: std_logic;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pt-BR" sz="1800" b="1" smtClean="0">
                <a:latin typeface="Courier New" pitchFamily="49" charset="0"/>
              </a:rPr>
              <a:t>		</a:t>
            </a:r>
            <a:r>
              <a:rPr lang="pt-BR" sz="1800" b="1" smtClean="0">
                <a:solidFill>
                  <a:srgbClr val="FF0000"/>
                </a:solidFill>
                <a:latin typeface="Courier New" pitchFamily="49" charset="0"/>
              </a:rPr>
              <a:t>variable</a:t>
            </a:r>
            <a:r>
              <a:rPr lang="pt-BR" sz="1800" b="1" smtClean="0">
                <a:latin typeface="Courier New" pitchFamily="49" charset="0"/>
              </a:rPr>
              <a:t> c: integer := 3;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pt-BR" sz="1800" b="1" smtClean="0">
                <a:latin typeface="Courier New" pitchFamily="49" charset="0"/>
              </a:rPr>
              <a:t>  begin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pt-BR" sz="1800" b="1" smtClean="0">
                <a:latin typeface="Courier New" pitchFamily="49" charset="0"/>
              </a:rPr>
              <a:t>		b := a;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pt-BR" sz="1800" b="1" smtClean="0">
                <a:latin typeface="Courier New" pitchFamily="49" charset="0"/>
              </a:rPr>
              <a:t>		b := not b;	</a:t>
            </a:r>
            <a:r>
              <a:rPr lang="pt-BR" sz="1800" b="1" smtClean="0">
                <a:solidFill>
                  <a:srgbClr val="FF0000"/>
                </a:solidFill>
                <a:latin typeface="Courier New" pitchFamily="49" charset="0"/>
              </a:rPr>
              <a:t>-- Qual o valor de b antes e depois?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pt-BR" sz="1800" b="1" smtClean="0">
                <a:latin typeface="Courier New" pitchFamily="49" charset="0"/>
              </a:rPr>
              <a:t>		c := c + teste;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r>
              <a:rPr lang="pt-BR" sz="1800" b="1" smtClean="0">
                <a:latin typeface="Courier New" pitchFamily="49" charset="0"/>
              </a:rPr>
              <a:t>  end process;</a:t>
            </a:r>
            <a:endParaRPr lang="pt-BR" sz="1800" b="1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800"/>
              </a:spcBef>
            </a:pPr>
            <a:r>
              <a:rPr lang="pt-BR" smtClean="0"/>
              <a:t>Comando Condicional If</a:t>
            </a:r>
            <a:endParaRPr lang="pt-BR" smtClean="0">
              <a:solidFill>
                <a:schemeClr val="bg2"/>
              </a:solidFill>
            </a:endParaRP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052513"/>
            <a:ext cx="8785225" cy="38163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Symbol" pitchFamily="18" charset="2"/>
              <a:buChar char="·"/>
            </a:pPr>
            <a:r>
              <a:rPr lang="pt-BR" sz="1800" smtClean="0">
                <a:solidFill>
                  <a:srgbClr val="000066"/>
                </a:solidFill>
              </a:rPr>
              <a:t>Utilizado em processos, podendo ser aninhado</a:t>
            </a:r>
          </a:p>
          <a:p>
            <a:pPr lvl="1" algn="just" eaLnBrk="1" hangingPunct="1">
              <a:lnSpc>
                <a:spcPct val="90000"/>
              </a:lnSpc>
              <a:buFont typeface="Symbol" pitchFamily="18" charset="2"/>
              <a:buChar char="·"/>
            </a:pPr>
            <a:r>
              <a:rPr lang="pt-BR" sz="1600" smtClean="0">
                <a:solidFill>
                  <a:srgbClr val="000066"/>
                </a:solidFill>
              </a:rPr>
              <a:t>Exemplo: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process(A, B, control)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begin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if control = '1' then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if X &gt; 3 then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    Z &lt;= B;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else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    Z &lt;= A;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end if;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else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Z &lt;= A;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end if;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end process;</a:t>
            </a:r>
          </a:p>
          <a:p>
            <a:pPr lvl="3" algn="just" eaLnBrk="1" hangingPunct="1">
              <a:lnSpc>
                <a:spcPct val="90000"/>
              </a:lnSpc>
              <a:buFontTx/>
              <a:buNone/>
            </a:pPr>
            <a:endParaRPr lang="pt-BR" sz="1200" b="1" smtClean="0">
              <a:solidFill>
                <a:srgbClr val="000066"/>
              </a:solidFill>
              <a:latin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Symbol" pitchFamily="18" charset="2"/>
              <a:buChar char="·"/>
            </a:pPr>
            <a:r>
              <a:rPr lang="pt-BR" sz="1800" smtClean="0">
                <a:solidFill>
                  <a:srgbClr val="000066"/>
                </a:solidFill>
              </a:rPr>
              <a:t>A seqüência na qual estão definidos os “ifs” implica  na prioridade das ações</a:t>
            </a:r>
            <a:endParaRPr lang="pt-BR" sz="1200" smtClean="0">
              <a:latin typeface="Courier New" pitchFamily="49" charset="0"/>
            </a:endParaRPr>
          </a:p>
        </p:txBody>
      </p:sp>
      <p:sp>
        <p:nvSpPr>
          <p:cNvPr id="6148" name="AutoShape 1040"/>
          <p:cNvSpPr>
            <a:spLocks noChangeArrowheads="1"/>
          </p:cNvSpPr>
          <p:nvPr/>
        </p:nvSpPr>
        <p:spPr bwMode="auto">
          <a:xfrm>
            <a:off x="3779838" y="5300663"/>
            <a:ext cx="1216025" cy="550862"/>
          </a:xfrm>
          <a:prstGeom prst="rightArrow">
            <a:avLst>
              <a:gd name="adj1" fmla="val 50000"/>
              <a:gd name="adj2" fmla="val 5518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pt-BR" sz="1200" b="1">
                <a:latin typeface="Arial" charset="0"/>
              </a:rPr>
              <a:t> </a:t>
            </a:r>
            <a:r>
              <a:rPr lang="pt-BR" sz="1400" b="1">
                <a:solidFill>
                  <a:srgbClr val="000080"/>
                </a:solidFill>
                <a:latin typeface="Arial" charset="0"/>
              </a:rPr>
              <a:t>equivalente</a:t>
            </a:r>
            <a:endParaRPr lang="pt-BR"/>
          </a:p>
        </p:txBody>
      </p:sp>
      <p:sp>
        <p:nvSpPr>
          <p:cNvPr id="6149" name="Text Box 1041"/>
          <p:cNvSpPr txBox="1">
            <a:spLocks noChangeArrowheads="1"/>
          </p:cNvSpPr>
          <p:nvPr/>
        </p:nvSpPr>
        <p:spPr bwMode="auto">
          <a:xfrm>
            <a:off x="5435600" y="4886325"/>
            <a:ext cx="18224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pt-BR" sz="1800" b="1">
                <a:latin typeface="Courier New" pitchFamily="49" charset="0"/>
              </a:rPr>
              <a:t>if z then </a:t>
            </a:r>
          </a:p>
          <a:p>
            <a:pPr>
              <a:lnSpc>
                <a:spcPct val="80000"/>
              </a:lnSpc>
            </a:pPr>
            <a:r>
              <a:rPr lang="pt-BR" sz="1800" b="1">
                <a:latin typeface="Courier New" pitchFamily="49" charset="0"/>
              </a:rPr>
              <a:t>    T := C;</a:t>
            </a:r>
          </a:p>
          <a:p>
            <a:pPr>
              <a:lnSpc>
                <a:spcPct val="80000"/>
              </a:lnSpc>
            </a:pPr>
            <a:r>
              <a:rPr lang="pt-BR" sz="1800" b="1">
                <a:latin typeface="Courier New" pitchFamily="49" charset="0"/>
              </a:rPr>
              <a:t>elsif y then</a:t>
            </a:r>
          </a:p>
          <a:p>
            <a:pPr>
              <a:lnSpc>
                <a:spcPct val="80000"/>
              </a:lnSpc>
            </a:pPr>
            <a:r>
              <a:rPr lang="pt-BR" sz="1800" b="1">
                <a:latin typeface="Courier New" pitchFamily="49" charset="0"/>
              </a:rPr>
              <a:t>    T := B;</a:t>
            </a:r>
            <a:br>
              <a:rPr lang="pt-BR" sz="1800" b="1">
                <a:latin typeface="Courier New" pitchFamily="49" charset="0"/>
              </a:rPr>
            </a:br>
            <a:r>
              <a:rPr lang="pt-BR" sz="1800" b="1">
                <a:latin typeface="Courier New" pitchFamily="49" charset="0"/>
              </a:rPr>
              <a:t>elsif x then</a:t>
            </a:r>
          </a:p>
          <a:p>
            <a:pPr>
              <a:lnSpc>
                <a:spcPct val="80000"/>
              </a:lnSpc>
            </a:pPr>
            <a:r>
              <a:rPr lang="pt-BR" sz="1800" b="1">
                <a:latin typeface="Courier New" pitchFamily="49" charset="0"/>
              </a:rPr>
              <a:t>    T := A;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end if; </a:t>
            </a:r>
            <a:endParaRPr lang="pt-BR" sz="1800" b="1">
              <a:latin typeface="Courier New" pitchFamily="49" charset="0"/>
            </a:endParaRPr>
          </a:p>
        </p:txBody>
      </p:sp>
      <p:sp>
        <p:nvSpPr>
          <p:cNvPr id="6150" name="Text Box 1042"/>
          <p:cNvSpPr txBox="1">
            <a:spLocks noChangeArrowheads="1"/>
          </p:cNvSpPr>
          <p:nvPr/>
        </p:nvSpPr>
        <p:spPr bwMode="auto">
          <a:xfrm>
            <a:off x="1619250" y="4605338"/>
            <a:ext cx="1685925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pt-BR" sz="1800" b="1">
                <a:latin typeface="Courier New" pitchFamily="49" charset="0"/>
              </a:rPr>
              <a:t>if x then </a:t>
            </a:r>
          </a:p>
          <a:p>
            <a:pPr>
              <a:lnSpc>
                <a:spcPct val="80000"/>
              </a:lnSpc>
            </a:pPr>
            <a:r>
              <a:rPr lang="pt-BR" sz="1800" b="1">
                <a:latin typeface="Courier New" pitchFamily="49" charset="0"/>
              </a:rPr>
              <a:t>    T := A;</a:t>
            </a:r>
          </a:p>
          <a:p>
            <a:pPr>
              <a:lnSpc>
                <a:spcPct val="80000"/>
              </a:lnSpc>
            </a:pPr>
            <a:r>
              <a:rPr lang="pt-BR" sz="1800" b="1">
                <a:latin typeface="Courier New" pitchFamily="49" charset="0"/>
              </a:rPr>
              <a:t>end if;</a:t>
            </a:r>
          </a:p>
          <a:p>
            <a:pPr>
              <a:lnSpc>
                <a:spcPct val="80000"/>
              </a:lnSpc>
            </a:pPr>
            <a:r>
              <a:rPr lang="pt-BR" sz="1800" b="1">
                <a:latin typeface="Courier New" pitchFamily="49" charset="0"/>
              </a:rPr>
              <a:t>if y then</a:t>
            </a:r>
          </a:p>
          <a:p>
            <a:pPr>
              <a:lnSpc>
                <a:spcPct val="80000"/>
              </a:lnSpc>
            </a:pPr>
            <a:r>
              <a:rPr lang="pt-BR" sz="1800" b="1">
                <a:latin typeface="Courier New" pitchFamily="49" charset="0"/>
              </a:rPr>
              <a:t>    T := B;</a:t>
            </a:r>
          </a:p>
          <a:p>
            <a:pPr>
              <a:lnSpc>
                <a:spcPct val="80000"/>
              </a:lnSpc>
            </a:pPr>
            <a:r>
              <a:rPr lang="pt-BR" sz="1800" b="1">
                <a:latin typeface="Courier New" pitchFamily="49" charset="0"/>
              </a:rPr>
              <a:t>end if;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if z then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T := C;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end if;</a:t>
            </a:r>
            <a:r>
              <a:rPr lang="en-US" sz="1800">
                <a:latin typeface="Courier New" pitchFamily="49" charset="0"/>
              </a:rPr>
              <a:t> </a:t>
            </a:r>
            <a:endParaRPr lang="pt-BR" sz="180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0"/>
          <p:cNvSpPr>
            <a:spLocks noGrp="1" noChangeArrowheads="1"/>
          </p:cNvSpPr>
          <p:nvPr>
            <p:ph idx="1"/>
          </p:nvPr>
        </p:nvSpPr>
        <p:spPr>
          <a:xfrm>
            <a:off x="107950" y="990600"/>
            <a:ext cx="8964613" cy="560705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Aft>
                <a:spcPts val="600"/>
              </a:spcAft>
              <a:tabLst>
                <a:tab pos="536575" algn="l"/>
                <a:tab pos="1074738" algn="l"/>
                <a:tab pos="1611313" algn="l"/>
                <a:tab pos="2147888" algn="l"/>
                <a:tab pos="3584575" algn="l"/>
              </a:tabLst>
            </a:pPr>
            <a:r>
              <a:rPr lang="pt-BR" b="0" smtClean="0">
                <a:solidFill>
                  <a:srgbClr val="000099"/>
                </a:solidFill>
              </a:rPr>
              <a:t>O comando case é uma forma semelhante a apresentada pelo comando if-eslif</a:t>
            </a:r>
          </a:p>
          <a:p>
            <a:pPr algn="just" eaLnBrk="1" hangingPunct="1">
              <a:lnSpc>
                <a:spcPct val="110000"/>
              </a:lnSpc>
              <a:spcAft>
                <a:spcPts val="600"/>
              </a:spcAft>
              <a:tabLst>
                <a:tab pos="536575" algn="l"/>
                <a:tab pos="1074738" algn="l"/>
                <a:tab pos="1611313" algn="l"/>
                <a:tab pos="2147888" algn="l"/>
                <a:tab pos="3584575" algn="l"/>
              </a:tabLst>
            </a:pPr>
            <a:r>
              <a:rPr lang="pt-BR" b="0" smtClean="0">
                <a:solidFill>
                  <a:srgbClr val="000099"/>
                </a:solidFill>
              </a:rPr>
              <a:t>É uma estrutura, muitas vezes preferida para a descrição de máquinas de estado e decodificadores</a:t>
            </a:r>
          </a:p>
          <a:p>
            <a:pPr algn="just" eaLnBrk="1" hangingPunct="1">
              <a:lnSpc>
                <a:spcPct val="110000"/>
              </a:lnSpc>
              <a:spcAft>
                <a:spcPts val="600"/>
              </a:spcAft>
              <a:tabLst>
                <a:tab pos="536575" algn="l"/>
                <a:tab pos="1074738" algn="l"/>
                <a:tab pos="1611313" algn="l"/>
                <a:tab pos="2147888" algn="l"/>
                <a:tab pos="3584575" algn="l"/>
              </a:tabLst>
            </a:pPr>
            <a:r>
              <a:rPr lang="pt-BR" b="0" smtClean="0">
                <a:solidFill>
                  <a:srgbClr val="000099"/>
                </a:solidFill>
              </a:rPr>
              <a:t>Exemplo:</a:t>
            </a:r>
          </a:p>
          <a:p>
            <a:pPr algn="just" eaLnBrk="1" hangingPunct="1">
              <a:lnSpc>
                <a:spcPct val="110000"/>
              </a:lnSpc>
              <a:spcAft>
                <a:spcPts val="600"/>
              </a:spcAft>
              <a:buFontTx/>
              <a:buNone/>
              <a:tabLst>
                <a:tab pos="536575" algn="l"/>
                <a:tab pos="1074738" algn="l"/>
                <a:tab pos="1611313" algn="l"/>
                <a:tab pos="2147888" algn="l"/>
                <a:tab pos="3584575" algn="l"/>
              </a:tabLst>
            </a:pPr>
            <a:r>
              <a:rPr lang="pt-BR" smtClean="0">
                <a:latin typeface="Courier New" pitchFamily="49" charset="0"/>
              </a:rPr>
              <a:t>case opcode is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536575" algn="l"/>
                <a:tab pos="1074738" algn="l"/>
                <a:tab pos="1611313" algn="l"/>
                <a:tab pos="2147888" algn="l"/>
                <a:tab pos="3584575" algn="l"/>
              </a:tabLst>
            </a:pPr>
            <a:r>
              <a:rPr lang="pt-BR" smtClean="0">
                <a:latin typeface="Courier New" pitchFamily="49" charset="0"/>
              </a:rPr>
              <a:t>	when x"00" =&gt;	    </a:t>
            </a:r>
            <a:r>
              <a:rPr lang="pt-BR" smtClean="0">
                <a:solidFill>
                  <a:srgbClr val="FF3300"/>
                </a:solidFill>
                <a:latin typeface="Courier New" pitchFamily="49" charset="0"/>
              </a:rPr>
              <a:t>-- escolha simples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536575" algn="l"/>
                <a:tab pos="1074738" algn="l"/>
                <a:tab pos="1611313" algn="l"/>
                <a:tab pos="2147888" algn="l"/>
                <a:tab pos="3584575" algn="l"/>
              </a:tabLst>
            </a:pPr>
            <a:r>
              <a:rPr lang="pt-BR" smtClean="0">
                <a:latin typeface="Courier New" pitchFamily="49" charset="0"/>
              </a:rPr>
              <a:t>			Bloco de Ações_1;</a:t>
            </a:r>
            <a:br>
              <a:rPr lang="pt-BR" smtClean="0">
                <a:latin typeface="Courier New" pitchFamily="49" charset="0"/>
              </a:rPr>
            </a:br>
            <a:r>
              <a:rPr lang="pt-BR" smtClean="0">
                <a:latin typeface="Courier New" pitchFamily="49" charset="0"/>
              </a:rPr>
              <a:t>when x"01" | x"A1" =&gt;    </a:t>
            </a:r>
            <a:r>
              <a:rPr lang="pt-BR" smtClean="0">
                <a:solidFill>
                  <a:srgbClr val="FF3300"/>
                </a:solidFill>
                <a:latin typeface="Courier New" pitchFamily="49" charset="0"/>
              </a:rPr>
              <a:t>-- pipe representa um "ou"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536575" algn="l"/>
                <a:tab pos="1074738" algn="l"/>
                <a:tab pos="1611313" algn="l"/>
                <a:tab pos="2147888" algn="l"/>
                <a:tab pos="3584575" algn="l"/>
              </a:tabLst>
            </a:pPr>
            <a:r>
              <a:rPr lang="pt-BR" smtClean="0">
                <a:latin typeface="Courier New" pitchFamily="49" charset="0"/>
              </a:rPr>
              <a:t>			Bloco de Ações_2;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536575" algn="l"/>
                <a:tab pos="1074738" algn="l"/>
                <a:tab pos="1611313" algn="l"/>
                <a:tab pos="2147888" algn="l"/>
                <a:tab pos="3584575" algn="l"/>
              </a:tabLst>
            </a:pPr>
            <a:r>
              <a:rPr lang="pt-BR" smtClean="0">
                <a:latin typeface="Courier New" pitchFamily="49" charset="0"/>
              </a:rPr>
              <a:t>	when x"02" to x"A0" =&gt;   </a:t>
            </a:r>
            <a:r>
              <a:rPr lang="pt-BR" smtClean="0">
                <a:solidFill>
                  <a:srgbClr val="FF3300"/>
                </a:solidFill>
                <a:latin typeface="Courier New" pitchFamily="49" charset="0"/>
              </a:rPr>
              <a:t>-- intervalo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536575" algn="l"/>
                <a:tab pos="1074738" algn="l"/>
                <a:tab pos="1611313" algn="l"/>
                <a:tab pos="2147888" algn="l"/>
                <a:tab pos="3584575" algn="l"/>
              </a:tabLst>
            </a:pPr>
            <a:r>
              <a:rPr lang="pt-BR" smtClean="0">
                <a:latin typeface="Courier New" pitchFamily="49" charset="0"/>
              </a:rPr>
              <a:t>			Bloco de Ações_3;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536575" algn="l"/>
                <a:tab pos="1074738" algn="l"/>
                <a:tab pos="1611313" algn="l"/>
                <a:tab pos="2147888" algn="l"/>
                <a:tab pos="3584575" algn="l"/>
              </a:tabLst>
            </a:pPr>
            <a:r>
              <a:rPr lang="pt-BR" smtClean="0">
                <a:latin typeface="Courier New" pitchFamily="49" charset="0"/>
              </a:rPr>
              <a:t>	when others =&gt;	    </a:t>
            </a:r>
            <a:r>
              <a:rPr lang="pt-BR" smtClean="0">
                <a:solidFill>
                  <a:srgbClr val="FF3300"/>
                </a:solidFill>
                <a:latin typeface="Courier New" pitchFamily="49" charset="0"/>
              </a:rPr>
              <a:t>-- restante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536575" algn="l"/>
                <a:tab pos="1074738" algn="l"/>
                <a:tab pos="1611313" algn="l"/>
                <a:tab pos="2147888" algn="l"/>
                <a:tab pos="3584575" algn="l"/>
              </a:tabLst>
            </a:pPr>
            <a:r>
              <a:rPr lang="pt-BR" smtClean="0">
                <a:latin typeface="Courier New" pitchFamily="49" charset="0"/>
              </a:rPr>
              <a:t>			null;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536575" algn="l"/>
                <a:tab pos="1074738" algn="l"/>
                <a:tab pos="1611313" algn="l"/>
                <a:tab pos="2147888" algn="l"/>
                <a:tab pos="3584575" algn="l"/>
              </a:tabLst>
            </a:pPr>
            <a:r>
              <a:rPr lang="pt-BR" smtClean="0">
                <a:latin typeface="Courier New" pitchFamily="49" charset="0"/>
              </a:rPr>
              <a:t>end case;</a:t>
            </a:r>
          </a:p>
        </p:txBody>
      </p:sp>
      <p:sp>
        <p:nvSpPr>
          <p:cNvPr id="7171" name="Rectangle 2051"/>
          <p:cNvSpPr>
            <a:spLocks noChangeArrowheads="1"/>
          </p:cNvSpPr>
          <p:nvPr/>
        </p:nvSpPr>
        <p:spPr bwMode="auto">
          <a:xfrm>
            <a:off x="762000" y="298450"/>
            <a:ext cx="7772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ts val="800"/>
              </a:spcBef>
            </a:pPr>
            <a:r>
              <a:rPr lang="pt-BR" b="1">
                <a:solidFill>
                  <a:srgbClr val="000099"/>
                </a:solidFill>
                <a:latin typeface="Arial" charset="0"/>
              </a:rPr>
              <a:t>Comando de Seleção Case</a:t>
            </a:r>
            <a:endParaRPr lang="pt-BR" b="1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304800"/>
            <a:ext cx="8189913" cy="342900"/>
          </a:xfrm>
          <a:noFill/>
        </p:spPr>
        <p:txBody>
          <a:bodyPr/>
          <a:lstStyle/>
          <a:p>
            <a:pPr eaLnBrk="1" hangingPunct="1"/>
            <a:r>
              <a:rPr lang="pt-BR" smtClean="0"/>
              <a:t>Descrição VHDL de um Flip-Flop D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33350" y="1139825"/>
            <a:ext cx="8831263" cy="5334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</a:pPr>
            <a:r>
              <a:rPr lang="pt-BR" b="0" smtClean="0">
                <a:solidFill>
                  <a:srgbClr val="000066"/>
                </a:solidFill>
              </a:rPr>
              <a:t>Dados os FFDs vistos na aula passada e ilustrados abaixo, como seriam possíveis descrições VHDLs dos mesmos?</a:t>
            </a:r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3284538"/>
            <a:ext cx="20193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2349500"/>
            <a:ext cx="37528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>
          <a:xfrm>
            <a:off x="546100" y="304800"/>
            <a:ext cx="8189913" cy="342900"/>
          </a:xfrm>
          <a:noFill/>
        </p:spPr>
        <p:txBody>
          <a:bodyPr/>
          <a:lstStyle/>
          <a:p>
            <a:pPr eaLnBrk="1" hangingPunct="1"/>
            <a:r>
              <a:rPr lang="pt-BR" smtClean="0"/>
              <a:t>Descrição VHDL de um Flip-Flop D</a:t>
            </a:r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133350" y="1023938"/>
            <a:ext cx="8831263" cy="5718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pt-BR" b="0" smtClean="0">
                <a:solidFill>
                  <a:srgbClr val="000066"/>
                </a:solidFill>
              </a:rPr>
              <a:t>Descrição estrutural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endParaRPr lang="pt-BR" b="0" smtClean="0">
              <a:solidFill>
                <a:srgbClr val="000066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entity FlipFlopD_Estrutural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    port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   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		ck, d: in std_logic;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		q: out std_logic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   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end FlipFlopD_Estrutural;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architecture FFD of FlipFlopD_Estrutural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	signal N: std_logic_vector(5 downto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	N(0) &lt;= N(1) nand N(3);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	N(1) &lt;= N(0) nand ck;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	N(2) &lt;= not (N(2) and ck and N(3));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	N(3) &lt;= N(2) nand 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	N(4) &lt;= N(1) nand N(5);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	N(5) &lt;= N(2) nand N(4);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	q &lt;= N(4);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end FFD;</a:t>
            </a:r>
            <a:endParaRPr lang="pt-BR" sz="1800" smtClean="0">
              <a:latin typeface="Courier New" pitchFamily="49" charset="0"/>
            </a:endParaRP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1825" y="836613"/>
            <a:ext cx="3024188" cy="296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7380288" y="917575"/>
            <a:ext cx="5048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t-BR" sz="1400" b="1">
                <a:latin typeface="Courier New" pitchFamily="49" charset="0"/>
              </a:rPr>
              <a:t>N(0)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7380288" y="1484313"/>
            <a:ext cx="5048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t-BR" sz="1400" b="1">
                <a:latin typeface="Courier New" pitchFamily="49" charset="0"/>
              </a:rPr>
              <a:t>N(1)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7380288" y="2924175"/>
            <a:ext cx="5048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t-BR" sz="1400" b="1">
                <a:latin typeface="Courier New" pitchFamily="49" charset="0"/>
              </a:rPr>
              <a:t>N(2)</a:t>
            </a: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7380288" y="3357563"/>
            <a:ext cx="5048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t-BR" sz="1400" b="1">
                <a:latin typeface="Courier New" pitchFamily="49" charset="0"/>
              </a:rPr>
              <a:t>N(3)</a:t>
            </a:r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8231188" y="2781300"/>
            <a:ext cx="5048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t-BR" sz="1400" b="1">
                <a:latin typeface="Courier New" pitchFamily="49" charset="0"/>
              </a:rPr>
              <a:t>N(5)</a:t>
            </a:r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8231188" y="1590675"/>
            <a:ext cx="5048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t-BR" sz="1400" b="1">
                <a:latin typeface="Courier New" pitchFamily="49" charset="0"/>
              </a:rPr>
              <a:t>N(4)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546100" y="304800"/>
            <a:ext cx="8189913" cy="342900"/>
          </a:xfrm>
          <a:noFill/>
        </p:spPr>
        <p:txBody>
          <a:bodyPr/>
          <a:lstStyle/>
          <a:p>
            <a:pPr eaLnBrk="1" hangingPunct="1"/>
            <a:r>
              <a:rPr lang="pt-BR" smtClean="0"/>
              <a:t>Descrição VHDL de um Flip-Flop D</a:t>
            </a:r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133350" y="1139825"/>
            <a:ext cx="8831263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pt-BR" b="0" smtClean="0">
                <a:solidFill>
                  <a:srgbClr val="000066"/>
                </a:solidFill>
              </a:rPr>
              <a:t>Descrição comportamental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endParaRPr lang="pt-BR" b="0" smtClean="0">
              <a:solidFill>
                <a:srgbClr val="000066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800" smtClean="0">
                <a:latin typeface="Courier New" pitchFamily="49" charset="0"/>
              </a:rPr>
              <a:t>entity FlipFlopD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800" smtClean="0">
                <a:latin typeface="Courier New" pitchFamily="49" charset="0"/>
              </a:rPr>
              <a:t>    port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800" smtClean="0">
                <a:latin typeface="Courier New" pitchFamily="49" charset="0"/>
              </a:rPr>
              <a:t>   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800" smtClean="0">
                <a:latin typeface="Courier New" pitchFamily="49" charset="0"/>
              </a:rPr>
              <a:t>		ck, d: in std_logic;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800" smtClean="0">
                <a:latin typeface="Courier New" pitchFamily="49" charset="0"/>
              </a:rPr>
              <a:t>		q: out std_logic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800" smtClean="0">
                <a:latin typeface="Courier New" pitchFamily="49" charset="0"/>
              </a:rPr>
              <a:t>   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800" smtClean="0">
                <a:latin typeface="Courier New" pitchFamily="49" charset="0"/>
              </a:rPr>
              <a:t>end FlipFlopD;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sz="180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800" smtClean="0">
                <a:latin typeface="Courier New" pitchFamily="49" charset="0"/>
              </a:rPr>
              <a:t>architecture FFD of FlipFlopD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800" smtClean="0">
                <a:latin typeface="Courier New" pitchFamily="49" charset="0"/>
              </a:rPr>
              <a:t>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800" smtClean="0">
                <a:latin typeface="Courier New" pitchFamily="49" charset="0"/>
              </a:rPr>
              <a:t>    process(ck)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800" smtClean="0">
                <a:latin typeface="Courier New" pitchFamily="49" charset="0"/>
              </a:rPr>
              <a:t>    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800" smtClean="0">
                <a:latin typeface="Courier New" pitchFamily="49" charset="0"/>
              </a:rPr>
              <a:t>        if ck'event and ck = '1'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800" smtClean="0">
                <a:latin typeface="Courier New" pitchFamily="49" charset="0"/>
              </a:rPr>
              <a:t>			q &lt;= 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800" smtClean="0">
                <a:latin typeface="Courier New" pitchFamily="49" charset="0"/>
              </a:rPr>
              <a:t>        end if;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800" smtClean="0">
                <a:latin typeface="Courier New" pitchFamily="49" charset="0"/>
              </a:rPr>
              <a:t>    end process;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800" smtClean="0">
                <a:latin typeface="Courier New" pitchFamily="49" charset="0"/>
              </a:rPr>
              <a:t>end FFD;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063" y="1412875"/>
            <a:ext cx="20193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>
          <a:xfrm>
            <a:off x="546100" y="304800"/>
            <a:ext cx="8189913" cy="342900"/>
          </a:xfrm>
          <a:noFill/>
        </p:spPr>
        <p:txBody>
          <a:bodyPr/>
          <a:lstStyle/>
          <a:p>
            <a:pPr eaLnBrk="1" hangingPunct="1"/>
            <a:r>
              <a:rPr lang="pt-BR" smtClean="0"/>
              <a:t>Registradores</a:t>
            </a:r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133350" y="1052513"/>
            <a:ext cx="8831263" cy="5715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</a:pPr>
            <a:r>
              <a:rPr lang="pt-BR" b="0" dirty="0" smtClean="0">
                <a:solidFill>
                  <a:srgbClr val="000066"/>
                </a:solidFill>
              </a:rPr>
              <a:t>Registrador é um elemento de memorização que armazena um vetor de bits</a:t>
            </a: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</a:pPr>
            <a:r>
              <a:rPr lang="pt-BR" b="0" dirty="0" smtClean="0">
                <a:solidFill>
                  <a:srgbClr val="000066"/>
                </a:solidFill>
              </a:rPr>
              <a:t>Logicamente equivalem a um vetor de </a:t>
            </a:r>
            <a:r>
              <a:rPr lang="pt-BR" b="0" dirty="0" err="1" smtClean="0">
                <a:solidFill>
                  <a:srgbClr val="000066"/>
                </a:solidFill>
              </a:rPr>
              <a:t>Flip-flops</a:t>
            </a:r>
            <a:r>
              <a:rPr lang="pt-BR" b="0" dirty="0" smtClean="0">
                <a:solidFill>
                  <a:srgbClr val="000066"/>
                </a:solidFill>
              </a:rPr>
              <a:t> do tipo D</a:t>
            </a:r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pt-BR" dirty="0" smtClean="0">
                <a:solidFill>
                  <a:srgbClr val="000066"/>
                </a:solidFill>
              </a:rPr>
              <a:t>Representação e funcionalidades semelhantes</a:t>
            </a: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</a:pPr>
            <a:r>
              <a:rPr lang="pt-BR" b="0" dirty="0" smtClean="0">
                <a:solidFill>
                  <a:srgbClr val="000066"/>
                </a:solidFill>
              </a:rPr>
              <a:t>São normalmente declarados em processos, tendo sinais de controle (</a:t>
            </a:r>
            <a:r>
              <a:rPr lang="pt-BR" b="0" dirty="0" err="1" smtClean="0">
                <a:solidFill>
                  <a:srgbClr val="000066"/>
                </a:solidFill>
              </a:rPr>
              <a:t>clock</a:t>
            </a:r>
            <a:r>
              <a:rPr lang="pt-BR" b="0" dirty="0" smtClean="0">
                <a:solidFill>
                  <a:srgbClr val="000066"/>
                </a:solidFill>
              </a:rPr>
              <a:t>, reset, etc.) inseridos em uma lista de sensitividade</a:t>
            </a: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</a:pPr>
            <a:r>
              <a:rPr lang="pt-BR" b="0" dirty="0" smtClean="0">
                <a:solidFill>
                  <a:srgbClr val="000066"/>
                </a:solidFill>
              </a:rPr>
              <a:t>Exemplo:</a:t>
            </a:r>
            <a:endParaRPr lang="pt-BR" sz="2400" dirty="0" smtClean="0"/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process(</a:t>
            </a:r>
            <a:r>
              <a:rPr lang="en-US" b="1" dirty="0" err="1" smtClean="0">
                <a:latin typeface="Courier New" pitchFamily="49" charset="0"/>
              </a:rPr>
              <a:t>ck</a:t>
            </a:r>
            <a:r>
              <a:rPr lang="en-US" b="1" dirty="0" smtClean="0">
                <a:latin typeface="Courier New" pitchFamily="49" charset="0"/>
              </a:rPr>
              <a:t>, reset)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begin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if reset = '1' then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</a:rPr>
              <a:t>reg</a:t>
            </a:r>
            <a:r>
              <a:rPr lang="en-US" b="1" dirty="0" smtClean="0">
                <a:latin typeface="Courier New" pitchFamily="49" charset="0"/>
              </a:rPr>
              <a:t> &lt;= (others =&gt;'0');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elsif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ck'event</a:t>
            </a:r>
            <a:r>
              <a:rPr lang="en-US" b="1" dirty="0" smtClean="0">
                <a:latin typeface="Courier New" pitchFamily="49" charset="0"/>
              </a:rPr>
              <a:t> and </a:t>
            </a:r>
            <a:r>
              <a:rPr lang="en-US" b="1" dirty="0" err="1" smtClean="0">
                <a:latin typeface="Courier New" pitchFamily="49" charset="0"/>
              </a:rPr>
              <a:t>ck</a:t>
            </a:r>
            <a:r>
              <a:rPr lang="en-US" b="1" dirty="0" smtClean="0">
                <a:latin typeface="Courier New" pitchFamily="49" charset="0"/>
              </a:rPr>
              <a:t> = '1' then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</a:rPr>
              <a:t>reg</a:t>
            </a:r>
            <a:r>
              <a:rPr lang="en-US" b="1" dirty="0" smtClean="0">
                <a:latin typeface="Courier New" pitchFamily="49" charset="0"/>
              </a:rPr>
              <a:t> &lt;= entrada;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end if; 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end process;</a:t>
            </a: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</a:pPr>
            <a:r>
              <a:rPr lang="pt-BR" b="0" dirty="0" smtClean="0">
                <a:solidFill>
                  <a:srgbClr val="000066"/>
                </a:solidFill>
              </a:rPr>
              <a:t>Exercício:</a:t>
            </a:r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buFontTx/>
              <a:buChar char="•"/>
            </a:pPr>
            <a:r>
              <a:rPr lang="pt-BR" dirty="0" smtClean="0">
                <a:solidFill>
                  <a:srgbClr val="000066"/>
                </a:solidFill>
              </a:rPr>
              <a:t>Descreva o diagrama de blocos do registrador acima</a:t>
            </a:r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buFontTx/>
              <a:buChar char="•"/>
            </a:pPr>
            <a:r>
              <a:rPr lang="pt-BR" dirty="0" smtClean="0">
                <a:solidFill>
                  <a:srgbClr val="000066"/>
                </a:solidFill>
              </a:rPr>
              <a:t>Quantos bits tem o registrador da descrição VHDL acima?</a:t>
            </a:r>
            <a:endParaRPr lang="pt-BR" noProof="1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iber_reconf">
  <a:themeElements>
    <a:clrScheme name="iber_reco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ber_recon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ber_reco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er_reconf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er_reconf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er_reconf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er_reconf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er_reconf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er_reconf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3109</TotalTime>
  <Words>1540</Words>
  <Application>Microsoft Office PowerPoint</Application>
  <PresentationFormat>Apresentação na tela (4:3)</PresentationFormat>
  <Paragraphs>249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Courier New</vt:lpstr>
      <vt:lpstr>Helvetica</vt:lpstr>
      <vt:lpstr>Symbol</vt:lpstr>
      <vt:lpstr>Times</vt:lpstr>
      <vt:lpstr>Times New Roman</vt:lpstr>
      <vt:lpstr>Wingdings</vt:lpstr>
      <vt:lpstr>2_iber_reconf</vt:lpstr>
      <vt:lpstr>Circuitos Sequenciais  Descrição VHDL</vt:lpstr>
      <vt:lpstr>Processos</vt:lpstr>
      <vt:lpstr>Atribuição de Variáveis</vt:lpstr>
      <vt:lpstr>Comando Condicional If</vt:lpstr>
      <vt:lpstr>Apresentação do PowerPoint</vt:lpstr>
      <vt:lpstr>Descrição VHDL de um Flip-Flop D</vt:lpstr>
      <vt:lpstr>Descrição VHDL de um Flip-Flop D</vt:lpstr>
      <vt:lpstr>Descrição VHDL de um Flip-Flop D</vt:lpstr>
      <vt:lpstr>Registradores</vt:lpstr>
      <vt:lpstr>Registradores</vt:lpstr>
      <vt:lpstr>Registradores</vt:lpstr>
      <vt:lpstr>Registrador de Deslocamento</vt:lpstr>
      <vt:lpstr>Registrador de Deslocamento</vt:lpstr>
      <vt:lpstr>Considerações</vt:lpstr>
      <vt:lpstr>Exercícios</vt:lpstr>
      <vt:lpstr>Exercícios</vt:lpstr>
    </vt:vector>
  </TitlesOfParts>
  <Company>PUCRS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Bibliografia</dc:title>
  <dc:creator>Instituto de Informatica</dc:creator>
  <cp:lastModifiedBy>Lay Carvalho</cp:lastModifiedBy>
  <cp:revision>278</cp:revision>
  <cp:lastPrinted>2001-01-10T15:30:27Z</cp:lastPrinted>
  <dcterms:created xsi:type="dcterms:W3CDTF">1998-04-23T19:42:48Z</dcterms:created>
  <dcterms:modified xsi:type="dcterms:W3CDTF">2016-07-13T14:27:02Z</dcterms:modified>
</cp:coreProperties>
</file>