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6" r:id="rId5"/>
    <p:sldId id="257" r:id="rId6"/>
    <p:sldId id="267" r:id="rId7"/>
    <p:sldId id="259" r:id="rId8"/>
    <p:sldId id="260" r:id="rId9"/>
    <p:sldId id="266" r:id="rId10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67" autoAdjust="0"/>
    <p:restoredTop sz="95257"/>
  </p:normalViewPr>
  <p:slideViewPr>
    <p:cSldViewPr snapToGrid="0" showGuides="1">
      <p:cViewPr>
        <p:scale>
          <a:sx n="78" d="100"/>
          <a:sy n="78" d="100"/>
        </p:scale>
        <p:origin x="1824" y="11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0" d="100"/>
          <a:sy n="90" d="100"/>
        </p:scale>
        <p:origin x="37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43DEC388-69C3-41CE-836D-8CADE66F758F}" type="datetime1">
              <a:rPr lang="fr-FR" smtClean="0"/>
              <a:pPr algn="r" rtl="0"/>
              <a:t>10/04/2018</a:t>
            </a:fld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/>
            <a:fld id="{E31375A4-56A4-47D6-9801-1991572033F7}" type="slidenum">
              <a:rPr lang="fr-FR"/>
              <a:pPr algn="r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3CF334A0-7817-44BF-BE74-0C1D60A40209}" type="datetime1">
              <a:rPr lang="fr-FR" smtClean="0"/>
              <a:pPr/>
              <a:t>10/04/2018</a:t>
            </a:fld>
            <a:endParaRPr lang="fr-FR" dirty="0"/>
          </a:p>
        </p:txBody>
      </p:sp>
      <p:sp>
        <p:nvSpPr>
          <p:cNvPr id="4" name="Espace réservé de l’image des diapositives 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 dirty="0"/>
          </a:p>
        </p:txBody>
      </p:sp>
      <p:sp>
        <p:nvSpPr>
          <p:cNvPr id="5" name="Espace réservé des not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 dirty="0" smtClean="0"/>
              <a:t>Modifiez les styles du texte du masque</a:t>
            </a:r>
          </a:p>
          <a:p>
            <a:pPr lvl="1" rtl="0"/>
            <a:r>
              <a:rPr lang="fr-FR" noProof="0" dirty="0" smtClean="0"/>
              <a:t>Deuxième niveau</a:t>
            </a:r>
          </a:p>
          <a:p>
            <a:pPr lvl="2" rtl="0"/>
            <a:r>
              <a:rPr lang="fr-FR" noProof="0" dirty="0" smtClean="0"/>
              <a:t>Troisième niveau</a:t>
            </a:r>
          </a:p>
          <a:p>
            <a:pPr lvl="3" rtl="0"/>
            <a:r>
              <a:rPr lang="fr-FR" noProof="0" dirty="0" smtClean="0"/>
              <a:t>Quatrième niveau</a:t>
            </a:r>
          </a:p>
          <a:p>
            <a:pPr lvl="4" rtl="0"/>
            <a:r>
              <a:rPr lang="fr-FR" noProof="0" dirty="0" smtClean="0"/>
              <a:t>Cinquième niveau</a:t>
            </a:r>
            <a:endParaRPr lang="fr-FR" noProof="0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E31375A4-56A4-47D6-9801-1991572033F7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1375A4-56A4-47D6-9801-1991572033F7}" type="slidenum">
              <a:rPr lang="fr-FR"/>
              <a:pPr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850616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1375A4-56A4-47D6-9801-1991572033F7}" type="slidenum">
              <a:rPr lang="fr-FR" smtClean="0"/>
              <a:pPr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61159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microsoft.com/office/2007/relationships/hdphoto" Target="../media/hdphoto1.wdp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 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8" name="Rectangle 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 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rtlCol="0" anchor="ctr">
            <a:normAutofit/>
          </a:bodyPr>
          <a:lstStyle>
            <a:lvl1pPr algn="l" rtl="0">
              <a:defRPr sz="4400" cap="all" baseline="0"/>
            </a:lvl1pPr>
          </a:lstStyle>
          <a:p>
            <a:pPr rtl="0"/>
            <a:r>
              <a:rPr lang="fr-FR" noProof="0" smtClean="0"/>
              <a:t>Cliquez pour modifier le style du titre</a:t>
            </a:r>
            <a:endParaRPr lang="fr-FR" noProof="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800"/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fr-FR" noProof="0" smtClean="0"/>
              <a:t>Cliquez pour modifier le style des sous-titres du masque</a:t>
            </a:r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A93682C-1666-439C-B1F6-2324BA8BDEE9}" type="datetime1">
              <a:rPr lang="fr-FR" smtClean="0"/>
              <a:pPr/>
              <a:t>10/04/2018</a:t>
            </a:fld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rtl="0">
              <a:defRPr/>
            </a:lvl1pPr>
          </a:lstStyle>
          <a:p>
            <a:fld id="{E31375A4-56A4-47D6-9801-1991572033F7}" type="slidenum">
              <a:rPr lang="fr-FR" smtClean="0"/>
              <a:pPr/>
              <a:t>‹#›</a:t>
            </a:fld>
            <a:endParaRPr lang="fr-FR" dirty="0"/>
          </a:p>
        </p:txBody>
      </p:sp>
      <p:pic>
        <p:nvPicPr>
          <p:cNvPr id="11" name="Image 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 algn="l" rtl="0">
              <a:defRPr sz="3200"/>
            </a:lvl1pPr>
          </a:lstStyle>
          <a:p>
            <a:pPr rtl="0"/>
            <a:r>
              <a:rPr lang="fr-FR" noProof="0" smtClean="0"/>
              <a:t>Cliquez pour modifier le style du titre</a:t>
            </a:r>
            <a:endParaRPr lang="fr-FR" noProof="0" dirty="0"/>
          </a:p>
        </p:txBody>
      </p:sp>
      <p:sp>
        <p:nvSpPr>
          <p:cNvPr id="3" name="Espace réservé d’image 2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 rtlCol="0">
            <a:normAutofit/>
          </a:bodyPr>
          <a:lstStyle>
            <a:lvl1pPr marL="0" indent="0" algn="ctr" rtl="0">
              <a:buNone/>
              <a:defRPr sz="20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fr-FR" noProof="0" smtClean="0"/>
              <a:t>Cliquez sur l'icône pour ajouter une image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fr-FR" noProof="0" smtClean="0"/>
              <a:t>Cliquez pour modifier les styles du texte du masque</a:t>
            </a:r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5AC62B6-9765-4D0D-A062-B6261D408591}" type="datetime1">
              <a:rPr lang="fr-FR" smtClean="0"/>
              <a:pPr/>
              <a:t>10/04/2018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rtl="0">
              <a:defRPr/>
            </a:lvl1pPr>
          </a:lstStyle>
          <a:p>
            <a:fld id="{E31375A4-56A4-47D6-9801-1991572033F7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Cliquez pour modifier le style du titre</a:t>
            </a:r>
            <a:endParaRPr lang="fr-FR" noProof="0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fr-FR" noProof="0" smtClean="0"/>
              <a:t>Cliquez pour modifier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5560E40-E96F-4F90-B177-9CA529868AE7}" type="datetime1">
              <a:rPr lang="fr-FR" smtClean="0"/>
              <a:pPr/>
              <a:t>10/04/2018</a:t>
            </a:fld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rtl="0">
              <a:defRPr/>
            </a:lvl1pPr>
          </a:lstStyle>
          <a:p>
            <a:fld id="{E31375A4-56A4-47D6-9801-1991572033F7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 rtlCol="0"/>
          <a:lstStyle/>
          <a:p>
            <a:pPr rtl="0"/>
            <a:r>
              <a:rPr lang="fr-FR" noProof="0" smtClean="0"/>
              <a:t>Cliquez pour modifier le style du titre</a:t>
            </a:r>
            <a:endParaRPr lang="fr-FR" noProof="0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 rtlCol="0"/>
          <a:lstStyle/>
          <a:p>
            <a:pPr lvl="0" rtl="0"/>
            <a:r>
              <a:rPr lang="fr-FR" noProof="0" smtClean="0"/>
              <a:t>Cliquez pour modifier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95D8A20-D5AA-4EBF-82E0-3620BEFE5662}" type="datetime1">
              <a:rPr lang="fr-FR" smtClean="0"/>
              <a:pPr/>
              <a:t>10/04/2018</a:t>
            </a:fld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rtl="0">
              <a:defRPr/>
            </a:lvl1pPr>
          </a:lstStyle>
          <a:p>
            <a:fld id="{E31375A4-56A4-47D6-9801-1991572033F7}" type="slidenum">
              <a:rPr lang="fr-FR" smtClean="0"/>
              <a:pPr/>
              <a:t>‹#›</a:t>
            </a:fld>
            <a:endParaRPr lang="fr-FR" dirty="0"/>
          </a:p>
        </p:txBody>
      </p:sp>
      <p:grpSp>
        <p:nvGrpSpPr>
          <p:cNvPr id="7" name="Groupe 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Connecteur droit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 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Cliquez pour modifier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fr-FR" noProof="0" smtClean="0"/>
              <a:t>Cliquez pour modifier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1DB54D6-28DC-40C0-8824-32CC37999B83}" type="datetime1">
              <a:rPr lang="fr-FR" smtClean="0"/>
              <a:pPr/>
              <a:t>10/04/2018</a:t>
            </a:fld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rtl="0">
              <a:defRPr/>
            </a:lvl1pPr>
          </a:lstStyle>
          <a:p>
            <a:fld id="{E31375A4-56A4-47D6-9801-1991572033F7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apositive de titre avec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e 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Connecteur droit 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 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e 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Connecteur droit 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 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8" name="Rectangle 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rtlCol="0" anchor="ctr">
            <a:normAutofit/>
          </a:bodyPr>
          <a:lstStyle>
            <a:lvl1pPr algn="l" rtl="0">
              <a:defRPr sz="4400" cap="all" baseline="0"/>
            </a:lvl1pPr>
          </a:lstStyle>
          <a:p>
            <a:pPr rtl="0"/>
            <a:r>
              <a:rPr lang="fr-FR" noProof="0" smtClean="0"/>
              <a:t>Cliquez pour modifier le style du titre</a:t>
            </a:r>
            <a:endParaRPr lang="fr-FR" noProof="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800"/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fr-FR" noProof="0" smtClean="0"/>
              <a:t>Cliquez pour modifier le style des sous-titres du masque</a:t>
            </a:r>
            <a:endParaRPr lang="fr-FR" noProof="0" dirty="0"/>
          </a:p>
        </p:txBody>
      </p:sp>
      <p:pic>
        <p:nvPicPr>
          <p:cNvPr id="10" name="Image 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sp>
        <p:nvSpPr>
          <p:cNvPr id="11" name="Espace réservé d’image 10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 rtlCol="0"/>
          <a:lstStyle>
            <a:lvl1pPr marL="0" indent="0" algn="ctr" rtl="0">
              <a:buNone/>
              <a:defRPr/>
            </a:lvl1pPr>
          </a:lstStyle>
          <a:p>
            <a:pPr rtl="0"/>
            <a:r>
              <a:rPr lang="fr-FR" noProof="0" smtClean="0"/>
              <a:t>Cliquez sur l'icône pour ajouter une image</a:t>
            </a:r>
            <a:endParaRPr lang="fr-FR" noProof="0" dirty="0"/>
          </a:p>
        </p:txBody>
      </p:sp>
      <p:sp>
        <p:nvSpPr>
          <p:cNvPr id="19" name="Texte d’instructions"/>
          <p:cNvSpPr/>
          <p:nvPr/>
        </p:nvSpPr>
        <p:spPr>
          <a:xfrm>
            <a:off x="12344400" y="0"/>
            <a:ext cx="1295400" cy="68580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rtl="0"/>
            <a:r>
              <a:rPr lang="fr-FR" sz="1200" b="1" i="1" noProof="0" dirty="0" smtClean="0">
                <a:latin typeface="Arial" pitchFamily="34" charset="0"/>
                <a:cs typeface="Arial" pitchFamily="34" charset="0"/>
              </a:rPr>
              <a:t>REMARQUE :</a:t>
            </a:r>
          </a:p>
          <a:p>
            <a:pPr rtl="0"/>
            <a:r>
              <a:rPr lang="fr-FR" sz="1200" i="1" noProof="0" dirty="0" smtClean="0">
                <a:latin typeface="Arial" pitchFamily="34" charset="0"/>
                <a:cs typeface="Arial" pitchFamily="34" charset="0"/>
              </a:rPr>
              <a:t>Pour remplacer l’image sur cette diapositive, sélectionnez-la et supprimez-la. Cliquez ensuite sur l’icône Images dans l’espace réservé pour insérer votre image.</a:t>
            </a:r>
            <a:endParaRPr lang="fr-FR" sz="1200" i="1" noProof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e 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e 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Connecteur droit 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necteur droit 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 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grpSp>
          <p:nvGrpSpPr>
            <p:cNvPr id="11" name="Groupe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Connecteur droit 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necteur droit 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rtlCol="0" anchor="ctr">
            <a:normAutofit/>
          </a:bodyPr>
          <a:lstStyle>
            <a:lvl1pPr algn="l" rtl="0">
              <a:defRPr sz="440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 smtClean="0"/>
              <a:t>Cliquez pour modifier le style du titre</a:t>
            </a:r>
            <a:endParaRPr lang="fr-FR" noProof="0" dirty="0"/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 algn="l" rt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smtClean="0"/>
              <a:t>Cliquez pour modifier les styles du texte du masque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fr-FR" dirty="0" smtClean="0"/>
              <a:t>​</a:t>
            </a:r>
            <a:fld id="{FF5F1CE1-2D83-4710-B005-E03A94773F54}" type="datetime1">
              <a:rPr lang="fr-FR" smtClean="0"/>
              <a:pPr/>
              <a:t>10/04/2018</a:t>
            </a:fld>
            <a:r>
              <a:rPr lang="fr-FR" dirty="0" smtClean="0"/>
              <a:t>​</a:t>
            </a:r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rtl="0">
              <a:defRPr/>
            </a:lvl1pPr>
          </a:lstStyle>
          <a:p>
            <a:fld id="{E31375A4-56A4-47D6-9801-1991572033F7}" type="slidenum">
              <a:rPr lang="fr-FR" smtClean="0"/>
              <a:pPr/>
              <a:t>‹#›</a:t>
            </a:fld>
            <a:endParaRPr lang="fr-FR" dirty="0"/>
          </a:p>
        </p:txBody>
      </p:sp>
      <p:pic>
        <p:nvPicPr>
          <p:cNvPr id="7" name="Image 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Cliquez pour modifier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fr-FR" noProof="0" smtClean="0"/>
              <a:t>Cliquez pour modifier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</a:lstStyle>
          <a:p>
            <a:pPr lvl="0" rtl="0"/>
            <a:r>
              <a:rPr lang="fr-FR" noProof="0" smtClean="0"/>
              <a:t>Cliquez pour modifier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3CC60CA-F5F0-431E-AD16-DA84336EFE3A}" type="datetime1">
              <a:rPr lang="fr-FR" smtClean="0"/>
              <a:pPr/>
              <a:t>10/04/2018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rtl="0">
              <a:defRPr/>
            </a:lvl1pPr>
          </a:lstStyle>
          <a:p>
            <a:fld id="{E31375A4-56A4-47D6-9801-1991572033F7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Cliquez pour modifier le style du titre</a:t>
            </a:r>
            <a:endParaRPr lang="fr-FR" noProof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rtlCol="0" anchor="b"/>
          <a:lstStyle>
            <a:lvl1pPr marL="0" indent="0" algn="l" rtl="0">
              <a:spcBef>
                <a:spcPts val="0"/>
              </a:spcBef>
              <a:buNone/>
              <a:defRPr sz="2400" b="1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fr-FR" noProof="0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 rtlCol="0"/>
          <a:lstStyle/>
          <a:p>
            <a:pPr lvl="0" rtl="0"/>
            <a:r>
              <a:rPr lang="fr-FR" noProof="0" smtClean="0"/>
              <a:t>Cliquez pour modifier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rtlCol="0" anchor="b"/>
          <a:lstStyle>
            <a:lvl1pPr marL="0" indent="0" algn="l" rtl="0">
              <a:spcBef>
                <a:spcPts val="0"/>
              </a:spcBef>
              <a:buNone/>
              <a:defRPr sz="2400" b="1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fr-FR" noProof="0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 rtlCol="0"/>
          <a:lstStyle/>
          <a:p>
            <a:pPr lvl="0" rtl="0"/>
            <a:r>
              <a:rPr lang="fr-FR" noProof="0" smtClean="0"/>
              <a:t>Cliquez pour modifier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7" name="Espace réservé de la date 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7571E30-3F8C-45A0-A97D-32FEE21AD3FE}" type="datetime1">
              <a:rPr lang="fr-FR" smtClean="0"/>
              <a:pPr/>
              <a:t>10/04/2018</a:t>
            </a:fld>
            <a:endParaRPr lang="fr-FR" dirty="0"/>
          </a:p>
        </p:txBody>
      </p:sp>
      <p:sp>
        <p:nvSpPr>
          <p:cNvPr id="8" name="Espace réservé du pied de page 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rtl="0">
              <a:defRPr/>
            </a:lvl1pPr>
          </a:lstStyle>
          <a:p>
            <a:fld id="{E31375A4-56A4-47D6-9801-1991572033F7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Cliquez pour modifier le style du titre</a:t>
            </a:r>
            <a:endParaRPr lang="fr-FR" noProof="0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53E571F-D862-4C44-826E-B0273097C3EE}" type="datetime1">
              <a:rPr lang="fr-FR" smtClean="0"/>
              <a:pPr/>
              <a:t>10/04/2018</a:t>
            </a:fld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rtl="0">
              <a:defRPr/>
            </a:lvl1pPr>
          </a:lstStyle>
          <a:p>
            <a:fld id="{E31375A4-56A4-47D6-9801-1991572033F7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 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A5EA7CD-A54C-4044-94F4-AD92C5338D2B}" type="datetime1">
              <a:rPr lang="fr-FR" smtClean="0"/>
              <a:pPr/>
              <a:t>10/04/2018</a:t>
            </a:fld>
            <a:endParaRPr lang="fr-FR" dirty="0"/>
          </a:p>
        </p:txBody>
      </p:sp>
      <p:sp>
        <p:nvSpPr>
          <p:cNvPr id="3" name="Espace réservé du pied de page 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rtl="0">
              <a:defRPr/>
            </a:lvl1pPr>
          </a:lstStyle>
          <a:p>
            <a:fld id="{E31375A4-56A4-47D6-9801-1991572033F7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 algn="l" rtl="0">
              <a:defRPr sz="3200"/>
            </a:lvl1pPr>
          </a:lstStyle>
          <a:p>
            <a:pPr rtl="0"/>
            <a:r>
              <a:rPr lang="fr-FR" noProof="0" smtClean="0"/>
              <a:t>Cliquez pour modifier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6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fr-FR" noProof="0" smtClean="0"/>
              <a:t>Cliquez pour modifier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4" name="Espace réservé du texte 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fr-FR" noProof="0" smtClean="0"/>
              <a:t>Cliquez pour modifier les styles du texte du masque</a:t>
            </a:r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214D363-38EB-4EFE-A4CB-9D469BC54DCB}" type="datetime1">
              <a:rPr lang="fr-FR" smtClean="0"/>
              <a:pPr/>
              <a:t>10/04/2018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rtl="0">
              <a:defRPr/>
            </a:lvl1pPr>
          </a:lstStyle>
          <a:p>
            <a:fld id="{E31375A4-56A4-47D6-9801-1991572033F7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 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pPr rtl="0"/>
            <a:r>
              <a:rPr lang="fr-FR" noProof="0" dirty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fr-FR" noProof="0" dirty="0" smtClean="0"/>
              <a:t>Modifiez les styles du texte du masque</a:t>
            </a:r>
          </a:p>
          <a:p>
            <a:pPr lvl="1" rtl="0"/>
            <a:r>
              <a:rPr lang="fr-FR" noProof="0" dirty="0" smtClean="0"/>
              <a:t>Deuxième niveau</a:t>
            </a:r>
          </a:p>
          <a:p>
            <a:pPr lvl="2" rtl="0"/>
            <a:r>
              <a:rPr lang="fr-FR" noProof="0" dirty="0" smtClean="0"/>
              <a:t>Troisième niveau</a:t>
            </a:r>
          </a:p>
          <a:p>
            <a:pPr lvl="3" rtl="0"/>
            <a:r>
              <a:rPr lang="fr-FR" noProof="0" dirty="0" smtClean="0"/>
              <a:t>Quatrième niveau</a:t>
            </a:r>
          </a:p>
          <a:p>
            <a:pPr lvl="4" rtl="0"/>
            <a:r>
              <a:rPr lang="fr-FR" noProof="0" dirty="0" smtClean="0"/>
              <a:t>Cinquième niveau</a:t>
            </a:r>
          </a:p>
          <a:p>
            <a:pPr lvl="5" rtl="0"/>
            <a:r>
              <a:rPr lang="fr-FR" noProof="0" dirty="0" smtClean="0"/>
              <a:t>Sixième niveau</a:t>
            </a:r>
          </a:p>
          <a:p>
            <a:pPr lvl="6" rtl="0"/>
            <a:r>
              <a:rPr lang="fr-FR" noProof="0" dirty="0" smtClean="0"/>
              <a:t>Septième niveau</a:t>
            </a:r>
          </a:p>
          <a:p>
            <a:pPr lvl="7" rtl="0"/>
            <a:r>
              <a:rPr lang="fr-FR" noProof="0" dirty="0" smtClean="0"/>
              <a:t>Huitième niveau</a:t>
            </a:r>
          </a:p>
          <a:p>
            <a:pPr lvl="8" rtl="0"/>
            <a:r>
              <a:rPr lang="fr-FR" noProof="0" dirty="0" smtClean="0"/>
              <a:t>Neuvième niveau</a:t>
            </a:r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fr-FR" dirty="0" smtClean="0"/>
              <a:t>​</a:t>
            </a:r>
            <a:fld id="{B4D55279-C06B-4789-90C7-CDBF3CF07A5D}" type="datetime1">
              <a:rPr lang="fr-FR" smtClean="0"/>
              <a:pPr/>
              <a:t>10/04/2018</a:t>
            </a:fld>
            <a:r>
              <a:rPr lang="fr-FR" dirty="0" smtClean="0"/>
              <a:t>​</a:t>
            </a:r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rtl="0"/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E31375A4-56A4-47D6-9801-1991572033F7}" type="slidenum">
              <a:rPr lang="fr-FR" smtClean="0"/>
              <a:pPr/>
              <a:t>‹#›</a:t>
            </a:fld>
            <a:endParaRPr lang="fr-FR" dirty="0"/>
          </a:p>
        </p:txBody>
      </p:sp>
      <p:grpSp>
        <p:nvGrpSpPr>
          <p:cNvPr id="15" name="Groupe 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Connecteur droit 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 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 5"/>
          <p:cNvSpPr>
            <a:spLocks noGrp="1"/>
          </p:cNvSpPr>
          <p:nvPr>
            <p:ph type="ctrTitle"/>
          </p:nvPr>
        </p:nvSpPr>
        <p:spPr>
          <a:xfrm>
            <a:off x="152099" y="1552752"/>
            <a:ext cx="6415605" cy="2219691"/>
          </a:xfrm>
        </p:spPr>
        <p:txBody>
          <a:bodyPr rtlCol="0" anchor="ctr"/>
          <a:lstStyle/>
          <a:p>
            <a:pPr rtl="0"/>
            <a:r>
              <a:rPr lang="fr-FR" dirty="0" smtClean="0"/>
              <a:t>Présentation projet </a:t>
            </a:r>
            <a:r>
              <a:rPr lang="fr-FR" dirty="0" smtClean="0"/>
              <a:t> </a:t>
            </a:r>
            <a:r>
              <a:rPr lang="fr-FR" dirty="0" smtClean="0"/>
              <a:t>		2017-2018</a:t>
            </a:r>
            <a:endParaRPr lang="fr-FR" dirty="0"/>
          </a:p>
        </p:txBody>
      </p:sp>
      <p:pic>
        <p:nvPicPr>
          <p:cNvPr id="4" name="Espace réservé d’image 3" descr="Livre ouvert sur une table, rayonnages flous à l’arrière-plan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90" r="8890"/>
          <a:stretch>
            <a:fillRect/>
          </a:stretch>
        </p:blipFill>
        <p:spPr/>
      </p:pic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>
          <a:xfrm>
            <a:off x="524256" y="3412671"/>
            <a:ext cx="6217920" cy="1829889"/>
          </a:xfrm>
        </p:spPr>
        <p:txBody>
          <a:bodyPr>
            <a:noAutofit/>
          </a:bodyPr>
          <a:lstStyle/>
          <a:p>
            <a:r>
              <a:rPr lang="fr-FR" sz="3200" b="1" dirty="0" smtClean="0"/>
              <a:t>Application de gestion de banques </a:t>
            </a:r>
            <a:r>
              <a:rPr lang="fr-FR" sz="3200" b="1" dirty="0" smtClean="0"/>
              <a:t>		</a:t>
            </a:r>
            <a:endParaRPr lang="fr-FR" sz="3200" b="1" dirty="0"/>
          </a:p>
        </p:txBody>
      </p:sp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 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/>
            <a:r>
              <a:rPr lang="fr-FR" sz="5400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Plan</a:t>
            </a:r>
            <a:endParaRPr lang="fr-FR" sz="5400" dirty="0">
              <a:solidFill>
                <a:srgbClr val="FF0000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>
          <a:xfrm>
            <a:off x="1104900" y="800100"/>
            <a:ext cx="9982200" cy="4572000"/>
          </a:xfrm>
        </p:spPr>
        <p:txBody>
          <a:bodyPr rtlCol="0"/>
          <a:lstStyle/>
          <a:p>
            <a:pPr rtl="0">
              <a:buNone/>
            </a:pPr>
            <a:endParaRPr lang="fr-FR" sz="4000" dirty="0" smtClean="0">
              <a:latin typeface="Comic Sans MS" pitchFamily="66" charset="0"/>
            </a:endParaRPr>
          </a:p>
          <a:p>
            <a:r>
              <a:rPr lang="fr-FR" sz="3600" b="1" dirty="0" smtClean="0"/>
              <a:t>Contexte </a:t>
            </a:r>
            <a:endParaRPr lang="fr-FR" sz="3600" b="1" dirty="0"/>
          </a:p>
          <a:p>
            <a:r>
              <a:rPr lang="fr-FR" sz="3600" b="1" dirty="0" smtClean="0"/>
              <a:t>Problématiques </a:t>
            </a:r>
          </a:p>
          <a:p>
            <a:r>
              <a:rPr lang="fr-FR" sz="3600" b="1" dirty="0" smtClean="0"/>
              <a:t>Objectifs</a:t>
            </a:r>
            <a:endParaRPr lang="fr-FR" sz="3600" b="1" dirty="0"/>
          </a:p>
          <a:p>
            <a:r>
              <a:rPr lang="fr-FR" sz="3600" b="1" dirty="0"/>
              <a:t>-Résultats attendus</a:t>
            </a:r>
            <a:endParaRPr lang="fr-FR" sz="3600" dirty="0" smtClean="0">
              <a:latin typeface="Comic Sans MS" pitchFamily="66" charset="0"/>
            </a:endParaRPr>
          </a:p>
          <a:p>
            <a:endParaRPr lang="fr-FR" sz="4000" dirty="0" smtClean="0">
              <a:latin typeface="Comic Sans MS" pitchFamily="66" charset="0"/>
            </a:endParaRPr>
          </a:p>
          <a:p>
            <a:pPr>
              <a:buNone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65425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sz="4000" b="1" dirty="0">
                <a:solidFill>
                  <a:srgbClr val="FF0000"/>
                </a:solidFill>
              </a:rPr>
              <a:t>Contexte</a:t>
            </a:r>
            <a:endParaRPr lang="fr-FR" sz="4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03382" y="751114"/>
            <a:ext cx="9982200" cy="53721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endParaRPr lang="fr-FR" sz="3600" dirty="0">
              <a:latin typeface="Comic Sans MS" pitchFamily="66" charset="0"/>
            </a:endParaRPr>
          </a:p>
          <a:p>
            <a:r>
              <a:rPr lang="fr-FR" sz="2800" dirty="0"/>
              <a:t>Forte demande de services et donc Encombrement des agences, Longue Attente</a:t>
            </a:r>
          </a:p>
          <a:p>
            <a:r>
              <a:rPr lang="fr-FR" sz="2800" dirty="0"/>
              <a:t>Concurrence au sein du marche bancaire</a:t>
            </a:r>
            <a:endParaRPr lang="fr-FR" sz="2800" dirty="0">
              <a:latin typeface="Comic Sans MS" pitchFamily="66" charset="0"/>
            </a:endParaRPr>
          </a:p>
          <a:p>
            <a:r>
              <a:rPr lang="fr-FR" sz="2800" dirty="0"/>
              <a:t>Exigences toujours croissantes des clients(qualité du service rendu en termes de disponibilité et fluidité des services bancaires)</a:t>
            </a:r>
          </a:p>
          <a:p>
            <a:r>
              <a:rPr lang="fr-FR" sz="2800" dirty="0" smtClean="0"/>
              <a:t>Besoin des banques de </a:t>
            </a:r>
            <a:r>
              <a:rPr lang="fr-FR" sz="2800" dirty="0"/>
              <a:t>digital dans leur stratégie !</a:t>
            </a:r>
          </a:p>
          <a:p>
            <a:r>
              <a:rPr lang="fr-FR" sz="2800" dirty="0"/>
              <a:t>Le public désertant les agences, il est impératif de le (</a:t>
            </a:r>
            <a:r>
              <a:rPr lang="fr-FR" sz="2800" dirty="0" err="1"/>
              <a:t>re</a:t>
            </a:r>
            <a:r>
              <a:rPr lang="fr-FR" sz="2800" dirty="0"/>
              <a:t>)conquérir en le rejoignant là où il se trouve : derrière son écran.</a:t>
            </a:r>
            <a:br>
              <a:rPr lang="fr-FR" sz="2800" dirty="0"/>
            </a:br>
            <a:r>
              <a:rPr lang="fr-FR" sz="2800" dirty="0"/>
              <a:t/>
            </a:r>
            <a:br>
              <a:rPr lang="fr-FR" sz="2800" dirty="0"/>
            </a:br>
            <a:endParaRPr lang="fr-FR" sz="2800" dirty="0">
              <a:latin typeface="Comic Sans MS" pitchFamily="66" charset="0"/>
            </a:endParaRPr>
          </a:p>
          <a:p>
            <a:endParaRPr lang="fr-FR" sz="3600" dirty="0">
              <a:latin typeface="Comic Sans MS" pitchFamily="66" charset="0"/>
            </a:endParaRPr>
          </a:p>
          <a:p>
            <a:pPr>
              <a:buNone/>
            </a:pP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58934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9758" y="0"/>
            <a:ext cx="11479856" cy="1096962"/>
          </a:xfrm>
        </p:spPr>
        <p:txBody>
          <a:bodyPr rtlCol="0">
            <a:normAutofit/>
          </a:bodyPr>
          <a:lstStyle/>
          <a:p>
            <a:pPr algn="ctr"/>
            <a:r>
              <a:rPr lang="fr-FR" sz="3600" b="1" dirty="0" err="1" smtClean="0">
                <a:solidFill>
                  <a:srgbClr val="FF3300"/>
                </a:solidFill>
                <a:latin typeface="Comic Sans MS" pitchFamily="66" charset="0"/>
              </a:rPr>
              <a:t>Problematique</a:t>
            </a:r>
            <a:r>
              <a:rPr lang="fr-FR" sz="3600" b="1" dirty="0" smtClean="0">
                <a:solidFill>
                  <a:srgbClr val="FF3300"/>
                </a:solidFill>
                <a:latin typeface="Comic Sans MS" pitchFamily="66" charset="0"/>
              </a:rPr>
              <a:t> </a:t>
            </a:r>
            <a:endParaRPr lang="fr-FR" sz="3600" b="1" dirty="0">
              <a:solidFill>
                <a:srgbClr val="FF3300"/>
              </a:solidFill>
              <a:latin typeface="Comic Sans MS" pitchFamily="66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974271" y="1485900"/>
            <a:ext cx="10148316" cy="4571999"/>
          </a:xfrm>
        </p:spPr>
        <p:txBody>
          <a:bodyPr rtlCol="0">
            <a:normAutofit/>
          </a:bodyPr>
          <a:lstStyle/>
          <a:p>
            <a:r>
              <a:rPr lang="fr-FR" sz="2800" dirty="0" smtClean="0"/>
              <a:t>Comment fluidifier et accélérer la gestion du client? </a:t>
            </a:r>
            <a:endParaRPr lang="fr-FR" sz="2800" dirty="0"/>
          </a:p>
          <a:p>
            <a:r>
              <a:rPr lang="fr-FR" sz="2800" dirty="0" smtClean="0"/>
              <a:t>Comment </a:t>
            </a:r>
            <a:r>
              <a:rPr lang="fr-FR" sz="2800" dirty="0"/>
              <a:t>adapter les exigences de la </a:t>
            </a:r>
            <a:r>
              <a:rPr lang="fr-FR" sz="2800" dirty="0" smtClean="0"/>
              <a:t>clientèle </a:t>
            </a:r>
            <a:r>
              <a:rPr lang="fr-FR" sz="2800" dirty="0"/>
              <a:t>au </a:t>
            </a:r>
            <a:r>
              <a:rPr lang="fr-FR" sz="2800" dirty="0" smtClean="0"/>
              <a:t>système </a:t>
            </a:r>
            <a:r>
              <a:rPr lang="fr-FR" sz="2800" dirty="0"/>
              <a:t>informatique de la banque en vue </a:t>
            </a:r>
            <a:r>
              <a:rPr lang="fr-FR" sz="2800" dirty="0" smtClean="0"/>
              <a:t>d'améliorer </a:t>
            </a:r>
            <a:r>
              <a:rPr lang="fr-FR" sz="2800" dirty="0"/>
              <a:t>son </a:t>
            </a:r>
            <a:r>
              <a:rPr lang="fr-FR" sz="2800" dirty="0" smtClean="0"/>
              <a:t>efficacité?</a:t>
            </a:r>
          </a:p>
          <a:p>
            <a:r>
              <a:rPr lang="fr-FR" sz="2800" dirty="0" smtClean="0"/>
              <a:t>Comment intégrer le client dans la gestion de</a:t>
            </a:r>
            <a:r>
              <a:rPr lang="fr-FR" sz="2800" dirty="0"/>
              <a:t> </a:t>
            </a:r>
            <a:r>
              <a:rPr lang="fr-FR" sz="2800" dirty="0" smtClean="0"/>
              <a:t>ses comptes </a:t>
            </a:r>
            <a:r>
              <a:rPr lang="fr-FR" sz="2800" dirty="0" smtClean="0"/>
              <a:t>? </a:t>
            </a:r>
            <a:endParaRPr lang="fr-FR" sz="2800" dirty="0"/>
          </a:p>
          <a:p>
            <a:pPr marL="0" indent="0">
              <a:buNone/>
            </a:pPr>
            <a:endParaRPr lang="fr-FR" sz="2800" b="1" dirty="0">
              <a:solidFill>
                <a:srgbClr val="C00000"/>
              </a:solidFill>
              <a:latin typeface="Comic Sans MS" pitchFamily="66" charset="0"/>
            </a:endParaRPr>
          </a:p>
          <a:p>
            <a:endParaRPr lang="fr-FR" sz="2800" dirty="0" smtClean="0"/>
          </a:p>
          <a:p>
            <a:pPr marL="0" indent="0">
              <a:buNone/>
            </a:pPr>
            <a:endParaRPr lang="fr-FR" sz="2800" b="1" dirty="0" smtClean="0">
              <a:solidFill>
                <a:srgbClr val="C00000"/>
              </a:solidFill>
              <a:latin typeface="Comic Sans MS" pitchFamily="66" charset="0"/>
            </a:endParaRPr>
          </a:p>
          <a:p>
            <a:pPr>
              <a:buNone/>
            </a:pPr>
            <a:endParaRPr lang="fr-FR" sz="3200" b="1" dirty="0" smtClean="0">
              <a:solidFill>
                <a:srgbClr val="C00000"/>
              </a:solidFill>
              <a:latin typeface="Comic Sans MS" pitchFamily="66" charset="0"/>
            </a:endParaRPr>
          </a:p>
          <a:p>
            <a:pPr>
              <a:buNone/>
            </a:pPr>
            <a:endParaRPr lang="fr-FR" sz="3200" b="1" dirty="0">
              <a:solidFill>
                <a:srgbClr val="C0000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3788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73024" y="0"/>
            <a:ext cx="10850880" cy="1148778"/>
          </a:xfrm>
        </p:spPr>
        <p:txBody>
          <a:bodyPr rtlCol="0">
            <a:normAutofit/>
          </a:bodyPr>
          <a:lstStyle/>
          <a:p>
            <a:pPr algn="ctr"/>
            <a:r>
              <a:rPr lang="fr-FR" b="1" dirty="0" smtClean="0">
                <a:solidFill>
                  <a:srgbClr val="FF3300"/>
                </a:solidFill>
                <a:latin typeface="Century Gothic" pitchFamily="34" charset="0"/>
              </a:rPr>
              <a:t>	</a:t>
            </a:r>
            <a:r>
              <a:rPr lang="fr-FR" sz="4000" b="1" dirty="0" smtClean="0">
                <a:solidFill>
                  <a:srgbClr val="FF3300"/>
                </a:solidFill>
                <a:latin typeface="Century Gothic" pitchFamily="34" charset="0"/>
              </a:rPr>
              <a:t>Objectifs</a:t>
            </a:r>
            <a:endParaRPr lang="fr-FR" sz="4000" dirty="0">
              <a:latin typeface="Comic Sans MS" pitchFamily="66" charset="0"/>
            </a:endParaRPr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1104900" y="1600200"/>
            <a:ext cx="9982200" cy="4837176"/>
          </a:xfrm>
        </p:spPr>
        <p:txBody>
          <a:bodyPr>
            <a:normAutofit fontScale="40000" lnSpcReduction="20000"/>
          </a:bodyPr>
          <a:lstStyle/>
          <a:p>
            <a:endParaRPr lang="fr-FR" sz="2800" dirty="0" smtClean="0"/>
          </a:p>
          <a:p>
            <a:r>
              <a:rPr lang="fr-FR" sz="5100" dirty="0" smtClean="0"/>
              <a:t>L’objectif </a:t>
            </a:r>
            <a:r>
              <a:rPr lang="fr-FR" sz="5100" dirty="0"/>
              <a:t>est de fidéliser sa clientèle en étant l’interlocuteur privilégié à chaque étape de son </a:t>
            </a:r>
            <a:r>
              <a:rPr lang="fr-FR" sz="5100" dirty="0" smtClean="0"/>
              <a:t>existence</a:t>
            </a:r>
          </a:p>
          <a:p>
            <a:r>
              <a:rPr lang="fr-FR" sz="5100" dirty="0"/>
              <a:t>Objectif</a:t>
            </a:r>
          </a:p>
          <a:p>
            <a:r>
              <a:rPr lang="fr-FR" sz="5100" dirty="0" smtClean="0"/>
              <a:t> </a:t>
            </a:r>
            <a:r>
              <a:rPr lang="fr-FR" sz="5100" dirty="0"/>
              <a:t>Réaliser une application Web permettant à un client d'</a:t>
            </a:r>
            <a:r>
              <a:rPr lang="fr-FR" sz="5100" dirty="0" err="1"/>
              <a:t>acceder</a:t>
            </a:r>
            <a:r>
              <a:rPr lang="fr-FR" sz="5100" dirty="0"/>
              <a:t> aux services de sa banque a distance</a:t>
            </a:r>
          </a:p>
          <a:p>
            <a:r>
              <a:rPr lang="fr-FR" sz="5100" dirty="0" smtClean="0"/>
              <a:t>Assurer </a:t>
            </a:r>
            <a:r>
              <a:rPr lang="fr-FR" sz="5100" dirty="0"/>
              <a:t>un service </a:t>
            </a:r>
            <a:r>
              <a:rPr lang="fr-FR" sz="5100" dirty="0" err="1"/>
              <a:t>clientele</a:t>
            </a:r>
            <a:r>
              <a:rPr lang="fr-FR" sz="5100" dirty="0"/>
              <a:t> performant (</a:t>
            </a:r>
            <a:r>
              <a:rPr lang="fr-FR" sz="5100" dirty="0" err="1"/>
              <a:t>Developpement</a:t>
            </a:r>
            <a:r>
              <a:rPr lang="fr-FR" sz="5100" dirty="0"/>
              <a:t> et bonne gestion du Front office)</a:t>
            </a:r>
          </a:p>
          <a:p>
            <a:r>
              <a:rPr lang="fr-FR" sz="5100" dirty="0" smtClean="0"/>
              <a:t>Optimiser </a:t>
            </a:r>
            <a:r>
              <a:rPr lang="fr-FR" sz="5100" dirty="0"/>
              <a:t>au maximum les </a:t>
            </a:r>
            <a:r>
              <a:rPr lang="fr-FR" sz="5100" dirty="0" err="1"/>
              <a:t>activites</a:t>
            </a:r>
            <a:r>
              <a:rPr lang="fr-FR" sz="5100" dirty="0"/>
              <a:t> du Back Office (suivi des </a:t>
            </a:r>
            <a:r>
              <a:rPr lang="fr-FR" sz="5100" dirty="0" err="1"/>
              <a:t>operations</a:t>
            </a:r>
            <a:r>
              <a:rPr lang="fr-FR" sz="5100" dirty="0"/>
              <a:t>) dans l'optique de traiter plus efficacement les demandes des </a:t>
            </a:r>
            <a:r>
              <a:rPr lang="fr-FR" sz="5100" dirty="0" smtClean="0"/>
              <a:t>clients</a:t>
            </a:r>
          </a:p>
          <a:p>
            <a:r>
              <a:rPr lang="fr-FR" sz="5100" dirty="0" smtClean="0"/>
              <a:t>Suppression des cartes </a:t>
            </a:r>
            <a:r>
              <a:rPr lang="fr-FR" sz="5100" dirty="0" err="1" smtClean="0"/>
              <a:t>Gab</a:t>
            </a:r>
            <a:r>
              <a:rPr lang="fr-FR" sz="5100" dirty="0" smtClean="0"/>
              <a:t> </a:t>
            </a:r>
          </a:p>
          <a:p>
            <a:r>
              <a:rPr lang="fr-FR" sz="5100" dirty="0" err="1" smtClean="0"/>
              <a:t>Creation</a:t>
            </a:r>
            <a:r>
              <a:rPr lang="fr-FR" sz="5100" dirty="0" smtClean="0"/>
              <a:t> de </a:t>
            </a:r>
            <a:r>
              <a:rPr lang="fr-FR" sz="5100" dirty="0" err="1" smtClean="0"/>
              <a:t>chéque</a:t>
            </a:r>
            <a:r>
              <a:rPr lang="fr-FR" sz="5100" dirty="0" smtClean="0"/>
              <a:t> virtuel </a:t>
            </a:r>
            <a:r>
              <a:rPr lang="fr-FR" sz="3600" dirty="0" smtClean="0"/>
              <a:t/>
            </a:r>
            <a:br>
              <a:rPr lang="fr-FR" sz="3600" dirty="0" smtClean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24509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541781" y="125186"/>
            <a:ext cx="8683861" cy="1096962"/>
          </a:xfrm>
        </p:spPr>
        <p:txBody>
          <a:bodyPr rtlCol="0">
            <a:normAutofit fontScale="90000"/>
          </a:bodyPr>
          <a:lstStyle/>
          <a:p>
            <a:pPr algn="ctr"/>
            <a:r>
              <a:rPr lang="fr-FR" sz="4400" b="1" dirty="0" smtClean="0">
                <a:solidFill>
                  <a:srgbClr val="FF3300"/>
                </a:solidFill>
                <a:latin typeface="Comic Sans MS" pitchFamily="66" charset="0"/>
              </a:rPr>
              <a:t>				</a:t>
            </a:r>
            <a:r>
              <a:rPr lang="fr-FR" sz="4400" b="1" dirty="0" err="1" smtClean="0">
                <a:solidFill>
                  <a:srgbClr val="FF3300"/>
                </a:solidFill>
                <a:latin typeface="Comic Sans MS" pitchFamily="66" charset="0"/>
              </a:rPr>
              <a:t>Resultats</a:t>
            </a:r>
            <a:r>
              <a:rPr lang="fr-FR" sz="4400" b="1" dirty="0" smtClean="0">
                <a:solidFill>
                  <a:srgbClr val="FF3300"/>
                </a:solidFill>
                <a:latin typeface="Comic Sans MS" pitchFamily="66" charset="0"/>
              </a:rPr>
              <a:t> attendus</a:t>
            </a:r>
            <a:endParaRPr lang="fr-FR" sz="4400" dirty="0">
              <a:latin typeface="Comic Sans MS" pitchFamily="66" charset="0"/>
            </a:endParaRPr>
          </a:p>
        </p:txBody>
      </p:sp>
      <p:sp>
        <p:nvSpPr>
          <p:cNvPr id="4" name="Espace réservé du texte 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10075164" cy="4572000"/>
          </a:xfrm>
        </p:spPr>
        <p:txBody>
          <a:bodyPr rtlCol="0"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fr-FR" sz="3000" dirty="0" smtClean="0"/>
              <a:t> Fidéliser </a:t>
            </a:r>
            <a:r>
              <a:rPr lang="fr-FR" sz="3000" dirty="0"/>
              <a:t>sa clientèle en étant l’interlocuteur privilégié à chaque étape de son </a:t>
            </a:r>
            <a:r>
              <a:rPr lang="fr-FR" sz="3000" dirty="0" smtClean="0"/>
              <a:t>existence</a:t>
            </a:r>
          </a:p>
          <a:p>
            <a:pPr>
              <a:buFont typeface="Arial" pitchFamily="34" charset="0"/>
              <a:buChar char="•"/>
            </a:pPr>
            <a:r>
              <a:rPr lang="fr-FR" sz="3000" dirty="0" smtClean="0"/>
              <a:t>Gagner du temps dans les </a:t>
            </a:r>
            <a:r>
              <a:rPr lang="fr-FR" sz="3000" dirty="0" err="1" smtClean="0"/>
              <a:t>procedures</a:t>
            </a:r>
            <a:r>
              <a:rPr lang="fr-FR" sz="3000" dirty="0" smtClean="0"/>
              <a:t> administratives et dans la gestion du clients </a:t>
            </a:r>
          </a:p>
          <a:p>
            <a:pPr>
              <a:buFont typeface="Arial" pitchFamily="34" charset="0"/>
              <a:buChar char="•"/>
            </a:pPr>
            <a:r>
              <a:rPr lang="fr-FR" sz="3000" dirty="0" smtClean="0"/>
              <a:t>Faire du</a:t>
            </a:r>
            <a:r>
              <a:rPr lang="fr-FR" sz="3000" dirty="0"/>
              <a:t> </a:t>
            </a:r>
            <a:r>
              <a:rPr lang="fr-FR" sz="3000" dirty="0" smtClean="0"/>
              <a:t>profit sur la main d’</a:t>
            </a:r>
            <a:r>
              <a:rPr lang="fr-FR" sz="3000" dirty="0" err="1" smtClean="0"/>
              <a:t>oeuvre</a:t>
            </a:r>
            <a:r>
              <a:rPr lang="fr-FR" sz="3000" dirty="0" smtClean="0"/>
              <a:t> </a:t>
            </a:r>
          </a:p>
          <a:p>
            <a:pPr>
              <a:buFont typeface="Arial" pitchFamily="34" charset="0"/>
              <a:buChar char="•"/>
            </a:pPr>
            <a:r>
              <a:rPr lang="fr-FR" sz="3000" dirty="0" smtClean="0"/>
              <a:t>Etendre son domaine d’action en </a:t>
            </a:r>
            <a:r>
              <a:rPr lang="fr-FR" sz="3000" dirty="0" err="1" smtClean="0"/>
              <a:t>etant</a:t>
            </a:r>
            <a:r>
              <a:rPr lang="fr-FR" sz="3000" dirty="0" smtClean="0"/>
              <a:t> « IN »</a:t>
            </a:r>
          </a:p>
          <a:p>
            <a:pPr algn="ctr">
              <a:buFont typeface="Arial" pitchFamily="34" charset="0"/>
              <a:buChar char="•"/>
            </a:pPr>
            <a:r>
              <a:rPr lang="fr-FR" sz="3000" dirty="0" smtClean="0">
                <a:solidFill>
                  <a:srgbClr val="FF0000"/>
                </a:solidFill>
              </a:rPr>
              <a:t>Au plan technique </a:t>
            </a:r>
          </a:p>
          <a:p>
            <a:pPr>
              <a:buFont typeface="Arial" pitchFamily="34" charset="0"/>
              <a:buChar char="•"/>
            </a:pPr>
            <a:r>
              <a:rPr lang="fr-FR" sz="3000" dirty="0" smtClean="0">
                <a:solidFill>
                  <a:schemeClr val="accent4"/>
                </a:solidFill>
              </a:rPr>
              <a:t>Le </a:t>
            </a:r>
            <a:r>
              <a:rPr lang="fr-FR" sz="3000" dirty="0" err="1" smtClean="0">
                <a:solidFill>
                  <a:schemeClr val="accent4"/>
                </a:solidFill>
              </a:rPr>
              <a:t>telephone</a:t>
            </a:r>
            <a:r>
              <a:rPr lang="fr-FR" sz="3000" dirty="0" smtClean="0">
                <a:solidFill>
                  <a:schemeClr val="accent4"/>
                </a:solidFill>
              </a:rPr>
              <a:t> devient le  </a:t>
            </a:r>
            <a:r>
              <a:rPr lang="fr-FR" sz="3000" dirty="0" err="1" smtClean="0">
                <a:solidFill>
                  <a:schemeClr val="accent4"/>
                </a:solidFill>
              </a:rPr>
              <a:t>chequier</a:t>
            </a:r>
            <a:r>
              <a:rPr lang="fr-FR" sz="3000" dirty="0" smtClean="0">
                <a:solidFill>
                  <a:schemeClr val="accent4"/>
                </a:solidFill>
              </a:rPr>
              <a:t> et la carte </a:t>
            </a:r>
            <a:r>
              <a:rPr lang="fr-FR" sz="3000" dirty="0" err="1" smtClean="0">
                <a:solidFill>
                  <a:schemeClr val="accent4"/>
                </a:solidFill>
              </a:rPr>
              <a:t>gab</a:t>
            </a:r>
            <a:r>
              <a:rPr lang="fr-FR" sz="3000" dirty="0" smtClean="0">
                <a:solidFill>
                  <a:schemeClr val="accent4"/>
                </a:solidFill>
              </a:rPr>
              <a:t> </a:t>
            </a:r>
            <a:endParaRPr lang="fr-FR" sz="3000" dirty="0">
              <a:solidFill>
                <a:schemeClr val="accent4"/>
              </a:solidFill>
            </a:endParaRPr>
          </a:p>
          <a:p>
            <a:pPr>
              <a:buFont typeface="Arial" pitchFamily="34" charset="0"/>
              <a:buChar char="•"/>
            </a:pPr>
            <a:endParaRPr lang="fr-FR" sz="3300" i="1" dirty="0" smtClean="0">
              <a:latin typeface="Comic Sans MS" pitchFamily="66" charset="0"/>
            </a:endParaRPr>
          </a:p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83544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f03431380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_9411671_TF03431380_TF03431380.potx" id="{3EB80C2F-3DBD-42BA-8FFE-45D13301C271}" vid="{18AA12EE-0616-4C76-8CBB-BEAD487DA71A}"/>
    </a:ext>
  </a:extLst>
</a:theme>
</file>

<file path=ppt/theme/theme2.xml><?xml version="1.0" encoding="utf-8"?>
<a:theme xmlns:a="http://schemas.openxmlformats.org/drawingml/2006/main" name="Thème Offic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CDDBB83-77C1-4099-A0AA-289882E745E2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customXml/itemProps3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tf03431380</Template>
  <TotalTime>0</TotalTime>
  <Words>248</Words>
  <Application>Microsoft Macintosh PowerPoint</Application>
  <PresentationFormat>Grand écran</PresentationFormat>
  <Paragraphs>41</Paragraphs>
  <Slides>6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4" baseType="lpstr">
      <vt:lpstr>Aharoni</vt:lpstr>
      <vt:lpstr>Century Gothic</vt:lpstr>
      <vt:lpstr>Comic Sans MS</vt:lpstr>
      <vt:lpstr>Euphemia</vt:lpstr>
      <vt:lpstr>Plantagenet Cherokee</vt:lpstr>
      <vt:lpstr>Wingdings</vt:lpstr>
      <vt:lpstr>Arial</vt:lpstr>
      <vt:lpstr>tf03431380</vt:lpstr>
      <vt:lpstr>Présentation projet    2017-2018</vt:lpstr>
      <vt:lpstr>Plan</vt:lpstr>
      <vt:lpstr>Contexte</vt:lpstr>
      <vt:lpstr>Problematique </vt:lpstr>
      <vt:lpstr> Objectifs</vt:lpstr>
      <vt:lpstr>    Resultats attendus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2017-11-25T23:14:44Z</dcterms:created>
  <dcterms:modified xsi:type="dcterms:W3CDTF">2018-04-11T02:23:29Z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