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9" r:id="rId7"/>
    <p:sldId id="259" r:id="rId8"/>
    <p:sldId id="260" r:id="rId9"/>
    <p:sldId id="266" r:id="rId10"/>
    <p:sldId id="270" r:id="rId11"/>
    <p:sldId id="271" r:id="rId12"/>
    <p:sldId id="272" r:id="rId13"/>
    <p:sldId id="273" r:id="rId14"/>
    <p:sldId id="287" r:id="rId15"/>
    <p:sldId id="274" r:id="rId16"/>
    <p:sldId id="265" r:id="rId17"/>
    <p:sldId id="275" r:id="rId18"/>
    <p:sldId id="276" r:id="rId19"/>
    <p:sldId id="278" r:id="rId20"/>
    <p:sldId id="279" r:id="rId21"/>
    <p:sldId id="280" r:id="rId22"/>
    <p:sldId id="281" r:id="rId23"/>
    <p:sldId id="286" r:id="rId24"/>
    <p:sldId id="282" r:id="rId25"/>
    <p:sldId id="283" r:id="rId26"/>
    <p:sldId id="284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95204"/>
  </p:normalViewPr>
  <p:slideViewPr>
    <p:cSldViewPr snapToGrid="0" showGuides="1">
      <p:cViewPr>
        <p:scale>
          <a:sx n="78" d="100"/>
          <a:sy n="78" d="100"/>
        </p:scale>
        <p:origin x="1288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DEC388-69C3-41CE-836D-8CADE66F758F}" type="datetime1">
              <a:rPr lang="fr-FR" smtClean="0"/>
              <a:pPr algn="r" rtl="0"/>
              <a:t>27/11/2017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E31375A4-56A4-47D6-9801-1991572033F7}" type="slidenum">
              <a:rPr lang="fr-FR"/>
              <a:pPr algn="r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CF334A0-7817-44BF-BE74-0C1D60A40209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06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93682C-1666-439C-B1F6-2324BA8BDEE9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Image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AC62B6-9765-4D0D-A062-B6261D408591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60E40-E96F-4F90-B177-9CA529868AE7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5D8A20-D5AA-4EBF-82E0-3620BEFE5662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DB54D6-28DC-40C0-8824-32CC37999B83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 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 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pic>
        <p:nvPicPr>
          <p:cNvPr id="10" name="Image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ce réservé d’imag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9" name="Texte d’instruction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noProof="0" dirty="0" smtClean="0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sz="1200" i="1" noProof="0" dirty="0" smtClean="0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  <a:endParaRPr lang="fr-FR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 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 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 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 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fr-FR" dirty="0" smtClean="0"/>
              <a:t>​</a:t>
            </a:r>
            <a:fld id="{FF5F1CE1-2D83-4710-B005-E03A94773F54}" type="datetime1">
              <a:rPr lang="fr-FR" smtClean="0"/>
              <a:pPr/>
              <a:t>27/11/2017</a:t>
            </a:fld>
            <a:r>
              <a:rPr lang="fr-FR" dirty="0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CC60CA-F5F0-431E-AD16-DA84336EFE3A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7571E30-3F8C-45A0-A97D-32FEE21AD3FE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3E571F-D862-4C44-826E-B0273097C3EE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5EA7CD-A54C-4044-94F4-AD92C5338D2B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14D363-38EB-4EFE-A4CB-9D469BC54DCB}" type="datetime1">
              <a:rPr lang="fr-FR" smtClean="0"/>
              <a:pPr/>
              <a:t>27/11/2017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</a:p>
          <a:p>
            <a:pPr lvl="5" rtl="0"/>
            <a:r>
              <a:rPr lang="fr-FR" noProof="0" dirty="0" smtClean="0"/>
              <a:t>Sixième niveau</a:t>
            </a:r>
          </a:p>
          <a:p>
            <a:pPr lvl="6" rtl="0"/>
            <a:r>
              <a:rPr lang="fr-FR" noProof="0" dirty="0" smtClean="0"/>
              <a:t>Septième niveau</a:t>
            </a:r>
          </a:p>
          <a:p>
            <a:pPr lvl="7" rtl="0"/>
            <a:r>
              <a:rPr lang="fr-FR" noProof="0" dirty="0" smtClean="0"/>
              <a:t>Huitième niveau</a:t>
            </a:r>
          </a:p>
          <a:p>
            <a:pPr lvl="8" rtl="0"/>
            <a:r>
              <a:rPr lang="fr-FR" noProof="0" dirty="0" smtClean="0"/>
              <a:t>Neuvième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​</a:t>
            </a:r>
            <a:fld id="{B4D55279-C06B-4789-90C7-CDBF3CF07A5D}" type="datetime1">
              <a:rPr lang="fr-FR" smtClean="0"/>
              <a:pPr/>
              <a:t>27/11/2017</a:t>
            </a:fld>
            <a:r>
              <a:rPr lang="fr-FR" dirty="0" smtClean="0"/>
              <a:t>​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15" name="Groupe 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 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 5"/>
          <p:cNvSpPr>
            <a:spLocks noGrp="1"/>
          </p:cNvSpPr>
          <p:nvPr>
            <p:ph type="ctrTitle"/>
          </p:nvPr>
        </p:nvSpPr>
        <p:spPr>
          <a:xfrm>
            <a:off x="605028" y="1780030"/>
            <a:ext cx="5734050" cy="2219691"/>
          </a:xfrm>
        </p:spPr>
        <p:txBody>
          <a:bodyPr rtlCol="0" anchor="ctr"/>
          <a:lstStyle/>
          <a:p>
            <a:pPr rtl="0"/>
            <a:r>
              <a:rPr lang="fr-FR" dirty="0" smtClean="0"/>
              <a:t>Amphi de rentrée 		2017-2018</a:t>
            </a:r>
            <a:endParaRPr lang="fr-FR" dirty="0"/>
          </a:p>
        </p:txBody>
      </p:sp>
      <p:pic>
        <p:nvPicPr>
          <p:cNvPr id="4" name="Espace réservé d’image 3" descr="Livre ouvert sur une table, rayonnages flous à l’arrière-pla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24256" y="3925824"/>
            <a:ext cx="6217920" cy="1316736"/>
          </a:xfrm>
        </p:spPr>
        <p:txBody>
          <a:bodyPr>
            <a:normAutofit lnSpcReduction="10000"/>
          </a:bodyPr>
          <a:lstStyle/>
          <a:p>
            <a:r>
              <a:rPr lang="fr-FR" sz="2000" b="1" dirty="0" smtClean="0"/>
              <a:t>PRESENTATION  DES  UE  (Unités  d’Enseignement)</a:t>
            </a:r>
          </a:p>
          <a:p>
            <a:r>
              <a:rPr lang="fr-FR" sz="2000" b="1" dirty="0" smtClean="0"/>
              <a:t>		      ET</a:t>
            </a:r>
          </a:p>
          <a:p>
            <a:r>
              <a:rPr lang="fr-FR" sz="2000" b="1" dirty="0" smtClean="0"/>
              <a:t>FONCTIONNEMENT  DU  SYSTÈME  D’EVALUATION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914144" y="5181599"/>
            <a:ext cx="73761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1905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Option  Informatique</a:t>
            </a:r>
            <a:endParaRPr lang="fr-FR" sz="2000" b="1" cap="none" spc="0" dirty="0">
              <a:ln w="1905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b="1" dirty="0" smtClean="0">
                <a:solidFill>
                  <a:srgbClr val="FF3300"/>
                </a:solidFill>
                <a:latin typeface="Comic Sans MS" pitchFamily="66" charset="0"/>
              </a:rPr>
              <a:t>		Programmation Web</a:t>
            </a:r>
            <a:endParaRPr lang="fr-FR" sz="4400" dirty="0">
              <a:latin typeface="Comic Sans MS" pitchFamily="66" charset="0"/>
            </a:endParaRP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367772" cy="4572000"/>
          </a:xfrm>
        </p:spPr>
        <p:txBody>
          <a:bodyPr rtlCol="0">
            <a:normAutofit/>
          </a:bodyPr>
          <a:lstStyle/>
          <a:p>
            <a:pPr rtl="0"/>
            <a:r>
              <a:rPr lang="fr-FR" sz="3600" b="1" dirty="0" smtClean="0">
                <a:latin typeface="Comic Sans MS" pitchFamily="66" charset="0"/>
              </a:rPr>
              <a:t>CM 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Ibrahima FALL </a:t>
            </a:r>
          </a:p>
          <a:p>
            <a:pPr rtl="0"/>
            <a:endParaRPr lang="fr-FR" sz="36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fr-FR" sz="3600" b="1" dirty="0" smtClean="0">
                <a:latin typeface="Comic Sans MS" pitchFamily="66" charset="0"/>
              </a:rPr>
              <a:t>TD</a:t>
            </a:r>
            <a:r>
              <a:rPr lang="fr-FR" sz="3600" dirty="0" smtClean="0">
                <a:latin typeface="Comic Sans MS" pitchFamily="66" charset="0"/>
              </a:rPr>
              <a:t> </a:t>
            </a:r>
            <a:r>
              <a:rPr lang="fr-FR" sz="3600" b="1" dirty="0" smtClean="0">
                <a:latin typeface="Comic Sans MS" pitchFamily="66" charset="0"/>
              </a:rPr>
              <a:t>&amp; TP </a:t>
            </a:r>
            <a:r>
              <a:rPr lang="fr-FR" sz="3600" dirty="0" smtClean="0">
                <a:latin typeface="Comic Sans MS" pitchFamily="66" charset="0"/>
              </a:rPr>
              <a:t>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Mohamed DIOP &amp; Mr </a:t>
            </a:r>
            <a:r>
              <a:rPr lang="fr-FR" sz="3600" b="1" dirty="0" err="1" smtClean="0">
                <a:solidFill>
                  <a:srgbClr val="C00000"/>
                </a:solidFill>
                <a:latin typeface="Comic Sans MS" pitchFamily="66" charset="0"/>
              </a:rPr>
              <a:t>Bassirou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 TOURE</a:t>
            </a:r>
          </a:p>
          <a:p>
            <a:endParaRPr lang="fr-FR" sz="36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fr-FR" sz="3600" dirty="0" smtClean="0">
                <a:latin typeface="Comic Sans MS" pitchFamily="66" charset="0"/>
              </a:rPr>
              <a:t>Coefficient : 3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Langage de programmation enseignés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05" y="3082724"/>
            <a:ext cx="2857500" cy="18079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51" y="1386681"/>
            <a:ext cx="2857500" cy="13685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08" y="4131022"/>
            <a:ext cx="1676400" cy="21595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58" y="1490227"/>
            <a:ext cx="2000250" cy="24733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30" y="5154870"/>
            <a:ext cx="2847975" cy="12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3189732" y="1463039"/>
            <a:ext cx="10096500" cy="1426466"/>
          </a:xfrm>
        </p:spPr>
        <p:txBody>
          <a:bodyPr rtlCol="0"/>
          <a:lstStyle/>
          <a:p>
            <a:pPr rtl="0"/>
            <a:r>
              <a:rPr lang="fr-FR" b="1" dirty="0" smtClean="0">
                <a:solidFill>
                  <a:srgbClr val="0070C0"/>
                </a:solidFill>
                <a:latin typeface="Comic Sans MS" pitchFamily="66" charset="0"/>
              </a:rPr>
              <a:t>MATHEMATIQUES</a:t>
            </a:r>
            <a:endParaRPr lang="fr-FR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1874" y="2791968"/>
            <a:ext cx="5807966" cy="2706624"/>
          </a:xfrm>
        </p:spPr>
        <p:txBody>
          <a:bodyPr rtlCol="0">
            <a:noAutofit/>
          </a:bodyPr>
          <a:lstStyle/>
          <a:p>
            <a:r>
              <a:rPr lang="fr-FR" sz="4000" dirty="0" smtClean="0">
                <a:latin typeface="Comic Sans MS" pitchFamily="66" charset="0"/>
              </a:rPr>
              <a:t>C’est un module qui comporte </a:t>
            </a:r>
            <a:r>
              <a:rPr lang="fr-FR" sz="4000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r>
              <a:rPr lang="fr-FR" sz="4000" dirty="0" smtClean="0">
                <a:latin typeface="Comic Sans MS" pitchFamily="66" charset="0"/>
              </a:rPr>
              <a:t> matières au 1</a:t>
            </a:r>
            <a:r>
              <a:rPr lang="fr-FR" sz="4000" baseline="30000" dirty="0" smtClean="0">
                <a:latin typeface="Comic Sans MS" pitchFamily="66" charset="0"/>
              </a:rPr>
              <a:t>er</a:t>
            </a:r>
            <a:r>
              <a:rPr lang="fr-FR" sz="4000" dirty="0" smtClean="0">
                <a:latin typeface="Comic Sans MS" pitchFamily="66" charset="0"/>
              </a:rPr>
              <a:t> semestre et </a:t>
            </a:r>
            <a:r>
              <a:rPr lang="fr-FR" sz="40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fr-FR" sz="4000" dirty="0" smtClean="0">
                <a:latin typeface="Comic Sans MS" pitchFamily="66" charset="0"/>
              </a:rPr>
              <a:t> au second. </a:t>
            </a:r>
            <a:endParaRPr lang="fr-FR" sz="4000" dirty="0">
              <a:latin typeface="Comic Sans MS" pitchFamily="66" charset="0"/>
            </a:endParaRPr>
          </a:p>
        </p:txBody>
      </p:sp>
      <p:pic>
        <p:nvPicPr>
          <p:cNvPr id="4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24" y="2609088"/>
            <a:ext cx="4913376" cy="31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3600" b="1" dirty="0" smtClean="0">
                <a:solidFill>
                  <a:srgbClr val="00B0F0"/>
                </a:solidFill>
                <a:latin typeface="Comic Sans MS" pitchFamily="66" charset="0"/>
              </a:rPr>
              <a:t>1</a:t>
            </a:r>
            <a:r>
              <a:rPr lang="fr-FR" sz="3600" b="1" baseline="30000" dirty="0" smtClean="0">
                <a:solidFill>
                  <a:srgbClr val="00B0F0"/>
                </a:solidFill>
                <a:latin typeface="Comic Sans MS" pitchFamily="66" charset="0"/>
              </a:rPr>
              <a:t>er</a:t>
            </a:r>
            <a:r>
              <a:rPr lang="fr-FR" sz="3600" b="1" dirty="0" smtClean="0">
                <a:solidFill>
                  <a:srgbClr val="00B0F0"/>
                </a:solidFill>
                <a:latin typeface="Comic Sans MS" pitchFamily="66" charset="0"/>
              </a:rPr>
              <a:t> semestre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926592" y="1432560"/>
            <a:ext cx="10802112" cy="5193792"/>
          </a:xfrm>
        </p:spPr>
        <p:txBody>
          <a:bodyPr rtlCol="0"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fr-FR" sz="4100" b="1" dirty="0" smtClean="0">
                <a:solidFill>
                  <a:srgbClr val="FF3300"/>
                </a:solidFill>
                <a:latin typeface="Comic Sans MS" pitchFamily="66" charset="0"/>
              </a:rPr>
              <a:t>Maths discrètes</a:t>
            </a:r>
          </a:p>
          <a:p>
            <a:r>
              <a:rPr lang="fr-FR" sz="4100" b="1" dirty="0" smtClean="0">
                <a:solidFill>
                  <a:srgbClr val="C00000"/>
                </a:solidFill>
                <a:latin typeface="Comic Sans MS" pitchFamily="66" charset="0"/>
              </a:rPr>
              <a:t>Mr Omar FALL</a:t>
            </a:r>
          </a:p>
          <a:p>
            <a:r>
              <a:rPr lang="fr-FR" sz="4100" dirty="0" smtClean="0">
                <a:latin typeface="Comic Sans MS" pitchFamily="66" charset="0"/>
              </a:rPr>
              <a:t>Coefficient: 2</a:t>
            </a:r>
          </a:p>
          <a:p>
            <a:endParaRPr lang="fr-FR" sz="41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4100" b="1" dirty="0" smtClean="0">
                <a:solidFill>
                  <a:srgbClr val="FF3300"/>
                </a:solidFill>
                <a:latin typeface="Comic Sans MS" pitchFamily="66" charset="0"/>
              </a:rPr>
              <a:t>Maths pour informatique</a:t>
            </a:r>
          </a:p>
          <a:p>
            <a:r>
              <a:rPr lang="fr-FR" sz="41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4100" b="1" dirty="0" err="1" smtClean="0">
                <a:solidFill>
                  <a:srgbClr val="C00000"/>
                </a:solidFill>
                <a:latin typeface="Comic Sans MS" pitchFamily="66" charset="0"/>
              </a:rPr>
              <a:t>Mor</a:t>
            </a:r>
            <a:r>
              <a:rPr lang="fr-FR" sz="4100" b="1" dirty="0" smtClean="0">
                <a:solidFill>
                  <a:srgbClr val="C00000"/>
                </a:solidFill>
                <a:latin typeface="Comic Sans MS" pitchFamily="66" charset="0"/>
              </a:rPr>
              <a:t> DJITE</a:t>
            </a:r>
          </a:p>
          <a:p>
            <a:r>
              <a:rPr lang="fr-FR" sz="4100" dirty="0" smtClean="0">
                <a:latin typeface="Comic Sans MS" pitchFamily="66" charset="0"/>
              </a:rPr>
              <a:t>Coefficient: 2</a:t>
            </a:r>
          </a:p>
          <a:p>
            <a:endParaRPr lang="fr-FR" sz="41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4100" b="1" dirty="0" smtClean="0">
                <a:solidFill>
                  <a:srgbClr val="FF3300"/>
                </a:solidFill>
                <a:latin typeface="Comic Sans MS" pitchFamily="66" charset="0"/>
              </a:rPr>
              <a:t>Algèbre linéaire et Géométrie</a:t>
            </a:r>
          </a:p>
          <a:p>
            <a:r>
              <a:rPr lang="fr-FR" sz="4100" b="1" dirty="0" smtClean="0">
                <a:solidFill>
                  <a:srgbClr val="C00000"/>
                </a:solidFill>
                <a:latin typeface="Comic Sans MS" pitchFamily="66" charset="0"/>
              </a:rPr>
              <a:t>Mme DIENE</a:t>
            </a:r>
          </a:p>
          <a:p>
            <a:r>
              <a:rPr lang="fr-FR" sz="4100" dirty="0" smtClean="0">
                <a:latin typeface="Comic Sans MS" pitchFamily="66" charset="0"/>
              </a:rPr>
              <a:t>Coefficient: 3</a:t>
            </a:r>
          </a:p>
          <a:p>
            <a:pPr>
              <a:buFont typeface="Arial" pitchFamily="34" charset="0"/>
              <a:buChar char="•"/>
            </a:pPr>
            <a:endParaRPr lang="fr-FR" sz="3200" b="1" dirty="0" smtClean="0">
              <a:solidFill>
                <a:srgbClr val="FF3300"/>
              </a:solidFill>
              <a:latin typeface="Comic Sans MS" pitchFamily="66" charset="0"/>
            </a:endParaRPr>
          </a:p>
          <a:p>
            <a:endParaRPr lang="fr-FR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fr-FR" sz="3200" b="1" dirty="0" smtClean="0">
              <a:solidFill>
                <a:srgbClr val="FF3300"/>
              </a:solidFill>
              <a:latin typeface="Comic Sans MS" pitchFamily="66" charset="0"/>
            </a:endParaRPr>
          </a:p>
          <a:p>
            <a:endParaRPr lang="fr-FR" sz="3600" dirty="0" smtClean="0"/>
          </a:p>
          <a:p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3600" b="1" dirty="0" smtClean="0">
                <a:solidFill>
                  <a:srgbClr val="00B0F0"/>
                </a:solidFill>
                <a:latin typeface="Comic Sans MS" pitchFamily="66" charset="0"/>
              </a:rPr>
              <a:t>2</a:t>
            </a:r>
            <a:r>
              <a:rPr lang="fr-FR" sz="3600" b="1" baseline="30000" dirty="0" smtClean="0">
                <a:solidFill>
                  <a:srgbClr val="00B0F0"/>
                </a:solidFill>
                <a:latin typeface="Comic Sans MS" pitchFamily="66" charset="0"/>
              </a:rPr>
              <a:t>nd</a:t>
            </a:r>
            <a:r>
              <a:rPr lang="fr-FR" sz="3600" b="1" dirty="0" smtClean="0">
                <a:solidFill>
                  <a:srgbClr val="00B0F0"/>
                </a:solidFill>
                <a:latin typeface="Comic Sans MS" pitchFamily="66" charset="0"/>
              </a:rPr>
              <a:t>  semestre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646176" y="1432560"/>
            <a:ext cx="11338560" cy="519379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4100" b="1" dirty="0" smtClean="0">
                <a:solidFill>
                  <a:srgbClr val="FF3300"/>
                </a:solidFill>
                <a:latin typeface="Comic Sans MS" pitchFamily="66" charset="0"/>
              </a:rPr>
              <a:t>Probabilités</a:t>
            </a:r>
          </a:p>
          <a:p>
            <a:r>
              <a:rPr lang="fr-FR" sz="4100" b="1" dirty="0" smtClean="0">
                <a:solidFill>
                  <a:srgbClr val="C00000"/>
                </a:solidFill>
                <a:latin typeface="Comic Sans MS" pitchFamily="66" charset="0"/>
              </a:rPr>
              <a:t>Mr Omar FALL</a:t>
            </a:r>
          </a:p>
          <a:p>
            <a:r>
              <a:rPr lang="fr-FR" sz="4100" dirty="0" smtClean="0">
                <a:latin typeface="Comic Sans MS" pitchFamily="66" charset="0"/>
              </a:rPr>
              <a:t>Coefficient: 2</a:t>
            </a:r>
          </a:p>
          <a:p>
            <a:endParaRPr lang="fr-FR" sz="41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4100" b="1" dirty="0" smtClean="0">
                <a:solidFill>
                  <a:srgbClr val="FF3300"/>
                </a:solidFill>
                <a:latin typeface="Comic Sans MS" pitchFamily="66" charset="0"/>
              </a:rPr>
              <a:t>Analyse</a:t>
            </a:r>
          </a:p>
          <a:p>
            <a:r>
              <a:rPr lang="fr-FR" sz="4000" b="1" dirty="0" smtClean="0">
                <a:solidFill>
                  <a:srgbClr val="C00000"/>
                </a:solidFill>
                <a:latin typeface="Comic Sans MS" pitchFamily="66" charset="0"/>
              </a:rPr>
              <a:t>Mr Lamine NDIAYE / Mr Daouda FAYE</a:t>
            </a:r>
          </a:p>
          <a:p>
            <a:r>
              <a:rPr lang="fr-FR" sz="4100" dirty="0" smtClean="0">
                <a:latin typeface="Comic Sans MS" pitchFamily="66" charset="0"/>
              </a:rPr>
              <a:t>Coefficient: 3</a:t>
            </a:r>
          </a:p>
          <a:p>
            <a:endParaRPr lang="fr-FR" sz="41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fr-FR" sz="3200" b="1" dirty="0" smtClean="0">
              <a:solidFill>
                <a:srgbClr val="FF3300"/>
              </a:solidFill>
              <a:latin typeface="Comic Sans MS" pitchFamily="66" charset="0"/>
            </a:endParaRPr>
          </a:p>
          <a:p>
            <a:endParaRPr lang="fr-FR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fr-FR" sz="3200" b="1" dirty="0" smtClean="0">
              <a:solidFill>
                <a:srgbClr val="FF3300"/>
              </a:solidFill>
              <a:latin typeface="Comic Sans MS" pitchFamily="66" charset="0"/>
            </a:endParaRPr>
          </a:p>
          <a:p>
            <a:endParaRPr lang="fr-FR" sz="3600" dirty="0" smtClean="0"/>
          </a:p>
          <a:p>
            <a:endParaRPr lang="fr-FR" sz="3600" dirty="0" smtClean="0"/>
          </a:p>
          <a:p>
            <a:pPr>
              <a:buFont typeface="Arial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78052" y="2133599"/>
            <a:ext cx="10096500" cy="1426466"/>
          </a:xfrm>
        </p:spPr>
        <p:txBody>
          <a:bodyPr rtlCol="0"/>
          <a:lstStyle/>
          <a:p>
            <a:pPr rtl="0"/>
            <a:r>
              <a:rPr lang="fr-FR" b="1" dirty="0" smtClean="0">
                <a:solidFill>
                  <a:srgbClr val="0070C0"/>
                </a:solidFill>
                <a:latin typeface="Comic Sans MS" pitchFamily="66" charset="0"/>
              </a:rPr>
              <a:t>GENERALE</a:t>
            </a:r>
            <a:endParaRPr lang="fr-FR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3377184"/>
            <a:ext cx="10096501" cy="2090165"/>
          </a:xfrm>
        </p:spPr>
        <p:txBody>
          <a:bodyPr rtlCol="0">
            <a:noAutofit/>
          </a:bodyPr>
          <a:lstStyle/>
          <a:p>
            <a:r>
              <a:rPr lang="fr-FR" sz="4000" dirty="0" smtClean="0">
                <a:latin typeface="Comic Sans MS" pitchFamily="66" charset="0"/>
              </a:rPr>
              <a:t>C’est un module qui comporte </a:t>
            </a:r>
            <a:r>
              <a:rPr lang="fr-FR" sz="4000" dirty="0" smtClean="0">
                <a:solidFill>
                  <a:srgbClr val="C00000"/>
                </a:solidFill>
                <a:latin typeface="Comic Sans MS" pitchFamily="66" charset="0"/>
              </a:rPr>
              <a:t>4 </a:t>
            </a:r>
            <a:r>
              <a:rPr lang="fr-FR" sz="4000" dirty="0" smtClean="0">
                <a:latin typeface="Comic Sans MS" pitchFamily="66" charset="0"/>
              </a:rPr>
              <a:t>matières au 1</a:t>
            </a:r>
            <a:r>
              <a:rPr lang="fr-FR" sz="4000" baseline="30000" dirty="0" smtClean="0">
                <a:latin typeface="Comic Sans MS" pitchFamily="66" charset="0"/>
              </a:rPr>
              <a:t>er</a:t>
            </a:r>
            <a:r>
              <a:rPr lang="fr-FR" sz="4000" dirty="0" smtClean="0">
                <a:latin typeface="Comic Sans MS" pitchFamily="66" charset="0"/>
              </a:rPr>
              <a:t> semestre et </a:t>
            </a:r>
            <a:r>
              <a:rPr lang="fr-FR" sz="4000" dirty="0" smtClean="0">
                <a:solidFill>
                  <a:srgbClr val="C00000"/>
                </a:solidFill>
                <a:latin typeface="Comic Sans MS" pitchFamily="66" charset="0"/>
              </a:rPr>
              <a:t>3 </a:t>
            </a:r>
            <a:r>
              <a:rPr lang="fr-FR" sz="4000" dirty="0" smtClean="0">
                <a:latin typeface="Comic Sans MS" pitchFamily="66" charset="0"/>
              </a:rPr>
              <a:t>au second. </a:t>
            </a:r>
            <a:endParaRPr lang="fr-FR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5904" y="182880"/>
            <a:ext cx="108996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Introduction aux sciences juridiques (1</a:t>
            </a:r>
            <a:r>
              <a:rPr lang="fr-FR" sz="32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 semestre)</a:t>
            </a:r>
          </a:p>
          <a:p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Mr Abdoulaye BA</a:t>
            </a:r>
          </a:p>
          <a:p>
            <a:r>
              <a:rPr lang="fr-FR" sz="3200" dirty="0" smtClean="0">
                <a:latin typeface="Comic Sans MS" pitchFamily="66" charset="0"/>
              </a:rPr>
              <a:t>Coefficient: 2</a:t>
            </a:r>
          </a:p>
          <a:p>
            <a:endParaRPr lang="fr-FR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Environnement économique (1</a:t>
            </a:r>
            <a:r>
              <a:rPr lang="fr-FR" sz="32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 semestre)</a:t>
            </a:r>
          </a:p>
          <a:p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200" b="1" dirty="0" err="1" smtClean="0">
                <a:solidFill>
                  <a:srgbClr val="C00000"/>
                </a:solidFill>
                <a:latin typeface="Comic Sans MS" pitchFamily="66" charset="0"/>
              </a:rPr>
              <a:t>Matar</a:t>
            </a:r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 NIANG</a:t>
            </a:r>
          </a:p>
          <a:p>
            <a:r>
              <a:rPr lang="fr-FR" sz="3200" dirty="0" smtClean="0">
                <a:latin typeface="Comic Sans MS" pitchFamily="66" charset="0"/>
              </a:rPr>
              <a:t>Coefficient: 2</a:t>
            </a:r>
          </a:p>
          <a:p>
            <a:endParaRPr lang="fr-FR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Techniques de recherches documentaires (1</a:t>
            </a:r>
            <a:r>
              <a:rPr lang="fr-FR" sz="32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 semestre)</a:t>
            </a:r>
          </a:p>
          <a:p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Mr Emmanuel KABOU / Mr </a:t>
            </a:r>
            <a:r>
              <a:rPr lang="fr-FR" sz="3200" b="1" dirty="0" err="1" smtClean="0">
                <a:solidFill>
                  <a:srgbClr val="C00000"/>
                </a:solidFill>
                <a:latin typeface="Comic Sans MS" pitchFamily="66" charset="0"/>
              </a:rPr>
              <a:t>Gora</a:t>
            </a:r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 DIA</a:t>
            </a:r>
          </a:p>
          <a:p>
            <a:r>
              <a:rPr lang="fr-FR" sz="3200" dirty="0" smtClean="0">
                <a:latin typeface="Comic Sans MS" pitchFamily="66" charset="0"/>
              </a:rPr>
              <a:t>Coefficient: 2</a:t>
            </a:r>
          </a:p>
          <a:p>
            <a:endParaRPr lang="fr-FR" sz="28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963168" y="2316480"/>
            <a:ext cx="9107424" cy="3657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896112" y="4346448"/>
            <a:ext cx="9107424" cy="3657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704" y="682752"/>
            <a:ext cx="1061923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Anglais (1</a:t>
            </a:r>
            <a:r>
              <a:rPr lang="fr-FR" sz="32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 et 2</a:t>
            </a:r>
            <a:r>
              <a:rPr lang="fr-FR" sz="3200" b="1" baseline="30000" dirty="0" smtClean="0">
                <a:solidFill>
                  <a:srgbClr val="FF3300"/>
                </a:solidFill>
                <a:latin typeface="Comic Sans MS" pitchFamily="66" charset="0"/>
              </a:rPr>
              <a:t>nd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 semestres)</a:t>
            </a:r>
          </a:p>
          <a:p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200" b="1" dirty="0" err="1" smtClean="0">
                <a:solidFill>
                  <a:srgbClr val="C00000"/>
                </a:solidFill>
                <a:latin typeface="Comic Sans MS" pitchFamily="66" charset="0"/>
              </a:rPr>
              <a:t>Ndongo</a:t>
            </a:r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 WADE</a:t>
            </a:r>
          </a:p>
          <a:p>
            <a:r>
              <a:rPr lang="fr-FR" sz="3200" dirty="0" smtClean="0">
                <a:latin typeface="Comic Sans MS" pitchFamily="66" charset="0"/>
              </a:rPr>
              <a:t>Coefficient: 2</a:t>
            </a:r>
          </a:p>
          <a:p>
            <a:endParaRPr lang="fr-FR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Economie d’entreprise (</a:t>
            </a:r>
            <a:r>
              <a:rPr lang="fr-FR" sz="3200" b="1" dirty="0" err="1" smtClean="0">
                <a:solidFill>
                  <a:srgbClr val="FF3300"/>
                </a:solidFill>
                <a:latin typeface="Comic Sans MS" pitchFamily="66" charset="0"/>
              </a:rPr>
              <a:t>Comptablité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) (2</a:t>
            </a:r>
            <a:r>
              <a:rPr lang="fr-FR" sz="3200" b="1" baseline="30000" dirty="0" smtClean="0">
                <a:solidFill>
                  <a:srgbClr val="FF3300"/>
                </a:solidFill>
                <a:latin typeface="Comic Sans MS" pitchFamily="66" charset="0"/>
              </a:rPr>
              <a:t>nd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 semestre)</a:t>
            </a:r>
          </a:p>
          <a:p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200" b="1" dirty="0" err="1" smtClean="0">
                <a:solidFill>
                  <a:srgbClr val="C00000"/>
                </a:solidFill>
                <a:latin typeface="Comic Sans MS" pitchFamily="66" charset="0"/>
              </a:rPr>
              <a:t>Serigne</a:t>
            </a:r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 Gaye</a:t>
            </a:r>
          </a:p>
          <a:p>
            <a:r>
              <a:rPr lang="fr-FR" sz="3200" dirty="0" smtClean="0">
                <a:latin typeface="Comic Sans MS" pitchFamily="66" charset="0"/>
              </a:rPr>
              <a:t>Coefficient: 2</a:t>
            </a:r>
          </a:p>
          <a:p>
            <a:endParaRPr lang="fr-FR" sz="3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Techniques de communication (2</a:t>
            </a:r>
            <a:r>
              <a:rPr lang="fr-FR" sz="3200" b="1" baseline="30000" dirty="0" smtClean="0">
                <a:solidFill>
                  <a:srgbClr val="FF3300"/>
                </a:solidFill>
                <a:latin typeface="Comic Sans MS" pitchFamily="66" charset="0"/>
              </a:rPr>
              <a:t>nd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 semestre)</a:t>
            </a:r>
          </a:p>
          <a:p>
            <a:r>
              <a:rPr lang="fr-FR" sz="3200" b="1" dirty="0" smtClean="0">
                <a:solidFill>
                  <a:srgbClr val="C00000"/>
                </a:solidFill>
                <a:latin typeface="Comic Sans MS" pitchFamily="66" charset="0"/>
              </a:rPr>
              <a:t>Mr Emmanuel KABOU</a:t>
            </a:r>
          </a:p>
          <a:p>
            <a:r>
              <a:rPr lang="fr-FR" sz="3200" dirty="0" smtClean="0">
                <a:latin typeface="Comic Sans MS" pitchFamily="66" charset="0"/>
              </a:rPr>
              <a:t>Coefficient: 2</a:t>
            </a:r>
          </a:p>
          <a:p>
            <a:endParaRPr lang="fr-FR" sz="3200" dirty="0" smtClean="0">
              <a:latin typeface="Comic Sans MS" pitchFamily="66" charset="0"/>
            </a:endParaRPr>
          </a:p>
          <a:p>
            <a:endParaRPr lang="fr-FR" sz="3200" dirty="0" smtClean="0">
              <a:latin typeface="Comic Sans MS" pitchFamily="66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V="1">
            <a:off x="1121664" y="2414016"/>
            <a:ext cx="9107424" cy="3657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152144" y="4370832"/>
            <a:ext cx="9107424" cy="3657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METHODES D’EVALUATION</a:t>
            </a:r>
            <a:endParaRPr lang="fr-FR" sz="5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Espace réservé du contenu 5" descr="moyenne-statistique-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775" y="1609344"/>
            <a:ext cx="4250991" cy="4901184"/>
          </a:xfrm>
        </p:spPr>
      </p:pic>
      <p:pic>
        <p:nvPicPr>
          <p:cNvPr id="7" name="Image 6" descr="methode-goodwi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3396" y="1941576"/>
            <a:ext cx="4544568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Comic Sans MS" pitchFamily="66" charset="0"/>
              </a:rPr>
              <a:t>		Calcul de moyennes</a:t>
            </a:r>
            <a:endParaRPr lang="fr-FR" sz="4400" b="1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dirty="0" smtClean="0">
                <a:latin typeface="Comic Sans MS" pitchFamily="66" charset="0"/>
              </a:rPr>
              <a:t>Dans chaque matière on aura obligatoirement 1 contrôle et 1 Examen.</a:t>
            </a:r>
          </a:p>
          <a:p>
            <a:pPr>
              <a:buFont typeface="Wingdings" pitchFamily="2" charset="2"/>
              <a:buChar char="Ø"/>
            </a:pPr>
            <a:r>
              <a:rPr lang="fr-FR" sz="3200" dirty="0" smtClean="0">
                <a:latin typeface="Comic Sans MS" pitchFamily="66" charset="0"/>
              </a:rPr>
              <a:t>La </a:t>
            </a:r>
            <a:r>
              <a:rPr lang="fr-FR" sz="3200" b="1" dirty="0" smtClean="0">
                <a:latin typeface="Comic Sans MS" pitchFamily="66" charset="0"/>
              </a:rPr>
              <a:t>moyenne d’une matière </a:t>
            </a:r>
            <a:r>
              <a:rPr lang="fr-FR" sz="3200" dirty="0" smtClean="0">
                <a:latin typeface="Comic Sans MS" pitchFamily="66" charset="0"/>
              </a:rPr>
              <a:t>se calcule comme-suit</a:t>
            </a:r>
            <a:r>
              <a:rPr lang="fr-FR" sz="3200" b="1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fr-FR" sz="3200" b="1" dirty="0" smtClean="0">
                <a:latin typeface="Comic Sans MS" pitchFamily="66" charset="0"/>
              </a:rPr>
              <a:t>	</a:t>
            </a:r>
            <a:r>
              <a:rPr lang="fr-FR" sz="3200" b="1" dirty="0" smtClean="0">
                <a:solidFill>
                  <a:srgbClr val="FF0000"/>
                </a:solidFill>
                <a:latin typeface="Comic Sans MS" pitchFamily="66" charset="0"/>
              </a:rPr>
              <a:t>(Note de contrôle+ 2fois la note d’examen) /3</a:t>
            </a:r>
          </a:p>
          <a:p>
            <a:pPr>
              <a:buFont typeface="Wingdings" pitchFamily="2" charset="2"/>
              <a:buChar char="Ø"/>
            </a:pPr>
            <a:r>
              <a:rPr lang="fr-FR" sz="3200" dirty="0" smtClean="0">
                <a:latin typeface="Comic Sans MS" pitchFamily="66" charset="0"/>
              </a:rPr>
              <a:t>La moyenne de l’UE :</a:t>
            </a:r>
          </a:p>
          <a:p>
            <a:pPr>
              <a:buNone/>
            </a:pPr>
            <a:r>
              <a:rPr lang="fr-FR" sz="3200" dirty="0" smtClean="0">
                <a:latin typeface="Comic Sans MS" pitchFamily="66" charset="0"/>
              </a:rPr>
              <a:t>   </a:t>
            </a:r>
            <a:r>
              <a:rPr lang="fr-FR" sz="3200" b="1" dirty="0" smtClean="0">
                <a:solidFill>
                  <a:srgbClr val="FF0000"/>
                </a:solidFill>
                <a:latin typeface="Comic Sans MS" pitchFamily="66" charset="0"/>
              </a:rPr>
              <a:t>∑ (Moyenne </a:t>
            </a:r>
            <a:r>
              <a:rPr lang="fr-FR" sz="3200" b="1" dirty="0" err="1" smtClean="0">
                <a:solidFill>
                  <a:srgbClr val="FF0000"/>
                </a:solidFill>
                <a:latin typeface="Comic Sans MS" pitchFamily="66" charset="0"/>
              </a:rPr>
              <a:t>Matiere</a:t>
            </a:r>
            <a:r>
              <a:rPr lang="fr-FR" sz="3200" b="1" dirty="0" smtClean="0">
                <a:solidFill>
                  <a:srgbClr val="FF0000"/>
                </a:solidFill>
                <a:latin typeface="Comic Sans MS" pitchFamily="66" charset="0"/>
              </a:rPr>
              <a:t> * </a:t>
            </a:r>
            <a:r>
              <a:rPr lang="fr-FR" sz="3200" b="1" dirty="0" err="1" smtClean="0">
                <a:solidFill>
                  <a:srgbClr val="FF0000"/>
                </a:solidFill>
                <a:latin typeface="Comic Sans MS" pitchFamily="66" charset="0"/>
              </a:rPr>
              <a:t>Coef</a:t>
            </a:r>
            <a:r>
              <a:rPr lang="fr-FR" sz="3200" b="1" dirty="0" smtClean="0">
                <a:solidFill>
                  <a:srgbClr val="FF0000"/>
                </a:solidFill>
                <a:latin typeface="Comic Sans MS" pitchFamily="66" charset="0"/>
              </a:rPr>
              <a:t> ) /∑ (</a:t>
            </a:r>
            <a:r>
              <a:rPr lang="fr-FR" sz="3200" b="1" dirty="0" err="1" smtClean="0">
                <a:solidFill>
                  <a:srgbClr val="FF0000"/>
                </a:solidFill>
                <a:latin typeface="Comic Sans MS" pitchFamily="66" charset="0"/>
              </a:rPr>
              <a:t>Coefs</a:t>
            </a:r>
            <a:r>
              <a:rPr lang="fr-FR" sz="3200" b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sz="3200" dirty="0" smtClean="0">
                <a:latin typeface="Comic Sans MS" pitchFamily="66" charset="0"/>
              </a:rPr>
              <a:t>Les UE ne se compensent pas pour un semestre donné.</a:t>
            </a:r>
            <a:endParaRPr lang="fr-FR" sz="32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PRESENTATION DES UE</a:t>
            </a:r>
            <a:endParaRPr lang="fr-FR" sz="5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None/>
            </a:pPr>
            <a:r>
              <a:rPr lang="fr-FR" sz="4000" dirty="0" smtClean="0">
                <a:latin typeface="Comic Sans MS" pitchFamily="66" charset="0"/>
              </a:rPr>
              <a:t>3 unités d’enseignement  composent notre système éducatif:</a:t>
            </a:r>
          </a:p>
          <a:p>
            <a:r>
              <a:rPr lang="fr-FR" sz="4000" dirty="0" smtClean="0">
                <a:latin typeface="Comic Sans MS" pitchFamily="66" charset="0"/>
              </a:rPr>
              <a:t>INFORMATIQUE</a:t>
            </a:r>
          </a:p>
          <a:p>
            <a:r>
              <a:rPr lang="fr-FR" sz="4000" dirty="0" smtClean="0">
                <a:latin typeface="Comic Sans MS" pitchFamily="66" charset="0"/>
              </a:rPr>
              <a:t>MATHEMATIQUES</a:t>
            </a:r>
          </a:p>
          <a:p>
            <a:r>
              <a:rPr lang="fr-FR" sz="4000" dirty="0" smtClean="0">
                <a:latin typeface="Comic Sans MS" pitchFamily="66" charset="0"/>
              </a:rPr>
              <a:t>GENERAL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00B0F0"/>
                </a:solidFill>
                <a:latin typeface="Comic Sans MS" pitchFamily="66" charset="0"/>
              </a:rPr>
              <a:t>PENALITES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72" y="3212976"/>
            <a:ext cx="4176464" cy="26891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23" y="1709552"/>
            <a:ext cx="5141927" cy="26891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28614"/>
            <a:ext cx="3924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F0"/>
                </a:solidFill>
                <a:latin typeface="Comic Sans MS" pitchFamily="66" charset="0"/>
              </a:rPr>
              <a:t>			PENALITES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940" y="1575816"/>
            <a:ext cx="10733532" cy="4572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2600" dirty="0" smtClean="0">
                <a:latin typeface="Comic Sans MS" pitchFamily="66" charset="0"/>
              </a:rPr>
              <a:t>Pour chaque absence non-justifiée,  0.13 point sera retiré de la moyenne semestrielle de l’UE où se situe le cours raté.</a:t>
            </a:r>
          </a:p>
          <a:p>
            <a:pPr>
              <a:buNone/>
            </a:pPr>
            <a:r>
              <a:rPr lang="fr-FR" sz="2600" dirty="0" smtClean="0">
                <a:latin typeface="Comic Sans MS" pitchFamily="66" charset="0"/>
              </a:rPr>
              <a:t>	Au bout de 12 absences dans le semestre, l’étudiant en question ne sera pas autorisé à passer l’examen.  </a:t>
            </a:r>
          </a:p>
          <a:p>
            <a:pPr>
              <a:buNone/>
            </a:pPr>
            <a:r>
              <a:rPr lang="fr-FR" sz="2600" dirty="0" smtClean="0">
                <a:latin typeface="Comic Sans MS" pitchFamily="66" charset="0"/>
              </a:rPr>
              <a:t>  Eviter les retards de paiement </a:t>
            </a:r>
            <a:endParaRPr lang="fr-FR" sz="26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918" y="809351"/>
            <a:ext cx="10422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MERCI POUR VOTRE ATTENTION</a:t>
            </a:r>
            <a:endParaRPr lang="fr-FR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53312" y="2304288"/>
            <a:ext cx="9351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3200" dirty="0" smtClean="0">
                <a:latin typeface="Comic Sans MS" pitchFamily="66" charset="0"/>
              </a:rPr>
              <a:t>BONNE CHANCE POUR LA SUITE</a:t>
            </a:r>
          </a:p>
          <a:p>
            <a:pPr>
              <a:buFont typeface="Wingdings" pitchFamily="2" charset="2"/>
              <a:buChar char="v"/>
            </a:pPr>
            <a:endParaRPr lang="fr-FR" sz="32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sz="3200" dirty="0" smtClean="0">
                <a:latin typeface="Comic Sans MS" pitchFamily="66" charset="0"/>
              </a:rPr>
              <a:t>On vous supportera jusqu’au bout</a:t>
            </a:r>
          </a:p>
          <a:p>
            <a:pPr>
              <a:buFont typeface="Wingdings" pitchFamily="2" charset="2"/>
              <a:buChar char="v"/>
            </a:pPr>
            <a:endParaRPr lang="fr-FR" sz="32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FR" sz="3200" dirty="0" smtClean="0">
                <a:latin typeface="Comic Sans MS" pitchFamily="66" charset="0"/>
              </a:rPr>
              <a:t>Tout étudiant ayant des problèmes compréhension peut se diriger vers nous</a:t>
            </a:r>
            <a:endParaRPr lang="fr-FR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3707389590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78052" y="2133599"/>
            <a:ext cx="10096500" cy="1426466"/>
          </a:xfrm>
        </p:spPr>
        <p:txBody>
          <a:bodyPr rtlCol="0"/>
          <a:lstStyle/>
          <a:p>
            <a:pPr rtl="0"/>
            <a:r>
              <a:rPr lang="fr-FR" b="1" dirty="0" smtClean="0">
                <a:solidFill>
                  <a:srgbClr val="0070C0"/>
                </a:solidFill>
                <a:latin typeface="Comic Sans MS" pitchFamily="66" charset="0"/>
              </a:rPr>
              <a:t>INFORMATIQUE</a:t>
            </a:r>
            <a:endParaRPr lang="fr-FR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3020786"/>
            <a:ext cx="10096501" cy="2446563"/>
          </a:xfrm>
        </p:spPr>
        <p:txBody>
          <a:bodyPr rtlCol="0">
            <a:noAutofit/>
          </a:bodyPr>
          <a:lstStyle/>
          <a:p>
            <a:r>
              <a:rPr lang="fr-FR" sz="4000" dirty="0">
                <a:latin typeface="Comic Sans MS" pitchFamily="66" charset="0"/>
              </a:rPr>
              <a:t>_</a:t>
            </a:r>
            <a:r>
              <a:rPr lang="fr-FR" sz="4000" dirty="0" smtClean="0">
                <a:latin typeface="Comic Sans MS" pitchFamily="66" charset="0"/>
              </a:rPr>
              <a:t> comporte </a:t>
            </a:r>
            <a:r>
              <a:rPr lang="fr-FR" sz="4000" dirty="0" smtClean="0">
                <a:solidFill>
                  <a:srgbClr val="C00000"/>
                </a:solidFill>
                <a:latin typeface="Comic Sans MS" pitchFamily="66" charset="0"/>
              </a:rPr>
              <a:t>11</a:t>
            </a:r>
            <a:r>
              <a:rPr lang="fr-FR" sz="4000" dirty="0" smtClean="0">
                <a:latin typeface="Comic Sans MS" pitchFamily="66" charset="0"/>
              </a:rPr>
              <a:t> matières au 1</a:t>
            </a:r>
            <a:r>
              <a:rPr lang="fr-FR" sz="4000" baseline="30000" dirty="0" smtClean="0">
                <a:latin typeface="Comic Sans MS" pitchFamily="66" charset="0"/>
              </a:rPr>
              <a:t>er</a:t>
            </a:r>
            <a:r>
              <a:rPr lang="fr-FR" sz="4000" dirty="0" smtClean="0">
                <a:latin typeface="Comic Sans MS" pitchFamily="66" charset="0"/>
              </a:rPr>
              <a:t> semestre </a:t>
            </a:r>
          </a:p>
          <a:p>
            <a:r>
              <a:rPr lang="fr-FR" sz="4000" dirty="0" smtClean="0">
                <a:latin typeface="Comic Sans MS" pitchFamily="66" charset="0"/>
              </a:rPr>
              <a:t>et </a:t>
            </a:r>
            <a:r>
              <a:rPr lang="fr-FR" sz="4000" dirty="0" smtClean="0">
                <a:solidFill>
                  <a:srgbClr val="C00000"/>
                </a:solidFill>
                <a:latin typeface="Comic Sans MS" pitchFamily="66" charset="0"/>
              </a:rPr>
              <a:t>12</a:t>
            </a:r>
            <a:r>
              <a:rPr lang="fr-FR" sz="4000" dirty="0" smtClean="0">
                <a:latin typeface="Comic Sans MS" pitchFamily="66" charset="0"/>
              </a:rPr>
              <a:t> au second.</a:t>
            </a:r>
          </a:p>
          <a:p>
            <a:r>
              <a:rPr lang="fr-FR" sz="4000" dirty="0">
                <a:latin typeface="Comic Sans MS" pitchFamily="66" charset="0"/>
              </a:rPr>
              <a:t>_</a:t>
            </a:r>
            <a:r>
              <a:rPr lang="fr-FR" sz="4000" dirty="0" smtClean="0">
                <a:latin typeface="Comic Sans MS" pitchFamily="66" charset="0"/>
              </a:rPr>
              <a:t> Certaines sont communes aux 2 semestres et d’autres sont exclusives a un seul.</a:t>
            </a:r>
            <a:endParaRPr lang="fr-FR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9472" y="76200"/>
            <a:ext cx="10728960" cy="1096962"/>
          </a:xfrm>
        </p:spPr>
        <p:txBody>
          <a:bodyPr rtlCol="0">
            <a:normAutofit/>
          </a:bodyPr>
          <a:lstStyle/>
          <a:p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Algorithme et Programmation (1</a:t>
            </a:r>
            <a:r>
              <a:rPr lang="fr-FR" sz="36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 semestre) </a:t>
            </a:r>
            <a:b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</a:br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		 Structures de données (2</a:t>
            </a:r>
            <a:r>
              <a:rPr lang="fr-FR" sz="36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</a:t>
            </a:r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)</a:t>
            </a:r>
            <a:endParaRPr lang="fr-FR" sz="3600" b="1" dirty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148316" cy="4571999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smtClean="0">
                <a:latin typeface="Comic Sans MS" pitchFamily="66" charset="0"/>
              </a:rPr>
              <a:t>CM &amp; TD 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Dr Daouda BADIANE</a:t>
            </a:r>
          </a:p>
          <a:p>
            <a:r>
              <a:rPr lang="fr-FR" sz="3600" dirty="0" smtClean="0">
                <a:latin typeface="Comic Sans MS" pitchFamily="66" charset="0"/>
              </a:rPr>
              <a:t>LANGAGE PASCAL 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FATY &amp; Mr GAYE</a:t>
            </a:r>
          </a:p>
          <a:p>
            <a:r>
              <a:rPr lang="fr-FR" sz="3600" dirty="0" smtClean="0">
                <a:latin typeface="Comic Sans MS" pitchFamily="66" charset="0"/>
              </a:rPr>
              <a:t>Coefficients :	 4	(1</a:t>
            </a:r>
            <a:r>
              <a:rPr lang="fr-FR" sz="3600" baseline="30000" dirty="0" smtClean="0">
                <a:latin typeface="Comic Sans MS" pitchFamily="66" charset="0"/>
              </a:rPr>
              <a:t>er</a:t>
            </a:r>
            <a:r>
              <a:rPr lang="fr-FR" sz="3600" dirty="0" smtClean="0">
                <a:latin typeface="Comic Sans MS" pitchFamily="66" charset="0"/>
              </a:rPr>
              <a:t> semestre)</a:t>
            </a:r>
          </a:p>
          <a:p>
            <a:pPr>
              <a:buNone/>
            </a:pPr>
            <a:r>
              <a:rPr lang="fr-FR" sz="3600" dirty="0" smtClean="0">
                <a:latin typeface="Comic Sans MS" pitchFamily="66" charset="0"/>
              </a:rPr>
              <a:t>	  		       	3	(2</a:t>
            </a:r>
            <a:r>
              <a:rPr lang="fr-FR" sz="3600" baseline="30000" dirty="0" smtClean="0">
                <a:latin typeface="Comic Sans MS" pitchFamily="66" charset="0"/>
              </a:rPr>
              <a:t>e  </a:t>
            </a:r>
            <a:r>
              <a:rPr lang="fr-FR" sz="3600" dirty="0" smtClean="0">
                <a:latin typeface="Comic Sans MS" pitchFamily="66" charset="0"/>
              </a:rPr>
              <a:t>semestre)</a:t>
            </a:r>
          </a:p>
          <a:p>
            <a:endParaRPr lang="fr-FR" sz="3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endParaRPr lang="fr-FR" sz="3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endParaRPr lang="fr-FR" sz="3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3024" y="0"/>
            <a:ext cx="10850880" cy="1148778"/>
          </a:xfrm>
        </p:spPr>
        <p:txBody>
          <a:bodyPr rtlCol="0">
            <a:normAutofit/>
          </a:bodyPr>
          <a:lstStyle/>
          <a:p>
            <a:r>
              <a:rPr lang="fr-FR" b="1" dirty="0" smtClean="0">
                <a:solidFill>
                  <a:srgbClr val="FF3300"/>
                </a:solidFill>
                <a:latin typeface="Century Gothic" pitchFamily="34" charset="0"/>
              </a:rPr>
              <a:t>	</a:t>
            </a:r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Technologie (1</a:t>
            </a:r>
            <a:r>
              <a:rPr lang="fr-FR" sz="36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 semestre) et Architecture 			(2</a:t>
            </a:r>
            <a:r>
              <a:rPr lang="fr-FR" sz="3600" b="1" baseline="30000" dirty="0" smtClean="0">
                <a:solidFill>
                  <a:srgbClr val="FF3300"/>
                </a:solidFill>
                <a:latin typeface="Comic Sans MS" pitchFamily="66" charset="0"/>
              </a:rPr>
              <a:t>e</a:t>
            </a:r>
            <a:r>
              <a:rPr lang="fr-FR" sz="3600" b="1" dirty="0" smtClean="0">
                <a:solidFill>
                  <a:srgbClr val="FF3300"/>
                </a:solidFill>
                <a:latin typeface="Comic Sans MS" pitchFamily="66" charset="0"/>
              </a:rPr>
              <a:t>) des ordinateurs </a:t>
            </a:r>
            <a:endParaRPr lang="fr-FR" sz="3600" dirty="0">
              <a:latin typeface="Comic Sans MS" pitchFamily="66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837176"/>
          </a:xfrm>
        </p:spPr>
        <p:txBody>
          <a:bodyPr>
            <a:normAutofit fontScale="92500" lnSpcReduction="20000"/>
          </a:bodyPr>
          <a:lstStyle/>
          <a:p>
            <a:r>
              <a:rPr lang="fr-FR" sz="3600" i="1" dirty="0" smtClean="0">
                <a:latin typeface="Comic Sans MS" pitchFamily="66" charset="0"/>
              </a:rPr>
              <a:t>Technologie des ordinateurs</a:t>
            </a:r>
          </a:p>
          <a:p>
            <a:pPr>
              <a:buNone/>
            </a:pPr>
            <a:r>
              <a:rPr lang="fr-FR" sz="3600" b="1" dirty="0" smtClean="0">
                <a:latin typeface="Comic Sans MS" pitchFamily="66" charset="0"/>
              </a:rPr>
              <a:t>CM &amp; TD </a:t>
            </a:r>
            <a:r>
              <a:rPr lang="fr-FR" sz="3600" dirty="0" smtClean="0">
                <a:latin typeface="Comic Sans MS" pitchFamily="66" charset="0"/>
              </a:rPr>
              <a:t>: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Mme KEITA</a:t>
            </a:r>
          </a:p>
          <a:p>
            <a:pPr>
              <a:buNone/>
            </a:pPr>
            <a:r>
              <a:rPr lang="fr-FR" sz="3600" dirty="0" smtClean="0">
                <a:latin typeface="Comic Sans MS" pitchFamily="66" charset="0"/>
              </a:rPr>
              <a:t>Coefficient: 3</a:t>
            </a:r>
          </a:p>
          <a:p>
            <a:r>
              <a:rPr lang="fr-FR" sz="3600" i="1" dirty="0" smtClean="0">
                <a:latin typeface="Comic Sans MS" pitchFamily="66" charset="0"/>
              </a:rPr>
              <a:t>Architecture des ordinateurs</a:t>
            </a:r>
          </a:p>
          <a:p>
            <a:pPr>
              <a:buNone/>
            </a:pPr>
            <a:r>
              <a:rPr lang="fr-FR" sz="3600" b="1" dirty="0" smtClean="0">
                <a:latin typeface="Comic Sans MS" pitchFamily="66" charset="0"/>
              </a:rPr>
              <a:t>CM &amp; TD </a:t>
            </a:r>
            <a:r>
              <a:rPr lang="fr-FR" sz="3600" i="1" dirty="0" smtClean="0">
                <a:latin typeface="Comic Sans MS" pitchFamily="66" charset="0"/>
              </a:rPr>
              <a:t>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600" b="1" dirty="0" err="1" smtClean="0">
                <a:solidFill>
                  <a:srgbClr val="C00000"/>
                </a:solidFill>
                <a:latin typeface="Comic Sans MS" pitchFamily="66" charset="0"/>
              </a:rPr>
              <a:t>Idy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 DIOP </a:t>
            </a:r>
          </a:p>
          <a:p>
            <a:pPr>
              <a:buNone/>
            </a:pPr>
            <a:r>
              <a:rPr lang="fr-FR" sz="3600" b="1" dirty="0" smtClean="0">
                <a:latin typeface="Comic Sans MS" pitchFamily="66" charset="0"/>
              </a:rPr>
              <a:t>TP</a:t>
            </a:r>
            <a:r>
              <a:rPr lang="fr-FR" sz="3600" dirty="0" smtClean="0">
                <a:latin typeface="Comic Sans MS" pitchFamily="66" charset="0"/>
              </a:rPr>
              <a:t> ( Utilisation de </a:t>
            </a:r>
            <a:r>
              <a:rPr lang="fr-FR" sz="3600" dirty="0" err="1" smtClean="0">
                <a:latin typeface="Comic Sans MS" pitchFamily="66" charset="0"/>
              </a:rPr>
              <a:t>Cisko</a:t>
            </a:r>
            <a:r>
              <a:rPr lang="fr-FR" sz="3600" dirty="0" smtClean="0">
                <a:latin typeface="Comic Sans MS" pitchFamily="66" charset="0"/>
              </a:rPr>
              <a:t> </a:t>
            </a:r>
            <a:r>
              <a:rPr lang="fr-FR" sz="3600" dirty="0" err="1" smtClean="0">
                <a:latin typeface="Comic Sans MS" pitchFamily="66" charset="0"/>
              </a:rPr>
              <a:t>Packet</a:t>
            </a:r>
            <a:r>
              <a:rPr lang="fr-FR" sz="3600" dirty="0" smtClean="0">
                <a:latin typeface="Comic Sans MS" pitchFamily="66" charset="0"/>
              </a:rPr>
              <a:t> Tracer ) :</a:t>
            </a:r>
          </a:p>
          <a:p>
            <a:pPr>
              <a:buNone/>
            </a:pPr>
            <a:r>
              <a:rPr lang="fr-FR" sz="3600" dirty="0" smtClean="0">
                <a:latin typeface="Comic Sans MS" pitchFamily="66" charset="0"/>
              </a:rPr>
              <a:t>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600" b="1" dirty="0" err="1" smtClean="0">
                <a:solidFill>
                  <a:srgbClr val="C00000"/>
                </a:solidFill>
                <a:latin typeface="Comic Sans MS" pitchFamily="66" charset="0"/>
              </a:rPr>
              <a:t>Madiop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 DIOUF &amp; Mr </a:t>
            </a:r>
            <a:r>
              <a:rPr lang="fr-FR" sz="3600" b="1" dirty="0" err="1" smtClean="0">
                <a:solidFill>
                  <a:srgbClr val="C00000"/>
                </a:solidFill>
                <a:latin typeface="Comic Sans MS" pitchFamily="66" charset="0"/>
              </a:rPr>
              <a:t>Birahim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 DIOUF</a:t>
            </a:r>
          </a:p>
          <a:p>
            <a:pPr>
              <a:buNone/>
            </a:pPr>
            <a:r>
              <a:rPr lang="fr-FR" sz="3600" dirty="0" smtClean="0">
                <a:latin typeface="Comic Sans MS" pitchFamily="66" charset="0"/>
              </a:rPr>
              <a:t>Coefficient: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b="1" dirty="0" smtClean="0">
                <a:solidFill>
                  <a:srgbClr val="FF3300"/>
                </a:solidFill>
                <a:latin typeface="Comic Sans MS" pitchFamily="66" charset="0"/>
              </a:rPr>
              <a:t>				RESEAUX</a:t>
            </a:r>
            <a:endParaRPr lang="fr-FR" sz="4400" dirty="0">
              <a:latin typeface="Comic Sans MS" pitchFamily="66" charset="0"/>
            </a:endParaRP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075164" cy="4572000"/>
          </a:xfrm>
        </p:spPr>
        <p:txBody>
          <a:bodyPr rtlCol="0"/>
          <a:lstStyle/>
          <a:p>
            <a:pPr>
              <a:buFont typeface="Arial" pitchFamily="34" charset="0"/>
              <a:buChar char="•"/>
            </a:pPr>
            <a:r>
              <a:rPr lang="fr-FR" sz="3300" i="1" dirty="0" smtClean="0">
                <a:latin typeface="Comic Sans MS" pitchFamily="66" charset="0"/>
              </a:rPr>
              <a:t>Introduction aux réseaux ( 1</a:t>
            </a:r>
            <a:r>
              <a:rPr lang="fr-FR" sz="3300" i="1" baseline="30000" dirty="0" smtClean="0">
                <a:latin typeface="Comic Sans MS" pitchFamily="66" charset="0"/>
              </a:rPr>
              <a:t>er</a:t>
            </a:r>
            <a:r>
              <a:rPr lang="fr-FR" sz="3300" i="1" dirty="0" smtClean="0">
                <a:latin typeface="Comic Sans MS" pitchFamily="66" charset="0"/>
              </a:rPr>
              <a:t> semestre )</a:t>
            </a:r>
          </a:p>
          <a:p>
            <a:r>
              <a:rPr lang="fr-FR" sz="3300" b="1" dirty="0" smtClean="0">
                <a:latin typeface="Comic Sans MS" pitchFamily="66" charset="0"/>
              </a:rPr>
              <a:t>CM</a:t>
            </a:r>
            <a:r>
              <a:rPr lang="fr-FR" sz="3300" dirty="0" smtClean="0">
                <a:latin typeface="Comic Sans MS" pitchFamily="66" charset="0"/>
              </a:rPr>
              <a:t>  : </a:t>
            </a:r>
            <a:r>
              <a:rPr lang="fr-FR" sz="3300" b="1" dirty="0" smtClean="0">
                <a:solidFill>
                  <a:srgbClr val="C00000"/>
                </a:solidFill>
                <a:latin typeface="Comic Sans MS" pitchFamily="66" charset="0"/>
              </a:rPr>
              <a:t>Mr Ibrahima NGOM</a:t>
            </a:r>
          </a:p>
          <a:p>
            <a:r>
              <a:rPr lang="fr-FR" sz="3300" dirty="0" smtClean="0">
                <a:latin typeface="Comic Sans MS" pitchFamily="66" charset="0"/>
              </a:rPr>
              <a:t>Coefficient: 2</a:t>
            </a:r>
          </a:p>
          <a:p>
            <a:pPr>
              <a:buFont typeface="Arial" pitchFamily="34" charset="0"/>
              <a:buChar char="•"/>
            </a:pPr>
            <a:r>
              <a:rPr lang="fr-FR" sz="3300" i="1" dirty="0" smtClean="0">
                <a:latin typeface="Comic Sans MS" pitchFamily="66" charset="0"/>
              </a:rPr>
              <a:t>Architecture des réseaux ( 2</a:t>
            </a:r>
            <a:r>
              <a:rPr lang="fr-FR" sz="3300" i="1" baseline="30000" dirty="0" smtClean="0">
                <a:latin typeface="Comic Sans MS" pitchFamily="66" charset="0"/>
              </a:rPr>
              <a:t>nd</a:t>
            </a:r>
            <a:r>
              <a:rPr lang="fr-FR" sz="3300" i="1" dirty="0" smtClean="0">
                <a:latin typeface="Comic Sans MS" pitchFamily="66" charset="0"/>
              </a:rPr>
              <a:t> semestre )</a:t>
            </a:r>
          </a:p>
          <a:p>
            <a:r>
              <a:rPr lang="fr-FR" sz="3300" b="1" dirty="0" smtClean="0">
                <a:latin typeface="Comic Sans MS" pitchFamily="66" charset="0"/>
              </a:rPr>
              <a:t>CM &amp; TD </a:t>
            </a:r>
            <a:r>
              <a:rPr lang="fr-FR" sz="3300" i="1" dirty="0" smtClean="0">
                <a:latin typeface="Comic Sans MS" pitchFamily="66" charset="0"/>
              </a:rPr>
              <a:t>: </a:t>
            </a:r>
            <a:r>
              <a:rPr lang="fr-FR" sz="33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300" b="1" dirty="0" err="1" smtClean="0">
                <a:solidFill>
                  <a:srgbClr val="C00000"/>
                </a:solidFill>
                <a:latin typeface="Comic Sans MS" pitchFamily="66" charset="0"/>
              </a:rPr>
              <a:t>Massamba</a:t>
            </a:r>
            <a:r>
              <a:rPr lang="fr-FR" sz="3300" b="1" dirty="0" smtClean="0">
                <a:solidFill>
                  <a:srgbClr val="C00000"/>
                </a:solidFill>
                <a:latin typeface="Comic Sans MS" pitchFamily="66" charset="0"/>
              </a:rPr>
              <a:t> GAYE</a:t>
            </a:r>
          </a:p>
          <a:p>
            <a:r>
              <a:rPr lang="fr-FR" sz="3300" b="1" dirty="0" smtClean="0">
                <a:latin typeface="Comic Sans MS" pitchFamily="66" charset="0"/>
              </a:rPr>
              <a:t>TP</a:t>
            </a:r>
            <a:r>
              <a:rPr lang="fr-FR" sz="3300" dirty="0" smtClean="0">
                <a:latin typeface="Comic Sans MS" pitchFamily="66" charset="0"/>
              </a:rPr>
              <a:t> : </a:t>
            </a:r>
            <a:r>
              <a:rPr lang="fr-FR" sz="33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300" b="1" dirty="0" err="1" smtClean="0">
                <a:solidFill>
                  <a:srgbClr val="C00000"/>
                </a:solidFill>
                <a:latin typeface="Comic Sans MS" pitchFamily="66" charset="0"/>
              </a:rPr>
              <a:t>Massamba</a:t>
            </a:r>
            <a:r>
              <a:rPr lang="fr-FR" sz="3300" b="1" dirty="0" smtClean="0">
                <a:solidFill>
                  <a:srgbClr val="C00000"/>
                </a:solidFill>
                <a:latin typeface="Comic Sans MS" pitchFamily="66" charset="0"/>
              </a:rPr>
              <a:t> GAYE &amp; Mr KA</a:t>
            </a:r>
          </a:p>
          <a:p>
            <a:r>
              <a:rPr lang="fr-FR" sz="3300" dirty="0" smtClean="0">
                <a:latin typeface="Comic Sans MS" pitchFamily="66" charset="0"/>
              </a:rPr>
              <a:t>Coefficient: 2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104" y="243840"/>
            <a:ext cx="11204448" cy="953706"/>
          </a:xfrm>
        </p:spPr>
        <p:txBody>
          <a:bodyPr rtlCol="0">
            <a:normAutofit fontScale="90000"/>
          </a:bodyPr>
          <a:lstStyle/>
          <a:p>
            <a:r>
              <a:rPr lang="fr-FR" b="1" dirty="0" smtClean="0">
                <a:solidFill>
                  <a:srgbClr val="FF3300"/>
                </a:solidFill>
                <a:latin typeface="Century Gothic" pitchFamily="34" charset="0"/>
              </a:rPr>
              <a:t>	</a:t>
            </a:r>
            <a:r>
              <a:rPr lang="fr-FR" sz="3200" b="1" dirty="0" smtClean="0">
                <a:solidFill>
                  <a:srgbClr val="FF3300"/>
                </a:solidFill>
                <a:latin typeface="Comic Sans MS" pitchFamily="66" charset="0"/>
              </a:rPr>
              <a:t>UTILISATION DE SYSTEMES D’EXPLOITATION  (SE) </a:t>
            </a:r>
            <a:endParaRPr lang="fr-FR" sz="3200" b="1" dirty="0">
              <a:latin typeface="Comic Sans MS" pitchFamily="66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94816" y="1600200"/>
            <a:ext cx="10180320" cy="4837176"/>
          </a:xfrm>
        </p:spPr>
        <p:txBody>
          <a:bodyPr>
            <a:normAutofit/>
          </a:bodyPr>
          <a:lstStyle/>
          <a:p>
            <a:r>
              <a:rPr lang="fr-FR" sz="3600" i="1" dirty="0" smtClean="0">
                <a:latin typeface="Comic Sans MS" pitchFamily="66" charset="0"/>
              </a:rPr>
              <a:t>Utilisation de systèmes d’exploitation ( 1</a:t>
            </a:r>
            <a:r>
              <a:rPr lang="fr-FR" sz="3600" i="1" baseline="30000" dirty="0" smtClean="0">
                <a:latin typeface="Comic Sans MS" pitchFamily="66" charset="0"/>
              </a:rPr>
              <a:t>er</a:t>
            </a:r>
            <a:r>
              <a:rPr lang="fr-FR" sz="3600" i="1" dirty="0" smtClean="0">
                <a:latin typeface="Comic Sans MS" pitchFamily="66" charset="0"/>
              </a:rPr>
              <a:t> s )</a:t>
            </a:r>
          </a:p>
          <a:p>
            <a:pPr>
              <a:buNone/>
            </a:pPr>
            <a:r>
              <a:rPr lang="fr-FR" sz="3600" b="1" dirty="0" smtClean="0">
                <a:latin typeface="Comic Sans MS" pitchFamily="66" charset="0"/>
              </a:rPr>
              <a:t>CM &amp; TD </a:t>
            </a:r>
            <a:r>
              <a:rPr lang="fr-FR" sz="3600" dirty="0" smtClean="0">
                <a:latin typeface="Comic Sans MS" pitchFamily="66" charset="0"/>
              </a:rPr>
              <a:t>: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Mme KEITA</a:t>
            </a:r>
          </a:p>
          <a:p>
            <a:pPr>
              <a:buNone/>
            </a:pPr>
            <a:r>
              <a:rPr lang="fr-FR" sz="3600" dirty="0" smtClean="0">
                <a:latin typeface="Comic Sans MS" pitchFamily="66" charset="0"/>
              </a:rPr>
              <a:t>Coefficient: 2</a:t>
            </a:r>
          </a:p>
          <a:p>
            <a:r>
              <a:rPr lang="fr-FR" sz="3600" i="1" dirty="0" smtClean="0">
                <a:latin typeface="Comic Sans MS" pitchFamily="66" charset="0"/>
              </a:rPr>
              <a:t>Systèmes d’exploitation et scripts ( 2</a:t>
            </a:r>
            <a:r>
              <a:rPr lang="fr-FR" sz="3600" i="1" baseline="30000" dirty="0" smtClean="0">
                <a:latin typeface="Comic Sans MS" pitchFamily="66" charset="0"/>
              </a:rPr>
              <a:t>nd</a:t>
            </a:r>
            <a:r>
              <a:rPr lang="fr-FR" sz="3600" i="1" dirty="0" smtClean="0">
                <a:latin typeface="Comic Sans MS" pitchFamily="66" charset="0"/>
              </a:rPr>
              <a:t> s)</a:t>
            </a:r>
          </a:p>
          <a:p>
            <a:pPr>
              <a:buNone/>
            </a:pPr>
            <a:r>
              <a:rPr lang="fr-FR" sz="3600" b="1" dirty="0" smtClean="0">
                <a:latin typeface="Comic Sans MS" pitchFamily="66" charset="0"/>
              </a:rPr>
              <a:t>CM &amp; TD &amp; TP </a:t>
            </a:r>
            <a:r>
              <a:rPr lang="fr-FR" sz="3600" i="1" dirty="0" smtClean="0">
                <a:latin typeface="Comic Sans MS" pitchFamily="66" charset="0"/>
              </a:rPr>
              <a:t>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</a:t>
            </a:r>
            <a:r>
              <a:rPr lang="fr-FR" sz="3600" b="1" dirty="0" err="1" smtClean="0">
                <a:solidFill>
                  <a:srgbClr val="C00000"/>
                </a:solidFill>
                <a:latin typeface="Comic Sans MS" pitchFamily="66" charset="0"/>
              </a:rPr>
              <a:t>Mandicou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 BA</a:t>
            </a:r>
          </a:p>
          <a:p>
            <a:pPr>
              <a:buNone/>
            </a:pPr>
            <a:r>
              <a:rPr lang="fr-FR" sz="3600" dirty="0" smtClean="0">
                <a:latin typeface="Comic Sans MS" pitchFamily="66" charset="0"/>
              </a:rPr>
              <a:t>Coefficient: 2</a:t>
            </a:r>
          </a:p>
          <a:p>
            <a:pPr>
              <a:buNone/>
            </a:pPr>
            <a:endParaRPr lang="fr-FR" sz="36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b="1" dirty="0" smtClean="0">
                <a:solidFill>
                  <a:srgbClr val="FF3300"/>
                </a:solidFill>
                <a:latin typeface="Comic Sans MS" pitchFamily="66" charset="0"/>
              </a:rPr>
              <a:t>		Introduction aux SGBD</a:t>
            </a:r>
            <a:endParaRPr lang="fr-FR" sz="4400" dirty="0">
              <a:latin typeface="Comic Sans MS" pitchFamily="66" charset="0"/>
            </a:endParaRP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367772" cy="4572000"/>
          </a:xfrm>
        </p:spPr>
        <p:txBody>
          <a:bodyPr rtlCol="0">
            <a:normAutofit/>
          </a:bodyPr>
          <a:lstStyle/>
          <a:p>
            <a:pPr rtl="0"/>
            <a:r>
              <a:rPr lang="fr-FR" sz="3600" b="1" dirty="0" smtClean="0">
                <a:latin typeface="Comic Sans MS" pitchFamily="66" charset="0"/>
              </a:rPr>
              <a:t>CM &amp; TD </a:t>
            </a:r>
            <a:r>
              <a:rPr lang="fr-FR" sz="3600" dirty="0" smtClean="0">
                <a:latin typeface="Comic Sans MS" pitchFamily="66" charset="0"/>
              </a:rPr>
              <a:t>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Mohamed DIOP</a:t>
            </a:r>
          </a:p>
          <a:p>
            <a:pPr rtl="0"/>
            <a:endParaRPr lang="fr-FR" sz="36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fr-FR" sz="3600" b="1" dirty="0" smtClean="0">
                <a:latin typeface="Comic Sans MS" pitchFamily="66" charset="0"/>
              </a:rPr>
              <a:t>TP</a:t>
            </a:r>
            <a:r>
              <a:rPr lang="fr-FR" sz="3600" dirty="0" smtClean="0">
                <a:latin typeface="Comic Sans MS" pitchFamily="66" charset="0"/>
              </a:rPr>
              <a:t> ( Utilisation de </a:t>
            </a:r>
            <a:r>
              <a:rPr lang="fr-FR" sz="3600" dirty="0" err="1" smtClean="0">
                <a:latin typeface="Comic Sans MS" pitchFamily="66" charset="0"/>
              </a:rPr>
              <a:t>MySql</a:t>
            </a:r>
            <a:r>
              <a:rPr lang="fr-FR" sz="3600" dirty="0" smtClean="0">
                <a:latin typeface="Comic Sans MS" pitchFamily="66" charset="0"/>
              </a:rPr>
              <a:t> ) 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Mohamed DIOP &amp; Mr </a:t>
            </a:r>
            <a:r>
              <a:rPr lang="fr-FR" sz="3600" b="1" dirty="0" err="1" smtClean="0">
                <a:solidFill>
                  <a:srgbClr val="C00000"/>
                </a:solidFill>
                <a:latin typeface="Comic Sans MS" pitchFamily="66" charset="0"/>
              </a:rPr>
              <a:t>Bassirou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 TOURE</a:t>
            </a:r>
          </a:p>
          <a:p>
            <a:endParaRPr lang="fr-FR" sz="36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fr-FR" sz="3600" dirty="0" smtClean="0">
                <a:latin typeface="Comic Sans MS" pitchFamily="66" charset="0"/>
              </a:rPr>
              <a:t>Coefficient : 4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b="1" dirty="0" smtClean="0">
                <a:solidFill>
                  <a:srgbClr val="FF3300"/>
                </a:solidFill>
                <a:latin typeface="Comic Sans MS" pitchFamily="66" charset="0"/>
              </a:rPr>
              <a:t>			Langage C</a:t>
            </a:r>
            <a:endParaRPr lang="fr-FR" sz="4400" dirty="0">
              <a:latin typeface="Comic Sans MS" pitchFamily="66" charset="0"/>
            </a:endParaRP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367772" cy="4572000"/>
          </a:xfrm>
        </p:spPr>
        <p:txBody>
          <a:bodyPr rtlCol="0">
            <a:normAutofit/>
          </a:bodyPr>
          <a:lstStyle/>
          <a:p>
            <a:pPr rtl="0"/>
            <a:endParaRPr lang="fr-FR" sz="3600" b="1" dirty="0" smtClean="0">
              <a:latin typeface="Comic Sans MS" pitchFamily="66" charset="0"/>
            </a:endParaRPr>
          </a:p>
          <a:p>
            <a:pPr rtl="0"/>
            <a:r>
              <a:rPr lang="fr-FR" sz="3600" b="1" dirty="0" smtClean="0">
                <a:latin typeface="Comic Sans MS" pitchFamily="66" charset="0"/>
              </a:rPr>
              <a:t>CM &amp; TD &amp; TP </a:t>
            </a:r>
            <a:r>
              <a:rPr lang="fr-FR" sz="3600" dirty="0" smtClean="0">
                <a:latin typeface="Comic Sans MS" pitchFamily="66" charset="0"/>
              </a:rPr>
              <a:t>: </a:t>
            </a:r>
            <a:r>
              <a:rPr lang="fr-FR" sz="3600" b="1" dirty="0" smtClean="0">
                <a:solidFill>
                  <a:srgbClr val="C00000"/>
                </a:solidFill>
                <a:latin typeface="Comic Sans MS" pitchFamily="66" charset="0"/>
              </a:rPr>
              <a:t>Mr Ibrahima GAYE</a:t>
            </a:r>
          </a:p>
          <a:p>
            <a:endParaRPr lang="fr-FR" sz="36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fr-FR" sz="3600" dirty="0" smtClean="0">
                <a:latin typeface="Comic Sans MS" pitchFamily="66" charset="0"/>
              </a:rPr>
              <a:t>Coefficient : 3</a:t>
            </a:r>
            <a:endParaRPr lang="fr-FR" sz="36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1_TF03431380_TF03431380.potx" id="{3EB80C2F-3DBD-42BA-8FFE-45D13301C271}" vid="{18AA12EE-0616-4C76-8CBB-BEAD487DA71A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494</Words>
  <Application>Microsoft Macintosh PowerPoint</Application>
  <PresentationFormat>Grand écran</PresentationFormat>
  <Paragraphs>140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Aharoni</vt:lpstr>
      <vt:lpstr>Century Gothic</vt:lpstr>
      <vt:lpstr>Comic Sans MS</vt:lpstr>
      <vt:lpstr>Euphemia</vt:lpstr>
      <vt:lpstr>Plantagenet Cherokee</vt:lpstr>
      <vt:lpstr>Wingdings</vt:lpstr>
      <vt:lpstr>Arial</vt:lpstr>
      <vt:lpstr>tf03431380</vt:lpstr>
      <vt:lpstr>Amphi de rentrée   2017-2018</vt:lpstr>
      <vt:lpstr>PRESENTATION DES UE</vt:lpstr>
      <vt:lpstr>INFORMATIQUE</vt:lpstr>
      <vt:lpstr>Algorithme et Programmation (1er semestre)     Structures de données (2e)</vt:lpstr>
      <vt:lpstr> Technologie (1er semestre) et Architecture    (2e) des ordinateurs </vt:lpstr>
      <vt:lpstr>    RESEAUX</vt:lpstr>
      <vt:lpstr> UTILISATION DE SYSTEMES D’EXPLOITATION  (SE) </vt:lpstr>
      <vt:lpstr>  Introduction aux SGBD</vt:lpstr>
      <vt:lpstr>   Langage C</vt:lpstr>
      <vt:lpstr>  Programmation Web</vt:lpstr>
      <vt:lpstr>Langage de programmation enseignés</vt:lpstr>
      <vt:lpstr>MATHEMATIQUES</vt:lpstr>
      <vt:lpstr>1er semestre</vt:lpstr>
      <vt:lpstr>2nd  semestre</vt:lpstr>
      <vt:lpstr>GENERALE</vt:lpstr>
      <vt:lpstr>Présentation PowerPoint</vt:lpstr>
      <vt:lpstr>Présentation PowerPoint</vt:lpstr>
      <vt:lpstr>METHODES D’EVALUATION</vt:lpstr>
      <vt:lpstr>  Calcul de moyennes</vt:lpstr>
      <vt:lpstr>PENALITES</vt:lpstr>
      <vt:lpstr>   PENALITES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2017-11-25T23:14:44Z</dcterms:created>
  <dcterms:modified xsi:type="dcterms:W3CDTF">2017-11-27T12:02:15Z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