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85fc054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85fc054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85fc054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385fc054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85fc054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85fc054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93d01b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93d01b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85fc054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85fc05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385fc05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385fc05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31d7a4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31d7a4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393d01b0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393d01b0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31d7a494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31d7a494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9e059a1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29e059a1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9e059a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9e059a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1879de6c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1879de6c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9e059a1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9e059a1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and Science of encrypting sensitive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back to Egyptians (</a:t>
            </a:r>
            <a:r>
              <a:rPr lang="en"/>
              <a:t>hieroglyphs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29e059a1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29e059a1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85fc05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85fc05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385fc05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385fc05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is a quick way to </a:t>
            </a:r>
            <a:r>
              <a:rPr lang="en"/>
              <a:t>encrypt</a:t>
            </a:r>
            <a:r>
              <a:rPr lang="en"/>
              <a:t> passwords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85fc054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85fc054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385fc054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385fc054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have to be letters.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85fc054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385fc054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ayer-zero-unlv/training-sessions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tflearn.com/" TargetMode="External"/><Relationship Id="rId4" Type="http://schemas.openxmlformats.org/officeDocument/2006/relationships/hyperlink" Target="https://ctf101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12082" l="11401" r="12082" t="11401"/>
          <a:stretch/>
        </p:blipFill>
        <p:spPr>
          <a:xfrm>
            <a:off x="2553875" y="621350"/>
            <a:ext cx="4000525" cy="38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50" y="127475"/>
            <a:ext cx="675100" cy="6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Vigenere Cipher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433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 with input with the passphrase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A M R E A L L Y C O O L</a:t>
            </a:r>
            <a:br>
              <a:rPr lang="en"/>
            </a:br>
            <a:r>
              <a:rPr lang="en"/>
              <a:t>P H I  L L P H I  L  L P  H 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Vigenere table to encrypt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3562E"/>
                </a:solidFill>
                <a:highlight>
                  <a:srgbClr val="F8EFD3"/>
                </a:highlight>
                <a:latin typeface="Trebuchet MS"/>
                <a:ea typeface="Trebuchet MS"/>
                <a:cs typeface="Trebuchet MS"/>
                <a:sym typeface="Trebuchet MS"/>
              </a:rPr>
              <a:t>X H U C P P S T J N  D V T</a:t>
            </a:r>
            <a:endParaRPr sz="1400">
              <a:solidFill>
                <a:srgbClr val="63562E"/>
              </a:solidFill>
              <a:highlight>
                <a:srgbClr val="F8EF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same to decrypt</a:t>
            </a:r>
            <a:endParaRPr sz="1400">
              <a:solidFill>
                <a:srgbClr val="63562E"/>
              </a:solidFill>
              <a:highlight>
                <a:srgbClr val="F8EF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3562E"/>
              </a:solidFill>
              <a:highlight>
                <a:srgbClr val="F8EFD3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925" y="1152475"/>
            <a:ext cx="3768676" cy="37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5628725" y="796475"/>
            <a:ext cx="25233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r>
              <a:rPr lang="en"/>
              <a:t>: “IAMREALLYCOOL”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 rot="-5399449">
            <a:off x="3751422" y="2870734"/>
            <a:ext cx="18717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passphrase</a:t>
            </a:r>
            <a:r>
              <a:rPr lang="en"/>
              <a:t>: “phill”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25" y="127477"/>
            <a:ext cx="939125" cy="9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way encryption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MD5, SHA256, SHA512, CRC…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a hash as a “fingerprint”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given a hash and you have to find the input or you have to hash an input to reveal the flag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75" y="3047575"/>
            <a:ext cx="1521301" cy="15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4899000" y="3521425"/>
            <a:ext cx="3933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43838"/>
                </a:solidFill>
                <a:highlight>
                  <a:srgbClr val="FFFFFF"/>
                </a:highlight>
              </a:rPr>
              <a:t>5BAA61E4C9B93F3F0682250B6CF8331B7EE68FD8</a:t>
            </a:r>
            <a:endParaRPr sz="1800"/>
          </a:p>
        </p:txBody>
      </p:sp>
      <p:sp>
        <p:nvSpPr>
          <p:cNvPr id="156" name="Google Shape;156;p23"/>
          <p:cNvSpPr/>
          <p:nvPr/>
        </p:nvSpPr>
        <p:spPr>
          <a:xfrm>
            <a:off x="2994575" y="3342925"/>
            <a:ext cx="939000" cy="930600"/>
          </a:xfrm>
          <a:prstGeom prst="bevel">
            <a:avLst>
              <a:gd fmla="val 125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</a:t>
            </a:r>
            <a:endParaRPr/>
          </a:p>
        </p:txBody>
      </p:sp>
      <p:cxnSp>
        <p:nvCxnSpPr>
          <p:cNvPr id="157" name="Google Shape;157;p23"/>
          <p:cNvCxnSpPr>
            <a:stCxn id="154" idx="3"/>
            <a:endCxn id="156" idx="4"/>
          </p:cNvCxnSpPr>
          <p:nvPr/>
        </p:nvCxnSpPr>
        <p:spPr>
          <a:xfrm>
            <a:off x="2273676" y="3808225"/>
            <a:ext cx="7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3"/>
          <p:cNvCxnSpPr>
            <a:stCxn id="156" idx="0"/>
          </p:cNvCxnSpPr>
          <p:nvPr/>
        </p:nvCxnSpPr>
        <p:spPr>
          <a:xfrm>
            <a:off x="3933575" y="3808225"/>
            <a:ext cx="965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3"/>
          <p:cNvSpPr txBox="1"/>
          <p:nvPr/>
        </p:nvSpPr>
        <p:spPr>
          <a:xfrm>
            <a:off x="1152575" y="4568875"/>
            <a:ext cx="7209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6149450" y="4365925"/>
            <a:ext cx="76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</a:t>
            </a: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25" y="127477"/>
            <a:ext cx="939125" cy="9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Key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and Private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keys can encrypt and decrypt each other!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 b="57487" l="69182" r="3622" t="24473"/>
          <a:stretch/>
        </p:blipFill>
        <p:spPr>
          <a:xfrm>
            <a:off x="5635950" y="2892112"/>
            <a:ext cx="1502125" cy="85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4">
            <a:alphaModFix/>
          </a:blip>
          <a:srcRect b="22208" l="71016" r="6281" t="65765"/>
          <a:stretch/>
        </p:blipFill>
        <p:spPr>
          <a:xfrm>
            <a:off x="1966450" y="3032313"/>
            <a:ext cx="126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4"/>
          <p:cNvCxnSpPr/>
          <p:nvPr/>
        </p:nvCxnSpPr>
        <p:spPr>
          <a:xfrm>
            <a:off x="3494925" y="2954950"/>
            <a:ext cx="1844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4"/>
          <p:cNvSpPr txBox="1"/>
          <p:nvPr/>
        </p:nvSpPr>
        <p:spPr>
          <a:xfrm>
            <a:off x="5867000" y="3675200"/>
            <a:ext cx="113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Encrypt</a:t>
            </a:r>
            <a:endParaRPr sz="1800"/>
          </a:p>
        </p:txBody>
      </p:sp>
      <p:sp>
        <p:nvSpPr>
          <p:cNvPr id="173" name="Google Shape;173;p24"/>
          <p:cNvSpPr txBox="1"/>
          <p:nvPr/>
        </p:nvSpPr>
        <p:spPr>
          <a:xfrm>
            <a:off x="1907625" y="4519375"/>
            <a:ext cx="150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Private Key</a:t>
            </a:r>
            <a:endParaRPr sz="1800"/>
          </a:p>
        </p:txBody>
      </p:sp>
      <p:sp>
        <p:nvSpPr>
          <p:cNvPr id="174" name="Google Shape;174;p24"/>
          <p:cNvSpPr txBox="1"/>
          <p:nvPr/>
        </p:nvSpPr>
        <p:spPr>
          <a:xfrm>
            <a:off x="5748575" y="4519375"/>
            <a:ext cx="150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Public Key</a:t>
            </a:r>
            <a:endParaRPr sz="1800"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925" y="2806100"/>
            <a:ext cx="939125" cy="9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5867000" y="2571750"/>
            <a:ext cx="103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Decrypt</a:t>
            </a:r>
            <a:endParaRPr sz="1800"/>
          </a:p>
        </p:txBody>
      </p:sp>
      <p:sp>
        <p:nvSpPr>
          <p:cNvPr id="177" name="Google Shape;177;p24"/>
          <p:cNvSpPr txBox="1"/>
          <p:nvPr/>
        </p:nvSpPr>
        <p:spPr>
          <a:xfrm>
            <a:off x="2152650" y="2571750"/>
            <a:ext cx="201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Encrypt</a:t>
            </a:r>
            <a:endParaRPr sz="1800"/>
          </a:p>
        </p:txBody>
      </p:sp>
      <p:cxnSp>
        <p:nvCxnSpPr>
          <p:cNvPr id="178" name="Google Shape;178;p24"/>
          <p:cNvCxnSpPr/>
          <p:nvPr/>
        </p:nvCxnSpPr>
        <p:spPr>
          <a:xfrm rot="10800000">
            <a:off x="3504075" y="3745225"/>
            <a:ext cx="1973100" cy="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0675" y="2849100"/>
            <a:ext cx="939125" cy="9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2081350" y="3682375"/>
            <a:ext cx="103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Decrypt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25" y="127477"/>
            <a:ext cx="939125" cy="9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4">
            <a:alphaModFix/>
          </a:blip>
          <a:srcRect b="80784" l="36086" r="31470" t="0"/>
          <a:stretch/>
        </p:blipFill>
        <p:spPr>
          <a:xfrm>
            <a:off x="1096275" y="1150350"/>
            <a:ext cx="1934550" cy="9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26023" r="40087" t="78718"/>
          <a:stretch/>
        </p:blipFill>
        <p:spPr>
          <a:xfrm>
            <a:off x="6074525" y="1357550"/>
            <a:ext cx="1612125" cy="8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4">
            <a:alphaModFix/>
          </a:blip>
          <a:srcRect b="22208" l="71016" r="6281" t="65765"/>
          <a:stretch/>
        </p:blipFill>
        <p:spPr>
          <a:xfrm>
            <a:off x="5951625" y="1150344"/>
            <a:ext cx="693024" cy="314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b="57487" l="69182" r="3622" t="24473"/>
          <a:stretch/>
        </p:blipFill>
        <p:spPr>
          <a:xfrm>
            <a:off x="4681575" y="1594164"/>
            <a:ext cx="69302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6525" y="1464650"/>
            <a:ext cx="630750" cy="6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4268850" y="2050150"/>
            <a:ext cx="25722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Alice encrypts message with Bob’s </a:t>
            </a:r>
            <a:r>
              <a:rPr lang="en">
                <a:solidFill>
                  <a:srgbClr val="00FF00"/>
                </a:solidFill>
              </a:rPr>
              <a:t>public</a:t>
            </a:r>
            <a:r>
              <a:rPr lang="en"/>
              <a:t> key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5609000" y="357425"/>
            <a:ext cx="16122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2.) Bob decrypts message with his </a:t>
            </a:r>
            <a:r>
              <a:rPr lang="en">
                <a:solidFill>
                  <a:srgbClr val="FF0000"/>
                </a:solidFill>
              </a:rPr>
              <a:t>private</a:t>
            </a:r>
            <a:r>
              <a:rPr lang="en"/>
              <a:t> key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1200" y="726800"/>
            <a:ext cx="630750" cy="63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5"/>
          <p:cNvCxnSpPr/>
          <p:nvPr/>
        </p:nvCxnSpPr>
        <p:spPr>
          <a:xfrm>
            <a:off x="19350" y="2615488"/>
            <a:ext cx="9105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5"/>
          <p:cNvCxnSpPr>
            <a:stCxn id="192" idx="3"/>
            <a:endCxn id="191" idx="1"/>
          </p:cNvCxnSpPr>
          <p:nvPr/>
        </p:nvCxnSpPr>
        <p:spPr>
          <a:xfrm>
            <a:off x="3727275" y="1780025"/>
            <a:ext cx="954300" cy="10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5"/>
          <p:cNvSpPr txBox="1"/>
          <p:nvPr/>
        </p:nvSpPr>
        <p:spPr>
          <a:xfrm>
            <a:off x="7531800" y="1780025"/>
            <a:ext cx="16122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bob know message came from Alice?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4">
            <a:alphaModFix/>
          </a:blip>
          <a:srcRect b="80784" l="36086" r="31470" t="0"/>
          <a:stretch/>
        </p:blipFill>
        <p:spPr>
          <a:xfrm>
            <a:off x="113750" y="3701625"/>
            <a:ext cx="1612125" cy="81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0" l="26023" r="40087" t="78718"/>
          <a:stretch/>
        </p:blipFill>
        <p:spPr>
          <a:xfrm>
            <a:off x="7441350" y="4185763"/>
            <a:ext cx="1390949" cy="7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438" y="3070887"/>
            <a:ext cx="630750" cy="6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22208" l="71016" r="6281" t="65765"/>
          <a:stretch/>
        </p:blipFill>
        <p:spPr>
          <a:xfrm>
            <a:off x="1330113" y="3229094"/>
            <a:ext cx="693024" cy="314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191275" y="3137475"/>
            <a:ext cx="630750" cy="6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 b="57487" l="69182" r="3622" t="24473"/>
          <a:stretch/>
        </p:blipFill>
        <p:spPr>
          <a:xfrm>
            <a:off x="2403500" y="4125551"/>
            <a:ext cx="69302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57487" l="69182" r="3622" t="24473"/>
          <a:stretch/>
        </p:blipFill>
        <p:spPr>
          <a:xfrm>
            <a:off x="5374600" y="4032139"/>
            <a:ext cx="69302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129450" y="3913575"/>
            <a:ext cx="630750" cy="6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320875" y="1475600"/>
            <a:ext cx="630750" cy="63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5"/>
          <p:cNvCxnSpPr>
            <a:endCxn id="205" idx="1"/>
          </p:cNvCxnSpPr>
          <p:nvPr/>
        </p:nvCxnSpPr>
        <p:spPr>
          <a:xfrm>
            <a:off x="4791400" y="4223538"/>
            <a:ext cx="583200" cy="5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9" name="Google Shape;20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384075" y="3229100"/>
            <a:ext cx="630750" cy="6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2121575" y="4342475"/>
            <a:ext cx="1612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Alice’s</a:t>
            </a:r>
            <a:r>
              <a:rPr lang="en"/>
              <a:t> public key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1134900" y="2571750"/>
            <a:ext cx="29946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Alice encrypts message with her </a:t>
            </a:r>
            <a:r>
              <a:rPr lang="en">
                <a:solidFill>
                  <a:srgbClr val="FF0000"/>
                </a:solidFill>
              </a:rPr>
              <a:t>private</a:t>
            </a:r>
            <a:r>
              <a:rPr lang="en"/>
              <a:t> key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3471513" y="3356850"/>
            <a:ext cx="29946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2.) </a:t>
            </a:r>
            <a:r>
              <a:rPr lang="en"/>
              <a:t>Alice encrypts message </a:t>
            </a:r>
            <a:r>
              <a:rPr b="1" lang="en"/>
              <a:t>again </a:t>
            </a:r>
            <a:r>
              <a:rPr lang="en"/>
              <a:t>with </a:t>
            </a:r>
            <a:r>
              <a:rPr b="1" lang="en"/>
              <a:t>bob’s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public</a:t>
            </a:r>
            <a:r>
              <a:rPr lang="en"/>
              <a:t> key 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6935850" y="2737550"/>
            <a:ext cx="2188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2.) Bob decrypts message with his </a:t>
            </a:r>
            <a:r>
              <a:rPr lang="en">
                <a:solidFill>
                  <a:srgbClr val="FF0000"/>
                </a:solidFill>
              </a:rPr>
              <a:t>private</a:t>
            </a:r>
            <a:r>
              <a:rPr lang="en"/>
              <a:t> key and again with Alice’s </a:t>
            </a:r>
            <a:r>
              <a:rPr lang="en">
                <a:solidFill>
                  <a:srgbClr val="00FF00"/>
                </a:solidFill>
              </a:rPr>
              <a:t>Public</a:t>
            </a:r>
            <a:r>
              <a:rPr lang="en"/>
              <a:t> key</a:t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4">
            <a:alphaModFix/>
          </a:blip>
          <a:srcRect b="22208" l="71016" r="6281" t="65765"/>
          <a:stretch/>
        </p:blipFill>
        <p:spPr>
          <a:xfrm>
            <a:off x="7014825" y="3768219"/>
            <a:ext cx="693024" cy="314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0113" y="3695075"/>
            <a:ext cx="630750" cy="63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5"/>
          <p:cNvCxnSpPr>
            <a:stCxn id="210" idx="2"/>
            <a:endCxn id="214" idx="2"/>
          </p:cNvCxnSpPr>
          <p:nvPr/>
        </p:nvCxnSpPr>
        <p:spPr>
          <a:xfrm rot="-5400000">
            <a:off x="4857425" y="2152925"/>
            <a:ext cx="574200" cy="4433700"/>
          </a:xfrm>
          <a:prstGeom prst="curvedConnector3">
            <a:avLst>
              <a:gd fmla="val -41471" name="adj1"/>
            </a:avLst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Scripting Python or 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</a:t>
            </a:r>
            <a:endParaRPr/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“Jinger is not a very good spy and left this layer around: </a:t>
            </a:r>
            <a:r>
              <a:rPr lang="en"/>
              <a:t>blorpy gwox{RgqssihYspOntqpxs}.......I wonder what it says”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flag{                                         }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552" y="353677"/>
            <a:ext cx="935750" cy="7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flag{ </a:t>
            </a:r>
            <a:r>
              <a:rPr lang="en"/>
              <a:t>CiphersAreAwesome</a:t>
            </a:r>
            <a:r>
              <a:rPr lang="en"/>
              <a:t>}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552" y="353677"/>
            <a:ext cx="935750" cy="7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“Beep beep beeeeep….”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..-. .-.. .- --. ... .- -- ..- . .-.. -- --- .-. ... . .. ... -.-. --- --- .-.. -... -.-- - .... . .-- .- -.-- .. .-.. .. -.- . -.-. .... . . ...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flag{                                         }</a:t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552" y="353677"/>
            <a:ext cx="935750" cy="7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flag{SAMUELMORSEISCOOLBYTHEWAYILIKECHEES}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552" y="353677"/>
            <a:ext cx="935750" cy="7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Cryptography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Cryptography in NCL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at:</a:t>
            </a:r>
            <a:br>
              <a:rPr lang="en"/>
            </a:b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https://github.com/layer-zero-unlv/training-sessions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925" y="1466175"/>
            <a:ext cx="2342500" cy="23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/>
        </p:nvSpPr>
        <p:spPr>
          <a:xfrm>
            <a:off x="1136850" y="2062250"/>
            <a:ext cx="50823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Thank You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235575" y="4211075"/>
            <a:ext cx="50823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Sources: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https://ctflearn.com/</a:t>
            </a:r>
            <a:endParaRPr b="1" sz="18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  </a:t>
            </a:r>
            <a:r>
              <a:rPr b="1" lang="en" sz="1800" u="sng">
                <a:solidFill>
                  <a:schemeClr val="hlink"/>
                </a:solidFill>
                <a:hlinkClick r:id="rId4"/>
              </a:rPr>
              <a:t>https://ctf101.org</a:t>
            </a:r>
            <a:endParaRPr b="1" sz="18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“Hidden Secret”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Dates back thousands of years (~1900 BC)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ideas: Encryption and Decryption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need to understand the math and proofs for NCL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familiar with basic cyphers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problem solving skills with underlying </a:t>
            </a:r>
            <a:r>
              <a:rPr lang="en"/>
              <a:t>cryptography</a:t>
            </a:r>
            <a:r>
              <a:rPr lang="en"/>
              <a:t>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PRACTICE, PRACTICE, PRACTICE!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750" y="3126681"/>
            <a:ext cx="2729600" cy="187817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in NCL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XOR (Exclusive 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Caesar Cipher / ROT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Substitution</a:t>
            </a:r>
            <a:r>
              <a:rPr lang="en"/>
              <a:t> Cipher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Vigenere</a:t>
            </a:r>
            <a:r>
              <a:rPr lang="en"/>
              <a:t> Cipher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(Rivest-Shamir-Adleman)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25" y="127477"/>
            <a:ext cx="939125" cy="9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(Exclusive 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 operation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050" y="1809275"/>
            <a:ext cx="5418500" cy="24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(Exclusive 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XOR between letters ‘p’ and ‘a’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 = 0x70 = 01110000</a:t>
            </a:r>
            <a:br>
              <a:rPr lang="en"/>
            </a:br>
            <a:r>
              <a:rPr lang="en"/>
              <a:t>a = 0x61 = 01100001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use used to quickly encrypt passwords using a secret character</a:t>
            </a:r>
            <a:endParaRPr/>
          </a:p>
        </p:txBody>
      </p:sp>
      <p:cxnSp>
        <p:nvCxnSpPr>
          <p:cNvPr id="99" name="Google Shape;99;p18"/>
          <p:cNvCxnSpPr/>
          <p:nvPr/>
        </p:nvCxnSpPr>
        <p:spPr>
          <a:xfrm>
            <a:off x="1455675" y="3465975"/>
            <a:ext cx="241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5531675" y="2738175"/>
            <a:ext cx="20796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0 0 0 1  0 0 0 1</a:t>
            </a: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0 1  1  0 0 0 0 1  (a)</a:t>
            </a: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0 1  1  1  0 0 0 1 (p)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788375" y="2738175"/>
            <a:ext cx="20796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0 1  1  1  0 0 0 0 (p)</a:t>
            </a: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0 1  1  0 0 0 0 1  (a)</a:t>
            </a: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0 0 0 1  0 0 0 1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5282125" y="3465975"/>
            <a:ext cx="241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>
            <a:stCxn id="101" idx="3"/>
            <a:endCxn id="100" idx="1"/>
          </p:cNvCxnSpPr>
          <p:nvPr/>
        </p:nvCxnSpPr>
        <p:spPr>
          <a:xfrm>
            <a:off x="3867975" y="3271875"/>
            <a:ext cx="16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4048225" y="2835275"/>
            <a:ext cx="1164600" cy="35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reversible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152" y="68374"/>
            <a:ext cx="957998" cy="9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25" y="127477"/>
            <a:ext cx="939125" cy="9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Caesar</a:t>
            </a:r>
            <a:r>
              <a:rPr lang="en"/>
              <a:t> Cipher / Rotation Cipher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Letters are shifted given a shift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value is 13 (ROT13)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350" y="2168349"/>
            <a:ext cx="4282651" cy="26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25" y="127477"/>
            <a:ext cx="939125" cy="9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r>
              <a:rPr lang="en"/>
              <a:t> Cipher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Caesar Cipher, but the </a:t>
            </a:r>
            <a:r>
              <a:rPr lang="en"/>
              <a:t>encryption </a:t>
            </a:r>
            <a:r>
              <a:rPr b="1" lang="en"/>
              <a:t>symbols</a:t>
            </a:r>
            <a:r>
              <a:rPr lang="en"/>
              <a:t> is chosen by the user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950" y="1878550"/>
            <a:ext cx="5243701" cy="26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3271875" y="4500400"/>
            <a:ext cx="2980800" cy="393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Doesn’t have to be letters!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25" y="127477"/>
            <a:ext cx="939125" cy="9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Vigenere</a:t>
            </a:r>
            <a:r>
              <a:rPr lang="en"/>
              <a:t> Cipher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</a:t>
            </a:r>
            <a:r>
              <a:rPr lang="en"/>
              <a:t> of a </a:t>
            </a:r>
            <a:r>
              <a:rPr lang="en"/>
              <a:t>Caesar</a:t>
            </a:r>
            <a:r>
              <a:rPr lang="en"/>
              <a:t> Cipher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 “passphrase” to encrypt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“passphrase is used to decrypt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“IAMREALLYCOOL”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Passphrase: “phill”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800" y="1260700"/>
            <a:ext cx="3768676" cy="37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