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  <p:embeddedFont>
      <p:font typeface="Roboto Mon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17F4EFB-CF85-471C-B457-6B390F6D0011}">
  <a:tblStyle styleId="{817F4EFB-CF85-471C-B457-6B390F6D00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font" Target="fonts/ProximaNova-bold.fntdata"/><Relationship Id="rId21" Type="http://schemas.openxmlformats.org/officeDocument/2006/relationships/font" Target="fonts/ProximaNova-regular.fntdata"/><Relationship Id="rId24" Type="http://schemas.openxmlformats.org/officeDocument/2006/relationships/font" Target="fonts/ProximaNova-boldItalic.fntdata"/><Relationship Id="rId23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RobotoMono-bold.fntdata"/><Relationship Id="rId25" Type="http://schemas.openxmlformats.org/officeDocument/2006/relationships/font" Target="fonts/RobotoMono-regular.fntdata"/><Relationship Id="rId28" Type="http://schemas.openxmlformats.org/officeDocument/2006/relationships/font" Target="fonts/RobotoMono-boldItalic.fntdata"/><Relationship Id="rId27" Type="http://schemas.openxmlformats.org/officeDocument/2006/relationships/font" Target="fonts/RobotoMono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32c11447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32c11447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f1b3b242c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f1b3b242c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f1b3b242c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f1b3b242c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f1b3b242c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f1b3b242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f10e4840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f10e4840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f1b3b242c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f1b3b242c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f10e484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f10e484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f10e4840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f10e4840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f10e4840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f10e4840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f10e4840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f10e4840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f1b3b242c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f1b3b242c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f1b3b24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f1b3b24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3" name="Google Shape;83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4" name="Google Shape;8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7" name="Google Shape;8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" name="Google Shape;90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2" name="Google Shape;92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3" name="Google Shape;93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7" name="Google Shape;9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3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5"/>
          <p:cNvPicPr preferRelativeResize="0"/>
          <p:nvPr/>
        </p:nvPicPr>
        <p:blipFill rotWithShape="1">
          <a:blip r:embed="rId3">
            <a:alphaModFix/>
          </a:blip>
          <a:srcRect b="12082" l="11401" r="12082" t="11401"/>
          <a:stretch/>
        </p:blipFill>
        <p:spPr>
          <a:xfrm>
            <a:off x="2553875" y="621350"/>
            <a:ext cx="4000525" cy="386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STDIN, STDOUT, STDERR</a:t>
            </a:r>
            <a:endParaRPr/>
          </a:p>
        </p:txBody>
      </p:sp>
      <p:sp>
        <p:nvSpPr>
          <p:cNvPr id="162" name="Google Shape;162;p34"/>
          <p:cNvSpPr txBox="1"/>
          <p:nvPr>
            <p:ph idx="1" type="body"/>
          </p:nvPr>
        </p:nvSpPr>
        <p:spPr>
          <a:xfrm>
            <a:off x="311700" y="695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Standard streams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preconnected/predetermined input and output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Standard stream numbers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STDIN		0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STDOUT	1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STDERR	2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 (Shift+\), Redirection (&gt;,&gt;&gt;,&lt;,&lt;&lt;)</a:t>
            </a:r>
            <a:endParaRPr/>
          </a:p>
        </p:txBody>
      </p:sp>
      <p:sp>
        <p:nvSpPr>
          <p:cNvPr id="168" name="Google Shape;16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Pipe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pass output to a program/system utility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Redirect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pass output to either a file or a (standard) stream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 example</a:t>
            </a:r>
            <a:endParaRPr/>
          </a:p>
        </p:txBody>
      </p:sp>
      <p:pic>
        <p:nvPicPr>
          <p:cNvPr descr="Image result for linux stdin stdout" id="174" name="Google Shape;17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912" y="1196725"/>
            <a:ext cx="8138175" cy="314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Linux Commands</a:t>
            </a:r>
            <a:endParaRPr/>
          </a:p>
        </p:txBody>
      </p:sp>
      <p:graphicFrame>
        <p:nvGraphicFramePr>
          <p:cNvPr id="180" name="Google Shape;180;p37"/>
          <p:cNvGraphicFramePr/>
          <p:nvPr/>
        </p:nvGraphicFramePr>
        <p:xfrm>
          <a:off x="952500" y="1066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{817F4EFB-CF85-471C-B457-6B390F6D0011}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list files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gives type of file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find certain files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grep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g</a:t>
                      </a:r>
                      <a:r>
                        <a:rPr lang="en"/>
                        <a:t>lobal </a:t>
                      </a:r>
                      <a:r>
                        <a:rPr b="1" lang="en"/>
                        <a:t>r</a:t>
                      </a:r>
                      <a:r>
                        <a:rPr lang="en"/>
                        <a:t>egular </a:t>
                      </a:r>
                      <a:r>
                        <a:rPr b="1" lang="en"/>
                        <a:t>e</a:t>
                      </a:r>
                      <a:r>
                        <a:rPr lang="en"/>
                        <a:t>xpression </a:t>
                      </a:r>
                      <a:r>
                        <a:rPr b="1" lang="en"/>
                        <a:t>p</a:t>
                      </a:r>
                      <a:r>
                        <a:rPr lang="en"/>
                        <a:t>rint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print sorted concatenation to stdout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uniq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identify unique adjacent lines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strings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output any printable characters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base64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encode/decode base64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translate or delete characters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Commands / OTW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20" name="Google Shape;120;p2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SSH Primer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Overview of some Linux commands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AutoNum type="arabicPeriod"/>
            </a:pPr>
            <a:r>
              <a:rPr lang="en" sz="2400"/>
              <a:t>Utilizing Linux on </a:t>
            </a:r>
            <a:r>
              <a:rPr lang="en" sz="2400"/>
              <a:t>OverTheWire Bandit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SSH Primer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SSH?</a:t>
            </a:r>
            <a:endParaRPr/>
          </a:p>
        </p:txBody>
      </p:sp>
      <p:sp>
        <p:nvSpPr>
          <p:cNvPr id="131" name="Google Shape;13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S</a:t>
            </a:r>
            <a:r>
              <a:rPr lang="en" sz="2400"/>
              <a:t>ecure </a:t>
            </a:r>
            <a:r>
              <a:rPr b="1" lang="en" sz="2400"/>
              <a:t>SH</a:t>
            </a:r>
            <a:r>
              <a:rPr lang="en" sz="2400"/>
              <a:t>ell</a:t>
            </a:r>
            <a:endParaRPr sz="24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secure login from a local computer to a remote computer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i="1" lang="en" sz="2000"/>
              <a:t>shell</a:t>
            </a:r>
            <a:r>
              <a:rPr lang="en" sz="2000"/>
              <a:t>: takes commands from the keyboard (standard input) and uses the system kernel to execute those commands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cryptographically secure network protocol (TCP port 22)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i="1" lang="en" sz="2000"/>
              <a:t>port number</a:t>
            </a:r>
            <a:r>
              <a:rPr lang="en" sz="2000"/>
              <a:t>: denotes the software/program that a client computer is attempting to use</a:t>
            </a:r>
            <a:endParaRPr sz="2000"/>
          </a:p>
          <a:p>
            <a:pPr indent="-355600" lvl="3" marL="18288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ex. HTTPS TCP 443; HTTP TCP 80; DNS UDP 53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SSH cont.</a:t>
            </a:r>
            <a:endParaRPr/>
          </a:p>
        </p:txBody>
      </p:sp>
      <p:sp>
        <p:nvSpPr>
          <p:cNvPr id="137" name="Google Shape;13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Important: SSH uses TCP port 22 by default/standard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OverTheWire requires a client to connect via SSH, but </a:t>
            </a:r>
            <a:r>
              <a:rPr b="1" lang="en" sz="2400"/>
              <a:t>not</a:t>
            </a:r>
            <a:r>
              <a:rPr lang="en" sz="2400"/>
              <a:t> on TCP port 22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 How do we specify the SSH port?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SSH cont.</a:t>
            </a:r>
            <a:endParaRPr/>
          </a:p>
        </p:txBody>
      </p:sp>
      <p:sp>
        <p:nvSpPr>
          <p:cNvPr id="143" name="Google Shape;14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Read the manual page for SSH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D9D9D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Specify the correct port for OverTheWire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bandit0’s username &amp; password</a:t>
            </a:r>
            <a:endParaRPr/>
          </a:p>
        </p:txBody>
      </p:sp>
      <p:graphicFrame>
        <p:nvGraphicFramePr>
          <p:cNvPr id="144" name="Google Shape;144;p31"/>
          <p:cNvGraphicFramePr/>
          <p:nvPr/>
        </p:nvGraphicFramePr>
        <p:xfrm>
          <a:off x="952500" y="164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{817F4EFB-CF85-471C-B457-6B390F6D0011}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$ man ssh</a:t>
                      </a:r>
                      <a:endParaRPr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5" name="Google Shape;145;p31"/>
          <p:cNvGraphicFramePr/>
          <p:nvPr/>
        </p:nvGraphicFramePr>
        <p:xfrm>
          <a:off x="952500" y="2670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{817F4EFB-CF85-471C-B457-6B390F6D0011}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http://overthewire.org/wargames/bandit/bandit0.html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Streams &amp; Redirection Primer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STDIN, STDOUT, STDERR, Pipe/Redirection</a:t>
            </a:r>
            <a:endParaRPr/>
          </a:p>
        </p:txBody>
      </p:sp>
      <p:pic>
        <p:nvPicPr>
          <p:cNvPr descr="stdin, stdout and stderr stream (communication between display, keyboard and running program)." id="156" name="Google Shape;15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152475"/>
            <a:ext cx="5191125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