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68" r:id="rId3"/>
    <p:sldId id="257" r:id="rId4"/>
    <p:sldId id="269" r:id="rId5"/>
    <p:sldId id="258" r:id="rId6"/>
    <p:sldId id="260" r:id="rId7"/>
    <p:sldId id="262" r:id="rId8"/>
    <p:sldId id="259" r:id="rId9"/>
    <p:sldId id="261" r:id="rId10"/>
    <p:sldId id="263" r:id="rId11"/>
    <p:sldId id="264" r:id="rId12"/>
    <p:sldId id="266" r:id="rId13"/>
    <p:sldId id="265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7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27344-C297-410C-816B-FDE612F0DF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2CAE8-CBF0-4095-950D-816538D29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A7C3-AB60-4CC8-BC67-C9CD5510A65B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3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8A0-3114-46D5-B76B-6193300DB9C1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5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C3CA-BC22-4174-ACAF-342D14DE692D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7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5C98-27E6-4569-9B04-A088831265F7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FE0-83BB-41DF-8C3A-09770E2F98C1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97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084E-FFD3-4AC2-B4FE-B054AFFEAAAF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9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9D67-9F3D-4B90-AC8E-DAB16F04D18A}" type="datetime1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2558-9CEF-46FB-8845-4731125E4B81}" type="datetime1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EEFA-1C5A-4720-8F23-6FD370CF1F46}" type="datetime1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Layer-Zero-UNLV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D4BFB4-EED3-4236-9592-38094A3330E3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Layer-Zero-UNLV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D0395-2225-4602-982B-8A5D079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5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3DA483-EC72-489E-9FD5-93CA5AB619D3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Layer-Zero-UNLV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D0395-2225-4602-982B-8A5D079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D2AD8C-72EE-4829-B2C6-539E6688792E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Layer-Zero-UNLV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5D0395-2225-4602-982B-8A5D0798F6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66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yer-zero-unlv/training-sessio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38F0-CCA9-414A-BB92-D667F874E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Password Cracking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90266-26A4-496A-98CA-6FAE0C153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Matthew Lazeroff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E888C-B8B6-4CD2-A5C7-4F76E5BD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A6AC9-E69D-40AE-9AB5-92A60AEE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27DF-F0BE-4A68-854F-EAF5EEBB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E966-AA6D-4CE2-862B-B6AD4A41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Passwords are stored in their hashed forms instead of plaintext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On Linux, stored in “/</a:t>
            </a:r>
            <a:r>
              <a:rPr lang="en-US" sz="2600" dirty="0" err="1"/>
              <a:t>etc</a:t>
            </a:r>
            <a:r>
              <a:rPr lang="en-US" sz="2600" dirty="0"/>
              <a:t>/shadow”</a:t>
            </a:r>
          </a:p>
          <a:p>
            <a:pPr marL="201168" lvl="1" indent="0">
              <a:buNone/>
            </a:pP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Objective: Find the password that corresponds to the hash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Doesn’t necessarily have to be the same password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0BD98-85BE-49EF-8D96-12A9617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38148-B6D6-4A9A-BD53-4E3AF878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1435AF-78BA-48EB-AB4E-9000017E4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Password Cracking Attacks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D299AC-C5AC-4183-87F9-F37B0D00F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928087-1342-4835-8149-56EA9CFB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0B79F7-F987-46CF-9966-D3E0D43D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300-2114-4E6D-AE24-9972765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EB18E-1F89-4D24-9335-45F9E69DD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1614" y="1845734"/>
                <a:ext cx="10058400" cy="438172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 </a:t>
                </a:r>
                <a:r>
                  <a:rPr lang="en-US" sz="2800" b="1" u="sng" dirty="0"/>
                  <a:t>Brute Force</a:t>
                </a:r>
                <a:r>
                  <a:rPr lang="en-US" sz="2800" dirty="0"/>
                  <a:t> – Trying every combination of passwords until you get the correct hash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 Want to avoid if possible – takes forever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 An 8-character password of just numbers and letters would take on average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 or 1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400,000,000,000,000</m:t>
                    </m:r>
                  </m:oMath>
                </a14:m>
                <a:r>
                  <a:rPr lang="en-US" sz="2600" dirty="0"/>
                  <a:t> attempts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 </a:t>
                </a:r>
                <a:r>
                  <a:rPr lang="en-US" sz="2800" b="1" u="sng" dirty="0"/>
                  <a:t>Dictionary Attack</a:t>
                </a:r>
                <a:r>
                  <a:rPr lang="en-US" sz="2800" dirty="0"/>
                  <a:t> – Using a list of possible passwords and seeing if any passwords match the hash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 Often using a set of leaked passwords (credential stuffing)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 </a:t>
                </a:r>
                <a:r>
                  <a:rPr lang="en-US" sz="2800" b="1" u="sng" dirty="0"/>
                  <a:t>Rainbow Tables</a:t>
                </a:r>
                <a:r>
                  <a:rPr lang="en-US" sz="2800" dirty="0"/>
                  <a:t> – Using precomputed hash tables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 </a:t>
                </a:r>
                <a:r>
                  <a:rPr lang="en-US" sz="2800" b="1" u="sng" dirty="0"/>
                  <a:t>Phish the creds</a:t>
                </a:r>
                <a:r>
                  <a:rPr lang="en-US" sz="2800" dirty="0"/>
                  <a:t> (definitely the easiest)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EB18E-1F89-4D24-9335-45F9E69DD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1614" y="1845734"/>
                <a:ext cx="10058400" cy="4381720"/>
              </a:xfrm>
              <a:blipFill>
                <a:blip r:embed="rId2"/>
                <a:stretch>
                  <a:fillRect l="-1879" t="-2782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D92C3-5E9E-49FF-9051-6A6ECFEF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0B719-1CB8-4011-978B-E2AA3556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D75A-4216-4FCC-848B-01BC63F3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2A37-FFA9-414A-A915-0BC7F0E7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Idea: Using a list of password candidates, hash each candidate and compare it to the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Requirements: Dictionary of passwords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Just a list of possible passwords, with one password per line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Many available on the internet or can make your own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/>
              <a:t> NCL often uses the rockyou.txt dictionary for its exercises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2000" dirty="0"/>
              <a:t> Can download it online or it is also available preinstalled on Kali Linux under “/</a:t>
            </a:r>
            <a:r>
              <a:rPr lang="en-US" sz="2000" dirty="0" err="1"/>
              <a:t>usr</a:t>
            </a:r>
            <a:r>
              <a:rPr lang="en-US" sz="2000" dirty="0"/>
              <a:t>/share/wordlists/rockyou.txt.gz” --- just use </a:t>
            </a:r>
            <a:r>
              <a:rPr lang="en-US" sz="2000" dirty="0" err="1"/>
              <a:t>gunzip</a:t>
            </a:r>
            <a:r>
              <a:rPr lang="en-US" sz="2000" dirty="0"/>
              <a:t> to </a:t>
            </a:r>
            <a:r>
              <a:rPr lang="en-US" sz="2000" dirty="0" err="1"/>
              <a:t>uncompress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B4E99-AA36-4919-8D8C-659021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FF7A0-E67A-4B08-A138-B20F9AB3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6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06AD420-FA22-4CAE-8170-911AB87A2BC0}"/>
              </a:ext>
            </a:extLst>
          </p:cNvPr>
          <p:cNvSpPr/>
          <p:nvPr/>
        </p:nvSpPr>
        <p:spPr>
          <a:xfrm>
            <a:off x="857250" y="1680656"/>
            <a:ext cx="4000500" cy="34882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8D225-1C17-4219-9C9F-360DF6D58FBF}"/>
              </a:ext>
            </a:extLst>
          </p:cNvPr>
          <p:cNvSpPr txBox="1"/>
          <p:nvPr/>
        </p:nvSpPr>
        <p:spPr>
          <a:xfrm>
            <a:off x="847725" y="1752600"/>
            <a:ext cx="4000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D’Marcus_Williums</a:t>
            </a:r>
            <a:endParaRPr lang="en-US" sz="2400" dirty="0"/>
          </a:p>
          <a:p>
            <a:r>
              <a:rPr lang="en-US" sz="2400" dirty="0" err="1"/>
              <a:t>TJ_Juckson</a:t>
            </a:r>
            <a:endParaRPr lang="en-US" sz="2400" dirty="0"/>
          </a:p>
          <a:p>
            <a:r>
              <a:rPr lang="en-US" sz="2400" dirty="0" err="1"/>
              <a:t>T’varisuness_King</a:t>
            </a:r>
            <a:endParaRPr lang="en-US" sz="2400" dirty="0"/>
          </a:p>
          <a:p>
            <a:r>
              <a:rPr lang="en-US" sz="2400" dirty="0" err="1"/>
              <a:t>Tyroil_Smoochie_Wallace</a:t>
            </a:r>
            <a:endParaRPr lang="en-US" sz="2400" dirty="0"/>
          </a:p>
          <a:p>
            <a:r>
              <a:rPr lang="en-US" sz="2400" dirty="0" err="1"/>
              <a:t>Xmus_Jaxon_Flaxon_Waxon</a:t>
            </a:r>
            <a:endParaRPr lang="en-US" sz="2400" dirty="0"/>
          </a:p>
          <a:p>
            <a:r>
              <a:rPr lang="en-US" sz="2400" dirty="0" err="1"/>
              <a:t>D’Squarius_Green_JR</a:t>
            </a:r>
            <a:endParaRPr lang="en-US" sz="2400" dirty="0"/>
          </a:p>
          <a:p>
            <a:r>
              <a:rPr lang="en-US" sz="2400" dirty="0" err="1"/>
              <a:t>Ibrahim_Moizoos</a:t>
            </a:r>
            <a:endParaRPr lang="en-US" sz="2400" dirty="0"/>
          </a:p>
          <a:p>
            <a:r>
              <a:rPr lang="en-US" sz="2400" dirty="0" err="1"/>
              <a:t>Jackmerius_Tacktheritrix</a:t>
            </a:r>
            <a:endParaRPr lang="en-US" sz="2400" dirty="0"/>
          </a:p>
          <a:p>
            <a:r>
              <a:rPr lang="en-US" sz="2400" dirty="0" err="1"/>
              <a:t>D’Isiah_T_Billings_Clyde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7497DA-D734-435E-A167-7A85E230944C}"/>
              </a:ext>
            </a:extLst>
          </p:cNvPr>
          <p:cNvSpPr txBox="1"/>
          <p:nvPr/>
        </p:nvSpPr>
        <p:spPr>
          <a:xfrm>
            <a:off x="114300" y="438150"/>
            <a:ext cx="1196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What’s the password?: 55a4f60a9c2fb3e46fd2ffbe803f0ce6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53A209-CAFB-4774-89AB-DDCD3CD14AFF}"/>
              </a:ext>
            </a:extLst>
          </p:cNvPr>
          <p:cNvGrpSpPr/>
          <p:nvPr/>
        </p:nvGrpSpPr>
        <p:grpSpPr>
          <a:xfrm>
            <a:off x="6096000" y="1677441"/>
            <a:ext cx="5591175" cy="3488264"/>
            <a:chOff x="6096000" y="1677441"/>
            <a:chExt cx="5591175" cy="3488264"/>
          </a:xfrm>
        </p:grpSpPr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B45D5AFE-2AE5-4EF7-BBC6-DEE17CF54482}"/>
                </a:ext>
              </a:extLst>
            </p:cNvPr>
            <p:cNvSpPr/>
            <p:nvPr/>
          </p:nvSpPr>
          <p:spPr>
            <a:xfrm>
              <a:off x="6096000" y="1677441"/>
              <a:ext cx="4953000" cy="348826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614B7F-9672-4162-9A43-DF843DF0B673}"/>
                </a:ext>
              </a:extLst>
            </p:cNvPr>
            <p:cNvSpPr txBox="1"/>
            <p:nvPr/>
          </p:nvSpPr>
          <p:spPr>
            <a:xfrm>
              <a:off x="6096000" y="1679615"/>
              <a:ext cx="55911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b45c97cc6cc00c9be3fa845d8ba39cbd 8212a19a06a34f3f7d5c16ed908a39a1 d20585b7a968aaee409565bf291e7acb a65034878828b30cf33a10c224b92987 55a4f60a9c2fb3e46fd2ffbe803f0ce6 28cb54a449d8c05aea8aa6f43ff1605b be5780f64d7da65367a8c0785f3e7461 0c237b316375f62c0c2323e4dfa0ed04</a:t>
              </a:r>
            </a:p>
            <a:p>
              <a:r>
                <a:rPr lang="en-US" sz="2400" dirty="0"/>
                <a:t>5aebf09f89177e53f079f1e5244b150d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07177D7-A8DA-4B70-B3AA-C6258CF24D2D}"/>
              </a:ext>
            </a:extLst>
          </p:cNvPr>
          <p:cNvSpPr txBox="1"/>
          <p:nvPr/>
        </p:nvSpPr>
        <p:spPr>
          <a:xfrm>
            <a:off x="2090738" y="5513873"/>
            <a:ext cx="801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Password: “</a:t>
            </a:r>
            <a:r>
              <a:rPr lang="en-US" sz="3600" dirty="0" err="1"/>
              <a:t>Xmus_Jaxon_Flaxon_Waxon</a:t>
            </a:r>
            <a:r>
              <a:rPr lang="en-US" sz="3600" dirty="0"/>
              <a:t>”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A797A3C-A0ED-468E-B6E8-C294C064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48E10CB-2E5A-4AFA-9C94-82E43E22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9B7781-E5BA-4F2B-8A71-AD989E18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 Attack using </a:t>
            </a:r>
            <a:r>
              <a:rPr lang="en-US" dirty="0" err="1"/>
              <a:t>Hashcat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8D0F58-29FC-47CA-A1BF-974A4AA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hashcat</a:t>
            </a:r>
            <a:r>
              <a:rPr lang="en-US" sz="2800" dirty="0"/>
              <a:t> –a 0 –m &lt;</a:t>
            </a:r>
            <a:r>
              <a:rPr lang="en-US" sz="2800" dirty="0" err="1"/>
              <a:t>hash_code</a:t>
            </a:r>
            <a:r>
              <a:rPr lang="en-US" sz="2800" dirty="0"/>
              <a:t>&gt; &lt;</a:t>
            </a:r>
            <a:r>
              <a:rPr lang="en-US" sz="2800" dirty="0" err="1"/>
              <a:t>hash_file</a:t>
            </a:r>
            <a:r>
              <a:rPr lang="en-US" sz="2800" dirty="0"/>
              <a:t>&gt; &lt;dictionary&gt;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“-a 0” – specifies attack mode 0 – “dictionary”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“-m &lt;</a:t>
            </a:r>
            <a:r>
              <a:rPr lang="en-US" sz="2600" dirty="0" err="1"/>
              <a:t>hash_code</a:t>
            </a:r>
            <a:r>
              <a:rPr lang="en-US" sz="2600" dirty="0"/>
              <a:t>&gt; - specifies which hash function to use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See </a:t>
            </a:r>
            <a:r>
              <a:rPr lang="en-US" sz="2200" dirty="0" err="1"/>
              <a:t>hashcat</a:t>
            </a:r>
            <a:r>
              <a:rPr lang="en-US" sz="2200" dirty="0"/>
              <a:t> –help for list of all hash algorithms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&lt;</a:t>
            </a:r>
            <a:r>
              <a:rPr lang="en-US" sz="2600" dirty="0" err="1"/>
              <a:t>hash_file</a:t>
            </a:r>
            <a:r>
              <a:rPr lang="en-US" sz="2600" dirty="0"/>
              <a:t>&gt; - a text file with one hash per line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&lt;dictionary&gt; - a text file with one password candidate per line</a:t>
            </a:r>
          </a:p>
          <a:p>
            <a:pPr marL="384048" lvl="2" indent="0">
              <a:buNone/>
            </a:pPr>
            <a:endParaRPr lang="en-US" sz="2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1314-4C20-4011-923D-D62B53BB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5EB1D-E831-4C31-8B15-1F522C6A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D7BFA-122C-424A-9D8F-C3EE36FEB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Try Problem Set 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0307F2-074C-4D8F-BFA6-EF5FE49B9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74CAD9-F2D6-4E8C-B9B7-01E88015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16CA2A-2AA8-43D9-97DF-BCAE2894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2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5D1E-86D1-410F-B2DA-72DEFA3B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Mask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BA0D-266B-4E35-B32C-6FB63E9A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Idea: A specialized brute-force attack, using a particular set of characters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Requirements: Must know what characters each character of the password will be beforehand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CBBE9-3782-49A8-B274-6CFD491B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B6770-D3CD-4368-B749-C2E9B4D6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7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595A-5008-47C6-BB5E-3AACE93D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Mask Attack using </a:t>
            </a:r>
            <a:r>
              <a:rPr lang="en-US" dirty="0" err="1"/>
              <a:t>Hashcat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C157-3549-4914-993F-13DC8FA5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400" dirty="0" err="1"/>
              <a:t>hashcat</a:t>
            </a:r>
            <a:r>
              <a:rPr lang="en-US" sz="2400" dirty="0"/>
              <a:t> –a 3 –m &lt;</a:t>
            </a:r>
            <a:r>
              <a:rPr lang="en-US" sz="2400" dirty="0" err="1"/>
              <a:t>hash_code</a:t>
            </a:r>
            <a:r>
              <a:rPr lang="en-US" sz="2400" dirty="0"/>
              <a:t>&gt; &lt;</a:t>
            </a:r>
            <a:r>
              <a:rPr lang="en-US" sz="2400" dirty="0" err="1"/>
              <a:t>hash_file</a:t>
            </a:r>
            <a:r>
              <a:rPr lang="en-US" sz="2400" dirty="0"/>
              <a:t>&gt; &lt;</a:t>
            </a:r>
            <a:r>
              <a:rPr lang="en-US" sz="2400" dirty="0" err="1"/>
              <a:t>cust_charsets</a:t>
            </a:r>
            <a:r>
              <a:rPr lang="en-US" sz="2400" dirty="0"/>
              <a:t>&gt; &lt;mask&gt;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&lt;mask&gt; - description of password, character by character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err="1"/>
              <a:t>Hashcat</a:t>
            </a:r>
            <a:r>
              <a:rPr lang="en-US" sz="2200" dirty="0"/>
              <a:t> can use both built-in and custom charsets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Ex: 4-char password with only lowercase letters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2200" dirty="0"/>
              <a:t> ?</a:t>
            </a:r>
            <a:r>
              <a:rPr lang="en-US" sz="2200" dirty="0" err="1"/>
              <a:t>l?l?l?l</a:t>
            </a:r>
            <a:endParaRPr lang="en-US" sz="2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err="1"/>
              <a:t>Hashcat</a:t>
            </a:r>
            <a:r>
              <a:rPr lang="en-US" sz="2200" dirty="0"/>
              <a:t> provides up to 4 custom charsets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2200" dirty="0"/>
              <a:t> Defined by “-&lt;1-4&gt;”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2200" dirty="0"/>
              <a:t> Ex: Charset of only vowels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2200" dirty="0"/>
              <a:t> “-1 </a:t>
            </a:r>
            <a:r>
              <a:rPr lang="en-US" sz="2200" dirty="0" err="1"/>
              <a:t>aeiouAEIOU</a:t>
            </a:r>
            <a:r>
              <a:rPr lang="en-US" sz="2200" dirty="0"/>
              <a:t>”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2200" dirty="0"/>
              <a:t> Can then use the charset as ?1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098FF2-54CE-4606-B747-4EF7F8A40383}"/>
              </a:ext>
            </a:extLst>
          </p:cNvPr>
          <p:cNvGrpSpPr/>
          <p:nvPr/>
        </p:nvGrpSpPr>
        <p:grpSpPr>
          <a:xfrm>
            <a:off x="7448550" y="2826278"/>
            <a:ext cx="4646169" cy="2355312"/>
            <a:chOff x="7448550" y="2826278"/>
            <a:chExt cx="4646169" cy="2355312"/>
          </a:xfrm>
        </p:grpSpPr>
        <p:pic>
          <p:nvPicPr>
            <p:cNvPr id="5" name="Picture 4" descr="A picture containing indoor, person&#10;&#10;Description generated with very high confidence">
              <a:extLst>
                <a:ext uri="{FF2B5EF4-FFF2-40B4-BE49-F238E27FC236}">
                  <a16:creationId xmlns:a16="http://schemas.microsoft.com/office/drawing/2014/main" id="{06A7F3DF-F78E-4886-982D-BA9825CC1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5221" y="2826278"/>
              <a:ext cx="4549498" cy="20622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E3E06E-F871-43CE-B8F1-2131C92AEBF6}"/>
                </a:ext>
              </a:extLst>
            </p:cNvPr>
            <p:cNvSpPr txBox="1"/>
            <p:nvPr/>
          </p:nvSpPr>
          <p:spPr>
            <a:xfrm>
              <a:off x="7448550" y="4812258"/>
              <a:ext cx="2943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Hashcat</a:t>
              </a:r>
              <a:r>
                <a:rPr lang="en-US" dirty="0"/>
                <a:t> built-in charsets</a:t>
              </a: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EEFE8-CC84-416F-8A66-6685A295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B9686-D163-47D6-85A5-12C6A4EE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7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8C59-9FB8-47E0-9742-836BA9268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Try Problem Set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3562-8891-495D-A16B-93370C949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B9544-DEFC-47F3-81A9-8E80402E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05B3B-145C-499D-AC20-EF633F7D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7625-068F-49E5-AF42-4C323BA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BD3E-0701-4211-80BE-9500FF01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Use these slides with the material on the Layer-Zero </a:t>
            </a:r>
            <a:r>
              <a:rPr lang="en-US" sz="2800" dirty="0" err="1"/>
              <a:t>Github</a:t>
            </a:r>
            <a:r>
              <a:rPr lang="en-US" sz="2800" dirty="0"/>
              <a:t>, </a:t>
            </a:r>
            <a:r>
              <a:rPr lang="en-US" sz="2800" dirty="0">
                <a:hlinkClick r:id="rId2"/>
              </a:rPr>
              <a:t>https://github.com/layer-zero-unlv/training-sessions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Demonstrations will be using “</a:t>
            </a:r>
            <a:r>
              <a:rPr lang="en-US" sz="2800" dirty="0" err="1"/>
              <a:t>Hashcat</a:t>
            </a:r>
            <a:r>
              <a:rPr lang="en-US" sz="2800" dirty="0"/>
              <a:t>”, however any preferred cracking tool, such as “John The Ripper” will work fine if you learn the syntax. The methodology should transfer over.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A7A76-01F9-4A3F-A79A-88A65164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F1006-7DE3-4835-B766-F5752945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08D7-DE8B-4037-B616-CA01D987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Hybrid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DC0E-8DD6-4C5B-93BE-43B9AEE8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Combination of a dictionary and mask attack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Useful when needing a variation on words in a dictionary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Ex: adding numbers to words in a dictionary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NCL often has problems that require the competitor to craft their own dictionary and perform a hybrid attack with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2B5D2-2680-4C2E-B699-206D2605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2F21D-99E5-4B08-BDA4-BA3E54C8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23CA-1041-4764-BCF9-201084CF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Hybrid Attack in </a:t>
            </a:r>
            <a:r>
              <a:rPr lang="en-US" dirty="0" err="1"/>
              <a:t>Hashcat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8165-836D-4A3C-95B9-EB7F3261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Two operations: “&lt;mask&gt; &lt;dictionary&gt;” or “&lt;dictionary&gt; &lt;mask&gt;”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“&lt;dictionary&gt; &lt;mask&gt; ”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err="1"/>
              <a:t>hashcat</a:t>
            </a:r>
            <a:r>
              <a:rPr lang="en-US" sz="2200" dirty="0"/>
              <a:t> –a 6 –m &lt;</a:t>
            </a:r>
            <a:r>
              <a:rPr lang="en-US" sz="2200" dirty="0" err="1"/>
              <a:t>hash_code</a:t>
            </a:r>
            <a:r>
              <a:rPr lang="en-US" sz="2200" dirty="0"/>
              <a:t>&gt; &lt;</a:t>
            </a:r>
            <a:r>
              <a:rPr lang="en-US" sz="2200" dirty="0" err="1"/>
              <a:t>hash_file</a:t>
            </a:r>
            <a:r>
              <a:rPr lang="en-US" sz="2200" dirty="0"/>
              <a:t>&gt; &lt;dictionary&gt; &lt;mask&gt;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“&lt;mask&gt;&lt;dictionary&gt;”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err="1"/>
              <a:t>hashcat</a:t>
            </a:r>
            <a:r>
              <a:rPr lang="en-US" sz="2200" dirty="0"/>
              <a:t> –a 7 –m &lt;</a:t>
            </a:r>
            <a:r>
              <a:rPr lang="en-US" sz="2200" dirty="0" err="1"/>
              <a:t>hash_code</a:t>
            </a:r>
            <a:r>
              <a:rPr lang="en-US" sz="2200" dirty="0"/>
              <a:t>&gt; &lt;</a:t>
            </a:r>
            <a:r>
              <a:rPr lang="en-US" sz="2200" dirty="0" err="1"/>
              <a:t>hash_file</a:t>
            </a:r>
            <a:r>
              <a:rPr lang="en-US" sz="2200" dirty="0"/>
              <a:t>&gt; &lt;dictionary&gt; &lt;mask&gt;</a:t>
            </a:r>
          </a:p>
          <a:p>
            <a:pPr marL="201168" lvl="1" indent="0">
              <a:buNone/>
            </a:pP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Ex: Adding 3 letters to the end of the rockyou.txt dictionary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err="1"/>
              <a:t>hashcat</a:t>
            </a:r>
            <a:r>
              <a:rPr lang="en-US" sz="2200" dirty="0"/>
              <a:t> –a 6 –m &lt;</a:t>
            </a:r>
            <a:r>
              <a:rPr lang="en-US" sz="2200" dirty="0" err="1"/>
              <a:t>hash_code</a:t>
            </a:r>
            <a:r>
              <a:rPr lang="en-US" sz="2200" dirty="0"/>
              <a:t>&gt; &lt;</a:t>
            </a:r>
            <a:r>
              <a:rPr lang="en-US" sz="2200" dirty="0" err="1"/>
              <a:t>hash_file</a:t>
            </a:r>
            <a:r>
              <a:rPr lang="en-US" sz="2200" dirty="0"/>
              <a:t>&gt; rockyou.txt -1 ?</a:t>
            </a:r>
            <a:r>
              <a:rPr lang="en-US" sz="2200" dirty="0" err="1"/>
              <a:t>u?l</a:t>
            </a:r>
            <a:r>
              <a:rPr lang="en-US" sz="2200" dirty="0"/>
              <a:t> ?1?1?1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8EEB-8DED-448F-B9D4-B6A16223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C888D-5545-47F2-8221-72C0A478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0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6777-4A27-4A23-8FCA-E930D1F1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Maskprocessor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65B2-8943-4E86-9CDF-05C3C1C3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Hashcat</a:t>
            </a:r>
            <a:r>
              <a:rPr lang="en-US" sz="2800" dirty="0"/>
              <a:t> does not allow you to combine the two hybrid attacks together to achieve something like: &lt;mask&gt; &lt;dictionary&gt; &lt;mask&gt;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Solution: Use </a:t>
            </a:r>
            <a:r>
              <a:rPr lang="en-US" sz="2800" dirty="0" err="1"/>
              <a:t>Hashcat’s</a:t>
            </a:r>
            <a:r>
              <a:rPr lang="en-US" sz="2800" dirty="0"/>
              <a:t> </a:t>
            </a:r>
            <a:r>
              <a:rPr lang="en-US" sz="2800" dirty="0" err="1"/>
              <a:t>maskprocessor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Maskprocessor</a:t>
            </a:r>
            <a:r>
              <a:rPr lang="en-US" sz="2800" dirty="0"/>
              <a:t> is a program used by </a:t>
            </a:r>
            <a:r>
              <a:rPr lang="en-US" sz="2800" dirty="0" err="1"/>
              <a:t>Hashcat</a:t>
            </a:r>
            <a:r>
              <a:rPr lang="en-US" sz="2800" dirty="0"/>
              <a:t> that generates the values it hashes.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Uses the same syntax as </a:t>
            </a:r>
            <a:r>
              <a:rPr lang="en-US" sz="2600" dirty="0" err="1"/>
              <a:t>hashcat</a:t>
            </a:r>
            <a:r>
              <a:rPr lang="en-US" sz="2600" dirty="0"/>
              <a:t> mask attacks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Available as an apt package or off </a:t>
            </a:r>
            <a:r>
              <a:rPr lang="en-US" sz="2600" dirty="0" err="1"/>
              <a:t>hashcat’s</a:t>
            </a:r>
            <a:r>
              <a:rPr lang="en-US" sz="2600" dirty="0"/>
              <a:t> website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Ex: “mp64 ?</a:t>
            </a:r>
            <a:r>
              <a:rPr lang="en-US" sz="2600" dirty="0" err="1"/>
              <a:t>d?d?d</a:t>
            </a:r>
            <a:r>
              <a:rPr lang="en-US" sz="2600" dirty="0"/>
              <a:t>” – generates all 1000 possibilities of strings with 3 numbers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Can create a list using the </a:t>
            </a:r>
            <a:r>
              <a:rPr lang="en-US" sz="2600" dirty="0" err="1"/>
              <a:t>maskprocessor</a:t>
            </a:r>
            <a:r>
              <a:rPr lang="en-US" sz="2600" dirty="0"/>
              <a:t> and then use the list as a dictionary in a mask attack in </a:t>
            </a:r>
            <a:r>
              <a:rPr lang="en-US" sz="2600" dirty="0" err="1"/>
              <a:t>hashcat</a:t>
            </a:r>
            <a:endParaRPr lang="en-US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A9452-6DA2-4381-BB4B-8FD334F0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9F21F-7AAD-441D-9027-8FFEBAE1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14E0-107D-4780-9616-06A0D2CA5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Try Problem Set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6AE1-7467-4F4C-993D-C5740945E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71110-CFC8-4DAB-912E-58C3E731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7AF9C-1F90-4954-BEC1-AA818C0E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7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C235-C320-46BC-B299-FD8B7F4E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Salted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B4D7-CA16-4670-B14D-C6AAFB64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Salt – Extra data added to a hash to create a unique hash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Hashes of the same data but with different salts will result in different hashes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C4ACC-21FF-45CB-87B3-D776E867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9F118-7545-4498-B15F-C6FFDEBE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24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EE7D6-5702-49D0-AD88-464F05621739}"/>
              </a:ext>
            </a:extLst>
          </p:cNvPr>
          <p:cNvSpPr txBox="1"/>
          <p:nvPr/>
        </p:nvSpPr>
        <p:spPr>
          <a:xfrm>
            <a:off x="2530080" y="5454248"/>
            <a:ext cx="1964827" cy="523220"/>
          </a:xfrm>
          <a:prstGeom prst="rect">
            <a:avLst/>
          </a:prstGeom>
          <a:solidFill>
            <a:srgbClr val="6B7D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Input Data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56EB1F-6445-4609-A08F-C77553882A91}"/>
              </a:ext>
            </a:extLst>
          </p:cNvPr>
          <p:cNvGrpSpPr/>
          <p:nvPr/>
        </p:nvGrpSpPr>
        <p:grpSpPr>
          <a:xfrm>
            <a:off x="1963892" y="3020270"/>
            <a:ext cx="2531015" cy="2028164"/>
            <a:chOff x="1963892" y="3020270"/>
            <a:chExt cx="2531015" cy="20281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061F38-F07A-4A36-99CE-644BAE83AEBA}"/>
                </a:ext>
              </a:extLst>
            </p:cNvPr>
            <p:cNvSpPr txBox="1"/>
            <p:nvPr/>
          </p:nvSpPr>
          <p:spPr>
            <a:xfrm>
              <a:off x="2530080" y="4525214"/>
              <a:ext cx="1964827" cy="523220"/>
            </a:xfrm>
            <a:prstGeom prst="rect">
              <a:avLst/>
            </a:prstGeom>
            <a:solidFill>
              <a:srgbClr val="6B7D7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Salt Value</a:t>
              </a:r>
            </a:p>
          </p:txBody>
        </p:sp>
        <p:pic>
          <p:nvPicPr>
            <p:cNvPr id="18" name="Picture 17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90750232-E65E-44C5-8C4E-AB469587D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63892" y="3020270"/>
              <a:ext cx="1450757" cy="1450757"/>
            </a:xfrm>
            <a:prstGeom prst="rect">
              <a:avLst/>
            </a:prstGeom>
          </p:spPr>
        </p:pic>
      </p:grpSp>
      <p:sp>
        <p:nvSpPr>
          <p:cNvPr id="19" name="Plus Sign 18">
            <a:extLst>
              <a:ext uri="{FF2B5EF4-FFF2-40B4-BE49-F238E27FC236}">
                <a16:creationId xmlns:a16="http://schemas.microsoft.com/office/drawing/2014/main" id="{D6F82767-0774-44A7-9083-75D3478E0AD1}"/>
              </a:ext>
            </a:extLst>
          </p:cNvPr>
          <p:cNvSpPr/>
          <p:nvPr/>
        </p:nvSpPr>
        <p:spPr>
          <a:xfrm>
            <a:off x="3334903" y="5102621"/>
            <a:ext cx="355180" cy="3280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406C1E0-0B39-4BDB-9E05-E29879E25A0A}"/>
              </a:ext>
            </a:extLst>
          </p:cNvPr>
          <p:cNvSpPr/>
          <p:nvPr/>
        </p:nvSpPr>
        <p:spPr>
          <a:xfrm>
            <a:off x="4889103" y="4826887"/>
            <a:ext cx="2474753" cy="66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C4AD9-32CA-49B2-BF70-2EA84190027D}"/>
              </a:ext>
            </a:extLst>
          </p:cNvPr>
          <p:cNvSpPr txBox="1"/>
          <p:nvPr/>
        </p:nvSpPr>
        <p:spPr>
          <a:xfrm>
            <a:off x="7757618" y="4940060"/>
            <a:ext cx="1904302" cy="523220"/>
          </a:xfrm>
          <a:prstGeom prst="rect">
            <a:avLst/>
          </a:prstGeom>
          <a:solidFill>
            <a:srgbClr val="6B7D7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Salted hash</a:t>
            </a:r>
          </a:p>
        </p:txBody>
      </p:sp>
    </p:spTree>
    <p:extLst>
      <p:ext uri="{BB962C8B-B14F-4D97-AF65-F5344CB8AC3E}">
        <p14:creationId xmlns:p14="http://schemas.microsoft.com/office/powerpoint/2010/main" val="34272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788C-E802-4FCB-9A18-CF38F47F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Salted Hashes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7D5C-975B-45B6-9D8E-11CF41EA0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To add the salt, you either prepend or append the salt to the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&lt;salt&gt; &lt;data&gt; OR &lt;data&gt; &lt;salt&gt;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err="1"/>
              <a:t>Hashcat</a:t>
            </a:r>
            <a:r>
              <a:rPr lang="en-US" sz="2600" dirty="0"/>
              <a:t> offers hash modes for both (see –help)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Salts should be unique for each hash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Still not very secure – if someone knows the salt, it’s just as simple to crack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3E48D-7716-4F98-8F40-991A182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2396B-47DD-4886-B878-989A74DB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90CA-E008-4259-8C15-350DA03F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Unix Password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AA0D-4642-421A-AA60-BED21064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Use “crypt” variants of hashes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md5crypt (deprecated) or sha256crypt / sha512crypt (most common)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Crypt hashes use a salt + rounds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Rounds – running the hash recursively a number of times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This makes attacks on the hash extremely slow compared to normal hashing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md5crypt defaults to 1000 rounds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sha256crypt / sha512crypt default to 5000 rounds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5E728-0CE2-4BBB-844A-5CF9D7D6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7A676-6835-4B9F-9AFF-79C6BD7A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E8A6-3CCE-45F0-8048-FDA7D0FD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Unix Password Hashes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8FFA9-5A74-46BE-AE04-6C798B94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832395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Format: $&lt;</a:t>
            </a:r>
            <a:r>
              <a:rPr lang="en-US" sz="2800" dirty="0" err="1"/>
              <a:t>hash_identifier</a:t>
            </a:r>
            <a:r>
              <a:rPr lang="en-US" sz="2800" dirty="0"/>
              <a:t>&gt;$&lt;salt&gt;$&lt;</a:t>
            </a:r>
            <a:r>
              <a:rPr lang="en-US" sz="2800" dirty="0" err="1"/>
              <a:t>hash_value</a:t>
            </a:r>
            <a:r>
              <a:rPr lang="en-US" sz="2800" dirty="0"/>
              <a:t>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Values are in Base64 (6-bits per character)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&lt;</a:t>
            </a:r>
            <a:r>
              <a:rPr lang="en-US" sz="2600" dirty="0" err="1"/>
              <a:t>hash_identifier</a:t>
            </a:r>
            <a:r>
              <a:rPr lang="en-US" sz="2600" dirty="0"/>
              <a:t>&gt; - $1 (md5crypt), $5 (sha256crypt), $6 (sha512crypt)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Salts must be 8 characters (md5crypt) or greater (sha256/512crypt)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72D5C-CF5D-4933-AE77-0483E5A4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784E5-918B-4589-B8C6-DF17194A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16A15-85C5-4647-8A7F-CA23EBD2E6E5}"/>
              </a:ext>
            </a:extLst>
          </p:cNvPr>
          <p:cNvSpPr txBox="1"/>
          <p:nvPr/>
        </p:nvSpPr>
        <p:spPr>
          <a:xfrm>
            <a:off x="2971798" y="5222016"/>
            <a:ext cx="6248401" cy="523220"/>
          </a:xfrm>
          <a:prstGeom prst="rect">
            <a:avLst/>
          </a:prstGeom>
          <a:solidFill>
            <a:srgbClr val="6B7D7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$1$LAYER//0$H.Ma4qIJG0aAK7i31GUSs0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2A3BF-B55E-4876-BC2F-03CF6D1609DD}"/>
              </a:ext>
            </a:extLst>
          </p:cNvPr>
          <p:cNvSpPr txBox="1"/>
          <p:nvPr/>
        </p:nvSpPr>
        <p:spPr>
          <a:xfrm>
            <a:off x="2971798" y="3484646"/>
            <a:ext cx="2634143" cy="954107"/>
          </a:xfrm>
          <a:prstGeom prst="rect">
            <a:avLst/>
          </a:prstGeom>
          <a:solidFill>
            <a:srgbClr val="6B7D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“Ed Jorgensen rocks my boat”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56D09-6060-40B9-9923-D239E7E86F5A}"/>
              </a:ext>
            </a:extLst>
          </p:cNvPr>
          <p:cNvSpPr txBox="1"/>
          <p:nvPr/>
        </p:nvSpPr>
        <p:spPr>
          <a:xfrm>
            <a:off x="6586058" y="3644442"/>
            <a:ext cx="1845578" cy="523220"/>
          </a:xfrm>
          <a:prstGeom prst="rect">
            <a:avLst/>
          </a:prstGeom>
          <a:solidFill>
            <a:srgbClr val="6B7D7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“LAYER//0”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393FF7F3-EC11-44F6-8B97-D68B12FD8AD1}"/>
              </a:ext>
            </a:extLst>
          </p:cNvPr>
          <p:cNvSpPr/>
          <p:nvPr/>
        </p:nvSpPr>
        <p:spPr>
          <a:xfrm>
            <a:off x="5877886" y="3675220"/>
            <a:ext cx="436227" cy="4616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7D0AD9B-A6DA-4AE1-87FD-8E7FE03AB72E}"/>
              </a:ext>
            </a:extLst>
          </p:cNvPr>
          <p:cNvSpPr/>
          <p:nvPr/>
        </p:nvSpPr>
        <p:spPr>
          <a:xfrm>
            <a:off x="5877884" y="4482120"/>
            <a:ext cx="436227" cy="556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6F14A6-EB00-4E40-ADCF-B7D0DE27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89B97-A956-4764-8E36-0758474F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16DBE-34E1-4A85-9344-2EAFD617416E}"/>
              </a:ext>
            </a:extLst>
          </p:cNvPr>
          <p:cNvSpPr txBox="1"/>
          <p:nvPr/>
        </p:nvSpPr>
        <p:spPr>
          <a:xfrm>
            <a:off x="1771475" y="591292"/>
            <a:ext cx="8649049" cy="707886"/>
          </a:xfrm>
          <a:prstGeom prst="rect">
            <a:avLst/>
          </a:prstGeom>
          <a:solidFill>
            <a:srgbClr val="6B7D7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$1$LAYER//0$H.Ma4qIJG0aAK7i31GUSs0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0020E-6990-4BB8-ADAC-D515942CBEF0}"/>
              </a:ext>
            </a:extLst>
          </p:cNvPr>
          <p:cNvSpPr txBox="1"/>
          <p:nvPr/>
        </p:nvSpPr>
        <p:spPr>
          <a:xfrm>
            <a:off x="2147582" y="2080470"/>
            <a:ext cx="827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/>
              <a:t> $1 – md5crypt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/>
              <a:t> $LAYER//0 – salt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/>
              <a:t> $H.Ma4qIJG0aAK7i31GuSs0 - hash</a:t>
            </a:r>
          </a:p>
        </p:txBody>
      </p:sp>
    </p:spTree>
    <p:extLst>
      <p:ext uri="{BB962C8B-B14F-4D97-AF65-F5344CB8AC3E}">
        <p14:creationId xmlns:p14="http://schemas.microsoft.com/office/powerpoint/2010/main" val="36090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FE9BFE-DB61-4F09-A89B-D0B1E335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NCL Tips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6DD76C-BFF7-4CA2-9018-A8BE3A2F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Download all dictionaries and tables before the competition. You don’t want to be downloading gigabytes of data in the middle of the competition.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Start on password cracking early to let processes run, they can take a while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If you find a hash you don’t recognize, search it up. There will surely be </a:t>
            </a:r>
            <a:r>
              <a:rPr lang="en-US" sz="2800"/>
              <a:t>a description of it and the tools to break it.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5627FE-EB65-4A3E-8E7F-27F37E18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41241-11F7-4C6E-AC4E-DDB99CA1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9362-ECE8-4503-8632-6DA96720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B2A0-7606-4412-9EDA-96F6B59D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Mathematical function that takes a variable-length input and outputs a “hopefully” unique fixed-length value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A “one-way”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Examples: MD5 (128 bits), SHA256 (256 bits), Whirlpool (512 bits)</a:t>
            </a:r>
          </a:p>
          <a:p>
            <a:pPr marL="0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49911-9315-4782-A1E0-4E39882C49E4}"/>
              </a:ext>
            </a:extLst>
          </p:cNvPr>
          <p:cNvSpPr/>
          <p:nvPr/>
        </p:nvSpPr>
        <p:spPr>
          <a:xfrm>
            <a:off x="881067" y="4915559"/>
            <a:ext cx="3544925" cy="179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9F985E-F9AB-40BD-94F1-0308C1820897}"/>
              </a:ext>
            </a:extLst>
          </p:cNvPr>
          <p:cNvSpPr/>
          <p:nvPr/>
        </p:nvSpPr>
        <p:spPr>
          <a:xfrm>
            <a:off x="4642205" y="5468101"/>
            <a:ext cx="2825539" cy="69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Hash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1307B0-3451-42DA-B5DE-24F65A9EC107}"/>
              </a:ext>
            </a:extLst>
          </p:cNvPr>
          <p:cNvSpPr/>
          <p:nvPr/>
        </p:nvSpPr>
        <p:spPr>
          <a:xfrm>
            <a:off x="7682260" y="4915558"/>
            <a:ext cx="3544925" cy="179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Fixed-length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2D6F0-E083-4594-AA70-9D1B58DF39DD}"/>
              </a:ext>
            </a:extLst>
          </p:cNvPr>
          <p:cNvSpPr txBox="1"/>
          <p:nvPr/>
        </p:nvSpPr>
        <p:spPr>
          <a:xfrm>
            <a:off x="1375571" y="5230017"/>
            <a:ext cx="2578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Some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6B979-F049-43F9-BAAB-CA7C9D38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C497-8889-4234-B296-1900DC94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5FF2-7961-46A4-BB19-79D3CA33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B7B0-DD9F-4879-857E-644EC91F7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A particular input always generates the same hash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Changes to an input result in hashes that appear unrelated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Difficult to go from a hash to its input value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Must brute-force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Difficult to find two inputs with the same input value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12E6D-9345-4304-8CA7-D61F426E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69C4B-BA41-4540-A068-C0377485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87B9-5FCA-468A-AAD9-A20B0330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MD5 Example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385F5F-0476-48A1-ACE7-12AB5BD4C915}"/>
              </a:ext>
            </a:extLst>
          </p:cNvPr>
          <p:cNvSpPr/>
          <p:nvPr/>
        </p:nvSpPr>
        <p:spPr>
          <a:xfrm>
            <a:off x="4713710" y="3378695"/>
            <a:ext cx="2825539" cy="69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MD5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FB131C8-321E-49CE-833F-2990C6887512}"/>
              </a:ext>
            </a:extLst>
          </p:cNvPr>
          <p:cNvSpPr txBox="1">
            <a:spLocks/>
          </p:cNvSpPr>
          <p:nvPr/>
        </p:nvSpPr>
        <p:spPr>
          <a:xfrm>
            <a:off x="7696426" y="2842874"/>
            <a:ext cx="3207450" cy="1765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4a207e62212555352893614cbfaa2e95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E6DFCB-E01A-4CC2-A0CC-BDE1F88FF9B7}"/>
              </a:ext>
            </a:extLst>
          </p:cNvPr>
          <p:cNvGrpSpPr/>
          <p:nvPr/>
        </p:nvGrpSpPr>
        <p:grpSpPr>
          <a:xfrm>
            <a:off x="1183575" y="3089908"/>
            <a:ext cx="3207450" cy="1517988"/>
            <a:chOff x="1183575" y="3089908"/>
            <a:chExt cx="3207450" cy="1517988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5CED734D-BF9D-4CC8-8D20-D3407A47450C}"/>
                </a:ext>
              </a:extLst>
            </p:cNvPr>
            <p:cNvSpPr/>
            <p:nvPr/>
          </p:nvSpPr>
          <p:spPr>
            <a:xfrm>
              <a:off x="1288124" y="3089908"/>
              <a:ext cx="3102901" cy="127095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31B937-C43E-487D-A167-1932064E62E4}"/>
                </a:ext>
              </a:extLst>
            </p:cNvPr>
            <p:cNvSpPr txBox="1"/>
            <p:nvPr/>
          </p:nvSpPr>
          <p:spPr>
            <a:xfrm>
              <a:off x="1183575" y="3130568"/>
              <a:ext cx="32074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“Ed Jorgensen rocks my boat”</a:t>
              </a:r>
            </a:p>
            <a:p>
              <a:endParaRPr lang="en-US" dirty="0"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DF2B14C-B39C-4CA0-8018-40659AD2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202C39-46F9-4FDA-A373-81C854A8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4458-B6F0-4A53-A01E-A7FCF17D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4B0C-AED9-4721-87AD-5702B171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Password storage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File Validation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Digital Signatures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Cryptocurrencies – proof of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7B0F0-596B-49F8-807C-C81FC4D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2D9F4-C3FA-40DC-AE9B-F079A1AA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1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ABB4-F98B-41BC-B12C-7C54D159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4308-52D4-4BB9-804A-25C4336E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Exist online for every hash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On Linux/Unix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md5sum (MD5) or sha256sum (SHA256)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Usage: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md5sum &lt;</a:t>
            </a:r>
            <a:r>
              <a:rPr lang="en-US" sz="2200" dirty="0" err="1"/>
              <a:t>data_file</a:t>
            </a:r>
            <a:r>
              <a:rPr lang="en-US" sz="2200" dirty="0"/>
              <a:t>&gt;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echo –n “Howdy” | md5sum</a:t>
            </a:r>
          </a:p>
          <a:p>
            <a:pPr marL="384048" lvl="2" indent="0">
              <a:buNone/>
            </a:pPr>
            <a:endParaRPr lang="en-US" sz="2200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6ECCBB5B-F1F0-48E9-A4DA-59BBDA166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17" y="5217153"/>
            <a:ext cx="9786525" cy="6519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51EB2-2C28-4D96-A2BD-DC037BAA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42F7E-F179-4E3A-A3B2-4E567635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3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8550-AA6D-4F0B-8CAF-1392F5E6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30B8-2864-4A5D-90CA-120A7576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Theoretically impossible to not have “collisions” – where two inputs lead to the same hash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The “Pidgeon Hole” Principle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1C0325-7184-4847-9E26-F544BD7120BE}"/>
              </a:ext>
            </a:extLst>
          </p:cNvPr>
          <p:cNvSpPr/>
          <p:nvPr/>
        </p:nvSpPr>
        <p:spPr>
          <a:xfrm>
            <a:off x="941317" y="3124561"/>
            <a:ext cx="3978290" cy="3640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D86D7604-3217-493C-8E87-0A9B73D0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6456" y="3072649"/>
            <a:ext cx="1342444" cy="1355648"/>
          </a:xfrm>
          <a:prstGeom prst="rect">
            <a:avLst/>
          </a:prstGeom>
        </p:spPr>
      </p:pic>
      <p:pic>
        <p:nvPicPr>
          <p:cNvPr id="14" name="Picture 1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7441B980-D734-4BFD-A93A-B968193B3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27678" y="3429000"/>
            <a:ext cx="1342444" cy="1355648"/>
          </a:xfrm>
          <a:prstGeom prst="rect">
            <a:avLst/>
          </a:prstGeom>
        </p:spPr>
      </p:pic>
      <p:pic>
        <p:nvPicPr>
          <p:cNvPr id="15" name="Picture 1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3346770B-970A-48AE-AAF4-D86645A4E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08763" y="3046060"/>
            <a:ext cx="1342444" cy="1355648"/>
          </a:xfrm>
          <a:prstGeom prst="rect">
            <a:avLst/>
          </a:prstGeom>
        </p:spPr>
      </p:pic>
      <p:pic>
        <p:nvPicPr>
          <p:cNvPr id="16" name="Picture 15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0E307251-00B1-49A3-BEE3-125D4085F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6456" y="3696328"/>
            <a:ext cx="1342444" cy="1355648"/>
          </a:xfrm>
          <a:prstGeom prst="rect">
            <a:avLst/>
          </a:prstGeom>
        </p:spPr>
      </p:pic>
      <p:pic>
        <p:nvPicPr>
          <p:cNvPr id="17" name="Picture 1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CABB3849-7704-4CD4-AB5D-C8394799F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30462" y="4062313"/>
            <a:ext cx="1342444" cy="1355648"/>
          </a:xfrm>
          <a:prstGeom prst="rect">
            <a:avLst/>
          </a:prstGeom>
        </p:spPr>
      </p:pic>
      <p:pic>
        <p:nvPicPr>
          <p:cNvPr id="18" name="Picture 1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9473F732-177F-493E-B54F-DEA249042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416" y="4099838"/>
            <a:ext cx="1342444" cy="1355648"/>
          </a:xfrm>
          <a:prstGeom prst="rect">
            <a:avLst/>
          </a:prstGeom>
        </p:spPr>
      </p:pic>
      <p:pic>
        <p:nvPicPr>
          <p:cNvPr id="19" name="Picture 18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3EB31C97-7295-4CCC-BD92-6C6251E0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2406" y="4972706"/>
            <a:ext cx="1342444" cy="1355648"/>
          </a:xfrm>
          <a:prstGeom prst="rect">
            <a:avLst/>
          </a:prstGeom>
        </p:spPr>
      </p:pic>
      <p:pic>
        <p:nvPicPr>
          <p:cNvPr id="20" name="Picture 1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59A28930-B245-4151-AF7F-A759CEBC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6367" y="4701504"/>
            <a:ext cx="1342444" cy="1355648"/>
          </a:xfrm>
          <a:prstGeom prst="rect">
            <a:avLst/>
          </a:prstGeom>
        </p:spPr>
      </p:pic>
      <p:pic>
        <p:nvPicPr>
          <p:cNvPr id="21" name="Picture 20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373BB378-EE2E-4A24-ACE6-F4CC3B0AD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6427" y="4374152"/>
            <a:ext cx="1342444" cy="1355648"/>
          </a:xfrm>
          <a:prstGeom prst="rect">
            <a:avLst/>
          </a:prstGeom>
        </p:spPr>
      </p:pic>
      <p:pic>
        <p:nvPicPr>
          <p:cNvPr id="22" name="Picture 21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2EBA099A-EB41-4F15-A0B3-B7F562EA8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85234" y="5310217"/>
            <a:ext cx="1342444" cy="1355648"/>
          </a:xfrm>
          <a:prstGeom prst="rect">
            <a:avLst/>
          </a:prstGeom>
        </p:spPr>
      </p:pic>
      <p:pic>
        <p:nvPicPr>
          <p:cNvPr id="23" name="Picture 2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86A8150A-9065-48CF-978B-FDF3F10DA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0540" y="4775023"/>
            <a:ext cx="1342444" cy="1355648"/>
          </a:xfrm>
          <a:prstGeom prst="rect">
            <a:avLst/>
          </a:prstGeom>
        </p:spPr>
      </p:pic>
      <p:pic>
        <p:nvPicPr>
          <p:cNvPr id="24" name="Picture 2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9C155B48-9180-47B9-8316-19B5C4641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0204" y="5378665"/>
            <a:ext cx="1342444" cy="1355648"/>
          </a:xfrm>
          <a:prstGeom prst="rect">
            <a:avLst/>
          </a:prstGeom>
        </p:spPr>
      </p:pic>
      <p:pic>
        <p:nvPicPr>
          <p:cNvPr id="25" name="Picture 2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9F6EFEC-1109-4F66-A240-3D1EA4DC2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0155" y="3536027"/>
            <a:ext cx="1342444" cy="1355648"/>
          </a:xfrm>
          <a:prstGeom prst="rect">
            <a:avLst/>
          </a:prstGeom>
        </p:spPr>
      </p:pic>
      <p:pic>
        <p:nvPicPr>
          <p:cNvPr id="26" name="Picture 25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1FF8214A-B74C-41CC-8811-92B9A8BD2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9205" y="4411680"/>
            <a:ext cx="1342444" cy="1355648"/>
          </a:xfrm>
          <a:prstGeom prst="rect">
            <a:avLst/>
          </a:prstGeom>
        </p:spPr>
      </p:pic>
      <p:pic>
        <p:nvPicPr>
          <p:cNvPr id="27" name="Picture 2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23C3973-BE65-4B2A-A222-35EC944E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550" y="3693827"/>
            <a:ext cx="1342444" cy="1355648"/>
          </a:xfrm>
          <a:prstGeom prst="rect">
            <a:avLst/>
          </a:prstGeom>
        </p:spPr>
      </p:pic>
      <p:pic>
        <p:nvPicPr>
          <p:cNvPr id="28" name="Picture 2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6C3DAD0A-616F-4139-B1A8-AD68768D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3211" y="3259024"/>
            <a:ext cx="1342444" cy="135564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1CF1F59-EAC9-4C3C-ADE7-728513552749}"/>
              </a:ext>
            </a:extLst>
          </p:cNvPr>
          <p:cNvGrpSpPr/>
          <p:nvPr/>
        </p:nvGrpSpPr>
        <p:grpSpPr>
          <a:xfrm>
            <a:off x="2930462" y="3124561"/>
            <a:ext cx="7441452" cy="3640265"/>
            <a:chOff x="2930462" y="3124561"/>
            <a:chExt cx="7441452" cy="364026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4294CF-7B09-4946-A091-B6E88C5008CB}"/>
                </a:ext>
              </a:extLst>
            </p:cNvPr>
            <p:cNvSpPr/>
            <p:nvPr/>
          </p:nvSpPr>
          <p:spPr>
            <a:xfrm>
              <a:off x="8038918" y="3926286"/>
              <a:ext cx="2263609" cy="2036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A7F7CE-D41B-48A4-8113-706F61E20D3C}"/>
                </a:ext>
              </a:extLst>
            </p:cNvPr>
            <p:cNvCxnSpPr>
              <a:cxnSpLocks/>
              <a:stCxn id="4" idx="0"/>
              <a:endCxn id="5" idx="0"/>
            </p:cNvCxnSpPr>
            <p:nvPr/>
          </p:nvCxnSpPr>
          <p:spPr>
            <a:xfrm>
              <a:off x="2930462" y="3124561"/>
              <a:ext cx="6240261" cy="801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70EF51-AE91-43EF-AF04-3C0715FB64D5}"/>
                </a:ext>
              </a:extLst>
            </p:cNvPr>
            <p:cNvCxnSpPr>
              <a:cxnSpLocks/>
              <a:stCxn id="4" idx="4"/>
              <a:endCxn id="5" idx="4"/>
            </p:cNvCxnSpPr>
            <p:nvPr/>
          </p:nvCxnSpPr>
          <p:spPr>
            <a:xfrm flipV="1">
              <a:off x="2930462" y="5963102"/>
              <a:ext cx="6240261" cy="801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 descr="A person posing for the camera&#10;&#10;Description generated with very high confidence">
              <a:extLst>
                <a:ext uri="{FF2B5EF4-FFF2-40B4-BE49-F238E27FC236}">
                  <a16:creationId xmlns:a16="http://schemas.microsoft.com/office/drawing/2014/main" id="{1A2CB1AB-E034-4A4F-A65A-F0B24F26B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02285" y="3882626"/>
              <a:ext cx="1342444" cy="1355648"/>
            </a:xfrm>
            <a:prstGeom prst="rect">
              <a:avLst/>
            </a:prstGeom>
          </p:spPr>
        </p:pic>
        <p:pic>
          <p:nvPicPr>
            <p:cNvPr id="30" name="Picture 29" descr="A person posing for the camera&#10;&#10;Description generated with very high confidence">
              <a:extLst>
                <a:ext uri="{FF2B5EF4-FFF2-40B4-BE49-F238E27FC236}">
                  <a16:creationId xmlns:a16="http://schemas.microsoft.com/office/drawing/2014/main" id="{D4886D57-0FCC-4F13-85C2-683E66886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9470" y="4330492"/>
              <a:ext cx="1342444" cy="1355648"/>
            </a:xfrm>
            <a:prstGeom prst="rect">
              <a:avLst/>
            </a:prstGeom>
          </p:spPr>
        </p:pic>
        <p:pic>
          <p:nvPicPr>
            <p:cNvPr id="31" name="Picture 30" descr="A person posing for the camera&#10;&#10;Description generated with very high confidence">
              <a:extLst>
                <a:ext uri="{FF2B5EF4-FFF2-40B4-BE49-F238E27FC236}">
                  <a16:creationId xmlns:a16="http://schemas.microsoft.com/office/drawing/2014/main" id="{38D60F25-3D1A-43F3-8623-56EA19DA5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20360" y="4461281"/>
              <a:ext cx="1342444" cy="1355648"/>
            </a:xfrm>
            <a:prstGeom prst="rect">
              <a:avLst/>
            </a:prstGeom>
          </p:spPr>
        </p:pic>
      </p:grp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AD4FF3F7-4F3F-4D47-8EDB-0A49E1FF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32532E62-2990-4EB8-98E2-6FE04C64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3306-6F15-4A8A-A666-97FE0A22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with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5527-C456-4C7C-9CDC-804A9C0F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Some hash functions have flaws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SHA1, MD5 are examples of cryptographically insecure algorithms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Methods exist to break them in less time than their security suggests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79D92-FE99-47F3-928E-1F04D77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Layer-Zero-UNLV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7745B-A081-4BE2-A242-91E9557F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395-2225-4602-982B-8A5D0798F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50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</TotalTime>
  <Words>1542</Words>
  <Application>Microsoft Office PowerPoint</Application>
  <PresentationFormat>Widescreen</PresentationFormat>
  <Paragraphs>220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Cambria Math</vt:lpstr>
      <vt:lpstr>Wingdings</vt:lpstr>
      <vt:lpstr>Retrospect</vt:lpstr>
      <vt:lpstr>Password Cracking</vt:lpstr>
      <vt:lpstr>Tips</vt:lpstr>
      <vt:lpstr>Hash Function</vt:lpstr>
      <vt:lpstr>Hash Properties</vt:lpstr>
      <vt:lpstr>MD5 Example </vt:lpstr>
      <vt:lpstr>Uses</vt:lpstr>
      <vt:lpstr>Hash Tools</vt:lpstr>
      <vt:lpstr>Cons</vt:lpstr>
      <vt:lpstr>Problems with Hash Functions</vt:lpstr>
      <vt:lpstr>Passwords</vt:lpstr>
      <vt:lpstr>Password Cracking Attacks</vt:lpstr>
      <vt:lpstr>Types</vt:lpstr>
      <vt:lpstr>Dictionary Attack</vt:lpstr>
      <vt:lpstr>PowerPoint Presentation</vt:lpstr>
      <vt:lpstr>Dictionary Attack using Hashcat</vt:lpstr>
      <vt:lpstr>Try Problem Set 1</vt:lpstr>
      <vt:lpstr>Mask Attack</vt:lpstr>
      <vt:lpstr>Mask Attack using Hashcat</vt:lpstr>
      <vt:lpstr>Try Problem Set 2</vt:lpstr>
      <vt:lpstr>Hybrid Attack</vt:lpstr>
      <vt:lpstr>Hybrid Attack in Hashcat</vt:lpstr>
      <vt:lpstr>Maskprocessor</vt:lpstr>
      <vt:lpstr>Try Problem Set 3</vt:lpstr>
      <vt:lpstr>Salted Hashes</vt:lpstr>
      <vt:lpstr>Salted Hashes (cont.)</vt:lpstr>
      <vt:lpstr>Unix Password Hashes</vt:lpstr>
      <vt:lpstr>Unix Password Hashes (cont.)</vt:lpstr>
      <vt:lpstr>PowerPoint Presentation</vt:lpstr>
      <vt:lpstr>NCL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</dc:title>
  <dc:creator>Matthew Lazeroff</dc:creator>
  <cp:lastModifiedBy>Matthew Lazeroff</cp:lastModifiedBy>
  <cp:revision>35</cp:revision>
  <dcterms:created xsi:type="dcterms:W3CDTF">2019-02-15T01:26:07Z</dcterms:created>
  <dcterms:modified xsi:type="dcterms:W3CDTF">2019-02-15T20:10:47Z</dcterms:modified>
</cp:coreProperties>
</file>