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0" r:id="rId5"/>
    <p:sldMasterId id="214748367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</p:sldIdLst>
  <p:sldSz cy="5143500" cx="9144000"/>
  <p:notesSz cx="6858000" cy="9144000"/>
  <p:embeddedFontLst>
    <p:embeddedFont>
      <p:font typeface="Proxima Nova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375663AC-EE4E-4E47-8905-8EA3B7EECA75}">
  <a:tblStyle styleId="{375663AC-EE4E-4E47-8905-8EA3B7EECA7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regular.fntdata"/><Relationship Id="rId11" Type="http://schemas.openxmlformats.org/officeDocument/2006/relationships/slide" Target="slides/slide4.xml"/><Relationship Id="rId22" Type="http://schemas.openxmlformats.org/officeDocument/2006/relationships/font" Target="fonts/ProximaNova-italic.fntdata"/><Relationship Id="rId10" Type="http://schemas.openxmlformats.org/officeDocument/2006/relationships/slide" Target="slides/slide3.xml"/><Relationship Id="rId21" Type="http://schemas.openxmlformats.org/officeDocument/2006/relationships/font" Target="fonts/ProximaNova-bold.fntdata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23" Type="http://schemas.openxmlformats.org/officeDocument/2006/relationships/font" Target="fonts/ProximaNova-boldItalic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2.xml"/><Relationship Id="rId6" Type="http://schemas.openxmlformats.org/officeDocument/2006/relationships/slideMaster" Target="slideMasters/slideMaster2.xml"/><Relationship Id="rId18" Type="http://schemas.openxmlformats.org/officeDocument/2006/relationships/slide" Target="slides/slide1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4fd6518e3b_0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4fd6518e3b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4fce7c86b4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4fce7c86b4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4fce7c86b4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4fce7c86b4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4fd6518e3b_0_2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4fd6518e3b_0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4fd6518e3b_0_2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4fd6518e3b_0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4fd6518e3b_0_3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4fd6518e3b_0_3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4fd6518e3b_0_3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4fd6518e3b_0_3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4fd6518e3b_0_3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4fd6518e3b_0_3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4fce7c86b4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4fce7c86b4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4fce7c86b4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4fce7c86b4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4fce7c86b4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4fce7c86b4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4fce7c86b4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4fce7c86b4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" name="Google Shape;60;p14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1" name="Google Shape;61;p14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2" name="Google Shape;62;p14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3" name="Google Shape;6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Google Shape;65;p15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6" name="Google Shape;66;p15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5" name="Google Shape;75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7" name="Google Shape;77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0" name="Google Shape;80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3" name="Google Shape;83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4" name="Google Shape;84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0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7" name="Google Shape;87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1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0" name="Google Shape;90;p2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1" name="Google Shape;91;p21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92" name="Google Shape;92;p21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3" name="Google Shape;93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4" name="Google Shape;94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2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97" name="Google Shape;97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3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23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101" name="Google Shape;101;p23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2" name="Google Shape;10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pearmint">
    <p:bg>
      <p:bgPr>
        <a:solidFill>
          <a:schemeClr val="lt1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57" name="Google Shape;57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58" name="Google Shape;58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25"/>
          <p:cNvPicPr preferRelativeResize="0"/>
          <p:nvPr/>
        </p:nvPicPr>
        <p:blipFill rotWithShape="1">
          <a:blip r:embed="rId3">
            <a:alphaModFix/>
          </a:blip>
          <a:srcRect b="12082" l="11401" r="12082" t="11401"/>
          <a:stretch/>
        </p:blipFill>
        <p:spPr>
          <a:xfrm>
            <a:off x="2553875" y="621350"/>
            <a:ext cx="4000525" cy="386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 cont.</a:t>
            </a:r>
            <a:endParaRPr/>
          </a:p>
        </p:txBody>
      </p:sp>
      <p:sp>
        <p:nvSpPr>
          <p:cNvPr id="164" name="Google Shape;164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Client-Server Architecture cont.</a:t>
            </a:r>
            <a:endParaRPr b="1" sz="20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client will ask for some resource from the server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ex. a HTML file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this is an HTTP Request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server will likely then give the client the requested resource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this is an HTTP Response</a:t>
            </a:r>
            <a:endParaRPr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 cont.</a:t>
            </a:r>
            <a:endParaRPr/>
          </a:p>
        </p:txBody>
      </p:sp>
      <p:sp>
        <p:nvSpPr>
          <p:cNvPr id="170" name="Google Shape;170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HTTP Request Methods / Verbs</a:t>
            </a:r>
            <a:endParaRPr b="1" sz="20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HTTP defines a set of request methods to indicate the desired action to be performed for a given resource</a:t>
            </a:r>
            <a:endParaRPr/>
          </a:p>
        </p:txBody>
      </p:sp>
      <p:graphicFrame>
        <p:nvGraphicFramePr>
          <p:cNvPr id="171" name="Google Shape;171;p35"/>
          <p:cNvGraphicFramePr/>
          <p:nvPr/>
        </p:nvGraphicFramePr>
        <p:xfrm>
          <a:off x="952500" y="2643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{375663AC-EE4E-4E47-8905-8EA3B7EECA75}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HTML Method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Meaning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GET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retrieve a resource (file for reading, etc.)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HEAD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like GET, but only retrieves header &amp; status code (404, 500, etc.)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POST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send data to the server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6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curl</a:t>
            </a:r>
            <a:endParaRPr/>
          </a:p>
        </p:txBody>
      </p:sp>
      <p:sp>
        <p:nvSpPr>
          <p:cNvPr id="177" name="Google Shape;177;p36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(Client URL)</a:t>
            </a:r>
            <a:endParaRPr/>
          </a:p>
        </p:txBody>
      </p:sp>
      <p:sp>
        <p:nvSpPr>
          <p:cNvPr id="178" name="Google Shape;178;p3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command line utility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used to transfer data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supports HTTP methods, FTP, LDAP, SCP, etc.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6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 to Web Applications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7"/>
          <p:cNvSpPr txBox="1"/>
          <p:nvPr>
            <p:ph idx="1" type="body"/>
          </p:nvPr>
        </p:nvSpPr>
        <p:spPr>
          <a:xfrm>
            <a:off x="311700" y="669925"/>
            <a:ext cx="8520600" cy="389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Slides and links can be found on Layer Zero’s Github</a:t>
            </a:r>
            <a:endParaRPr sz="3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UNLV Layer Zero Github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root-me web server</a:t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8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</a:t>
            </a:r>
            <a:endParaRPr/>
          </a:p>
        </p:txBody>
      </p:sp>
      <p:sp>
        <p:nvSpPr>
          <p:cNvPr id="125" name="Google Shape;125;p28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HyperText Transfer Protocol</a:t>
            </a:r>
            <a:endParaRPr/>
          </a:p>
        </p:txBody>
      </p:sp>
      <p:sp>
        <p:nvSpPr>
          <p:cNvPr id="126" name="Google Shape;126;p28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works with a client-server architecture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transfer hypertext data over the network/web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methods/verbs specify what HTTP should actually attempt to do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 cont.</a:t>
            </a:r>
            <a:endParaRPr/>
          </a:p>
        </p:txBody>
      </p:sp>
      <p:sp>
        <p:nvSpPr>
          <p:cNvPr id="132" name="Google Shape;132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Hypertext</a:t>
            </a:r>
            <a:r>
              <a:rPr lang="en" sz="2000"/>
              <a:t> Transfer Protocol</a:t>
            </a:r>
            <a:endParaRPr sz="20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hypertext: </a:t>
            </a:r>
            <a:r>
              <a:rPr i="1" lang="en"/>
              <a:t>text displayed on a computer display or other electronic devices with references (hyperlinks) to other text that the reader can immediately access</a:t>
            </a:r>
            <a:endParaRPr i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Hypertext Markup Language (HTML)</a:t>
            </a:r>
            <a:endParaRPr/>
          </a:p>
          <a:p>
            <a:pPr indent="-342900" lvl="1" marL="914400" marR="276225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the standard markup language for creating web pages and web applications</a:t>
            </a:r>
            <a:endParaRPr sz="1800"/>
          </a:p>
          <a:p>
            <a:pPr indent="-342900" lvl="1" marL="914400" marR="276225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markup language: </a:t>
            </a:r>
            <a:r>
              <a:rPr i="1" lang="en" sz="1800"/>
              <a:t>system for annotating a document in a way that is syntactically distinguishable from the text</a:t>
            </a:r>
            <a:endParaRPr i="1"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 cont.</a:t>
            </a:r>
            <a:endParaRPr/>
          </a:p>
        </p:txBody>
      </p:sp>
      <p:sp>
        <p:nvSpPr>
          <p:cNvPr id="138" name="Google Shape;138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000"/>
              <a:t>HTML / markup example</a:t>
            </a:r>
            <a:endParaRPr b="1" sz="2000"/>
          </a:p>
        </p:txBody>
      </p:sp>
      <p:pic>
        <p:nvPicPr>
          <p:cNvPr id="139" name="Google Shape;13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7875" y="1716176"/>
            <a:ext cx="5048250" cy="292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 cont.</a:t>
            </a:r>
            <a:endParaRPr/>
          </a:p>
        </p:txBody>
      </p:sp>
      <p:sp>
        <p:nvSpPr>
          <p:cNvPr id="145" name="Google Shape;145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Hypertext </a:t>
            </a:r>
            <a:r>
              <a:rPr b="1" lang="en" sz="2000"/>
              <a:t>Transfer</a:t>
            </a:r>
            <a:r>
              <a:rPr lang="en" sz="2000"/>
              <a:t> </a:t>
            </a:r>
            <a:r>
              <a:rPr b="1" lang="en" sz="2000"/>
              <a:t>Protocol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protocol: </a:t>
            </a:r>
            <a:r>
              <a:rPr i="1" lang="en"/>
              <a:t>set of rules that dictates how to format, transmit and receive data so computer network devices</a:t>
            </a:r>
            <a:endParaRPr i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800"/>
              <a:t>you can think of it as an </a:t>
            </a:r>
            <a:r>
              <a:rPr i="1" lang="en" sz="1800"/>
              <a:t>algorithm</a:t>
            </a:r>
            <a:r>
              <a:rPr lang="en" sz="1800"/>
              <a:t> that defines how a </a:t>
            </a:r>
            <a:r>
              <a:rPr i="1" lang="en" sz="1800"/>
              <a:t>client</a:t>
            </a:r>
            <a:r>
              <a:rPr lang="en" sz="1800"/>
              <a:t> or server </a:t>
            </a:r>
            <a:r>
              <a:rPr i="1" lang="en" sz="1800"/>
              <a:t>should</a:t>
            </a:r>
            <a:r>
              <a:rPr lang="en" sz="1800"/>
              <a:t> respond/send particular kinds of data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 a </a:t>
            </a:r>
            <a:r>
              <a:rPr i="1" lang="en"/>
              <a:t>transfer protocol</a:t>
            </a:r>
            <a:r>
              <a:rPr lang="en"/>
              <a:t> tells computers how to transfer information/data over the network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how the information will be organized, how to understand/read it, how to reply in the same format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 cont.</a:t>
            </a:r>
            <a:endParaRPr/>
          </a:p>
        </p:txBody>
      </p:sp>
      <p:sp>
        <p:nvSpPr>
          <p:cNvPr id="151" name="Google Shape;151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Combing all this, we can discern that the </a:t>
            </a:r>
            <a:r>
              <a:rPr b="1" lang="en" sz="2400"/>
              <a:t>Hypertext Transfer Protocol</a:t>
            </a:r>
            <a:endParaRPr b="1" sz="2400"/>
          </a:p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defines how a client and server should transfer hypertext (HTML) over the network</a:t>
            </a:r>
            <a:endParaRPr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 cont.</a:t>
            </a:r>
            <a:endParaRPr/>
          </a:p>
        </p:txBody>
      </p:sp>
      <p:sp>
        <p:nvSpPr>
          <p:cNvPr id="157" name="Google Shape;157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000"/>
              <a:t>Client-Server Architecture</a:t>
            </a:r>
            <a:endParaRPr b="1" sz="2000"/>
          </a:p>
        </p:txBody>
      </p:sp>
      <p:pic>
        <p:nvPicPr>
          <p:cNvPr id="158" name="Google Shape;15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9975" y="1595525"/>
            <a:ext cx="5164050" cy="309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