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68" r:id="rId4"/>
    <p:sldId id="271" r:id="rId5"/>
    <p:sldId id="257" r:id="rId6"/>
    <p:sldId id="258" r:id="rId7"/>
    <p:sldId id="282" r:id="rId8"/>
    <p:sldId id="260" r:id="rId9"/>
    <p:sldId id="261" r:id="rId10"/>
    <p:sldId id="262" r:id="rId11"/>
    <p:sldId id="263" r:id="rId12"/>
    <p:sldId id="265" r:id="rId13"/>
    <p:sldId id="269" r:id="rId14"/>
    <p:sldId id="266" r:id="rId15"/>
    <p:sldId id="267" r:id="rId16"/>
    <p:sldId id="270" r:id="rId17"/>
    <p:sldId id="272" r:id="rId18"/>
    <p:sldId id="284" r:id="rId19"/>
    <p:sldId id="273" r:id="rId20"/>
    <p:sldId id="285" r:id="rId21"/>
    <p:sldId id="274" r:id="rId22"/>
    <p:sldId id="275" r:id="rId23"/>
    <p:sldId id="283" r:id="rId24"/>
    <p:sldId id="276" r:id="rId25"/>
    <p:sldId id="277" r:id="rId26"/>
    <p:sldId id="280" r:id="rId27"/>
    <p:sldId id="286"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3ED172A9-1B7C-4BBD-BBAB-5A2576DBB3CD}">
          <p14:sldIdLst>
            <p14:sldId id="256"/>
            <p14:sldId id="268"/>
            <p14:sldId id="271"/>
            <p14:sldId id="257"/>
            <p14:sldId id="258"/>
            <p14:sldId id="282"/>
            <p14:sldId id="260"/>
            <p14:sldId id="261"/>
            <p14:sldId id="262"/>
            <p14:sldId id="263"/>
            <p14:sldId id="265"/>
            <p14:sldId id="269"/>
            <p14:sldId id="266"/>
            <p14:sldId id="267"/>
            <p14:sldId id="270"/>
            <p14:sldId id="272"/>
            <p14:sldId id="284"/>
            <p14:sldId id="273"/>
            <p14:sldId id="285"/>
            <p14:sldId id="274"/>
            <p14:sldId id="275"/>
            <p14:sldId id="283"/>
            <p14:sldId id="276"/>
            <p14:sldId id="277"/>
            <p14:sldId id="280"/>
            <p14:sldId id="286"/>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114" d="100"/>
          <a:sy n="114"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东方闪电">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822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80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2/25/2017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327753"/>
      </p:ext>
    </p:extLst>
  </p:cSld>
  <p:clrMap bg1="lt1" tx1="dk1" bg2="lt2" tx2="dk2" accent1="accent1" accent2="accent2" accent3="accent3" accent4="accent4" accent5="accent5" accent6="accent6" hlink="hlink" folHlink="folHlink"/>
  <p:sldLayoutIdLst>
    <p:sldLayoutId id="2147483671" r:id="rId1"/>
    <p:sldLayoutId id="214748367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bertofwb@gmail.com"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github.com/albertofwb/CloudMonitor"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12.xml"/><Relationship Id="rId1" Type="http://schemas.openxmlformats.org/officeDocument/2006/relationships/themeOverride" Target="../theme/themeOverride2.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penssl.org/sour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2429293" y="796953"/>
            <a:ext cx="7333413" cy="875821"/>
          </a:xfrm>
        </p:spPr>
        <p:txBody>
          <a:bodyPr>
            <a:normAutofit/>
          </a:bodyPr>
          <a:lstStyle/>
          <a:p>
            <a:r>
              <a:rPr lang="zh-CN" altLang="zh-CN" dirty="0">
                <a:effectLst/>
              </a:rPr>
              <a:t>项目介绍与开发经验分享</a:t>
            </a:r>
            <a:endParaRPr lang="zh-CN" altLang="en-US" dirty="0"/>
          </a:p>
        </p:txBody>
      </p:sp>
      <p:sp>
        <p:nvSpPr>
          <p:cNvPr id="3" name="副标题 2"/>
          <p:cNvSpPr>
            <a:spLocks noGrp="1"/>
          </p:cNvSpPr>
          <p:nvPr>
            <p:ph type="subTitle" idx="1"/>
          </p:nvPr>
        </p:nvSpPr>
        <p:spPr>
          <a:xfrm>
            <a:off x="1595269" y="3414320"/>
            <a:ext cx="9001462" cy="2474752"/>
          </a:xfrm>
        </p:spPr>
        <p:txBody>
          <a:bodyPr>
            <a:normAutofit fontScale="77500" lnSpcReduction="20000"/>
          </a:bodyPr>
          <a:lstStyle/>
          <a:p>
            <a:pPr algn="l"/>
            <a:r>
              <a:rPr lang="zh-CN" altLang="en-US" dirty="0"/>
              <a:t>作者：王彪</a:t>
            </a:r>
            <a:r>
              <a:rPr lang="en-US" altLang="zh-CN" dirty="0"/>
              <a:t> </a:t>
            </a:r>
          </a:p>
          <a:p>
            <a:pPr algn="l"/>
            <a:r>
              <a:rPr lang="zh-CN" altLang="en-US" dirty="0"/>
              <a:t>邮箱：</a:t>
            </a:r>
            <a:r>
              <a:rPr lang="en-US" altLang="zh-CN" dirty="0">
                <a:hlinkClick r:id="rId3"/>
              </a:rPr>
              <a:t>albertofwb@gmail.com</a:t>
            </a:r>
            <a:endParaRPr lang="en-US" altLang="zh-CN" dirty="0"/>
          </a:p>
          <a:p>
            <a:pPr algn="l"/>
            <a:r>
              <a:rPr lang="zh-CN" altLang="en-US" dirty="0"/>
              <a:t>微信：</a:t>
            </a:r>
            <a:r>
              <a:rPr lang="en-US" altLang="zh-CN" dirty="0" err="1"/>
              <a:t>AlbertOfWB</a:t>
            </a:r>
            <a:endParaRPr lang="en-US" altLang="zh-CN" dirty="0"/>
          </a:p>
          <a:p>
            <a:pPr algn="l"/>
            <a:r>
              <a:rPr lang="zh-CN" altLang="en-US" dirty="0"/>
              <a:t>博客</a:t>
            </a:r>
            <a:r>
              <a:rPr lang="en-US" altLang="zh-CN" dirty="0"/>
              <a:t>:   </a:t>
            </a:r>
            <a:r>
              <a:rPr lang="en-US" altLang="zh-CN" sz="2500" u="sng" dirty="0">
                <a:solidFill>
                  <a:schemeClr val="bg2">
                    <a:lumMod val="60000"/>
                    <a:lumOff val="40000"/>
                  </a:schemeClr>
                </a:solidFill>
              </a:rPr>
              <a:t>http://www.cnblogs.com/albertofwb</a:t>
            </a:r>
          </a:p>
          <a:p>
            <a:pPr algn="l"/>
            <a:r>
              <a:rPr lang="zh-CN" altLang="en-US" dirty="0"/>
              <a:t>项目</a:t>
            </a:r>
            <a:r>
              <a:rPr lang="en-US" altLang="zh-CN" dirty="0"/>
              <a:t>:   </a:t>
            </a:r>
            <a:r>
              <a:rPr lang="en-US" altLang="zh-CN" dirty="0">
                <a:hlinkClick r:id="rId4"/>
              </a:rPr>
              <a:t>https://github.com/albertofwb/CloudMonitor</a:t>
            </a:r>
            <a:endParaRPr lang="en-US" altLang="zh-CN" dirty="0"/>
          </a:p>
          <a:p>
            <a:pPr algn="l"/>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2461894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客户端概要说明</a:t>
            </a:r>
          </a:p>
        </p:txBody>
      </p:sp>
      <p:sp>
        <p:nvSpPr>
          <p:cNvPr id="3" name="内容占位符 2"/>
          <p:cNvSpPr>
            <a:spLocks noGrp="1"/>
          </p:cNvSpPr>
          <p:nvPr>
            <p:ph idx="1"/>
          </p:nvPr>
        </p:nvSpPr>
        <p:spPr/>
        <p:txBody>
          <a:bodyPr/>
          <a:lstStyle/>
          <a:p>
            <a:r>
              <a:rPr lang="en-US" altLang="zh-CN" dirty="0" err="1"/>
              <a:t>CloudMonitor</a:t>
            </a:r>
            <a:r>
              <a:rPr lang="en-US" altLang="zh-CN" dirty="0"/>
              <a:t> </a:t>
            </a:r>
            <a:r>
              <a:rPr lang="zh-CN" altLang="en-US" dirty="0"/>
              <a:t>是一个由</a:t>
            </a:r>
            <a:r>
              <a:rPr lang="en-US" altLang="zh-CN" dirty="0"/>
              <a:t>C++</a:t>
            </a:r>
            <a:r>
              <a:rPr lang="zh-CN" altLang="en-US" dirty="0"/>
              <a:t>语言编写的常驻后台软件，几乎没有用户操作界面，仅仅在项目中后期为了用户首次注册考虑开发了一个简单的</a:t>
            </a:r>
            <a:r>
              <a:rPr lang="en-US" altLang="zh-CN" dirty="0"/>
              <a:t>MFC</a:t>
            </a:r>
            <a:r>
              <a:rPr lang="zh-CN" altLang="en-US" dirty="0"/>
              <a:t>单窗体程序。</a:t>
            </a:r>
            <a:endParaRPr lang="en-US" altLang="zh-CN" dirty="0"/>
          </a:p>
          <a:p>
            <a:r>
              <a:rPr lang="zh-CN" altLang="en-US" dirty="0"/>
              <a:t>当用户首次通过“</a:t>
            </a:r>
            <a:r>
              <a:rPr lang="en-US" altLang="zh-CN" dirty="0"/>
              <a:t>windows </a:t>
            </a:r>
            <a:r>
              <a:rPr lang="zh-CN" altLang="en-US" dirty="0"/>
              <a:t>窗口应用”登录成功后。本软件会将用户的认证信息加密后保存在硬盘中，同时在系统中注册一个“守护服务”，用来保证我们的工作进程不会被用户“无意”终止。</a:t>
            </a:r>
            <a:endParaRPr lang="en-US" altLang="zh-CN" dirty="0"/>
          </a:p>
          <a:p>
            <a:r>
              <a:rPr lang="zh-CN" altLang="en-US" dirty="0"/>
              <a:t>本软件属于安全监控范畴，除过用户第一次安装与注册之外，用户在此后的使用过程中几乎意识不到我们软件的存在。</a:t>
            </a:r>
            <a:r>
              <a:rPr lang="en-US" altLang="zh-CN" dirty="0"/>
              <a:t>(</a:t>
            </a:r>
            <a:r>
              <a:rPr lang="zh-CN" altLang="en-US" dirty="0"/>
              <a:t>仍然可以通过进程管理器查看我们软件的主进程名称：</a:t>
            </a:r>
            <a:r>
              <a:rPr lang="en-US" altLang="zh-CN" dirty="0"/>
              <a:t>CloudMonitor.exe)</a:t>
            </a:r>
          </a:p>
        </p:txBody>
      </p:sp>
    </p:spTree>
    <p:extLst>
      <p:ext uri="{BB962C8B-B14F-4D97-AF65-F5344CB8AC3E}">
        <p14:creationId xmlns:p14="http://schemas.microsoft.com/office/powerpoint/2010/main" val="35454253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rPr>
              <a:t>客户端核心功能一览</a:t>
            </a:r>
          </a:p>
        </p:txBody>
      </p:sp>
      <p:sp>
        <p:nvSpPr>
          <p:cNvPr id="3" name="内容占位符 2"/>
          <p:cNvSpPr>
            <a:spLocks noGrp="1"/>
          </p:cNvSpPr>
          <p:nvPr>
            <p:ph idx="1"/>
          </p:nvPr>
        </p:nvSpPr>
        <p:spPr/>
        <p:txBody>
          <a:bodyPr>
            <a:normAutofit lnSpcReduction="10000"/>
          </a:bodyPr>
          <a:lstStyle/>
          <a:p>
            <a:r>
              <a:rPr lang="zh-CN" altLang="en-US" dirty="0"/>
              <a:t>用户在工作电脑中访问“涉密文件”时，记录该事件并上报至远程服务器；</a:t>
            </a:r>
            <a:endParaRPr lang="en-US" altLang="zh-CN" dirty="0"/>
          </a:p>
          <a:p>
            <a:r>
              <a:rPr lang="en-US" altLang="zh-CN" dirty="0"/>
              <a:t>USB</a:t>
            </a:r>
            <a:r>
              <a:rPr lang="zh-CN" altLang="en-US" dirty="0"/>
              <a:t>设备插入、拔出时，记录时间、</a:t>
            </a:r>
            <a:r>
              <a:rPr lang="en-US" altLang="zh-CN" dirty="0"/>
              <a:t>USB</a:t>
            </a:r>
            <a:r>
              <a:rPr lang="zh-CN" altLang="en-US" dirty="0"/>
              <a:t>设备信息、用户信息等通报服务器；</a:t>
            </a:r>
            <a:endParaRPr lang="en-US" altLang="zh-CN" dirty="0"/>
          </a:p>
          <a:p>
            <a:r>
              <a:rPr lang="zh-CN" altLang="en-US" dirty="0"/>
              <a:t>用户可以点击本“安全监管客户端”</a:t>
            </a:r>
            <a:r>
              <a:rPr lang="en-US" altLang="zh-CN" dirty="0"/>
              <a:t>-&gt;</a:t>
            </a:r>
            <a:r>
              <a:rPr lang="zh-CN" altLang="en-US" dirty="0"/>
              <a:t>“自我审查”按钮实现自我审查功能；</a:t>
            </a:r>
            <a:endParaRPr lang="en-US" altLang="zh-CN" dirty="0"/>
          </a:p>
          <a:p>
            <a:r>
              <a:rPr lang="zh-CN" altLang="en-US" dirty="0"/>
              <a:t>支持可识别敏感文件的格式</a:t>
            </a:r>
            <a:r>
              <a:rPr lang="en-US" altLang="zh-CN" dirty="0"/>
              <a:t>:  </a:t>
            </a:r>
            <a:r>
              <a:rPr lang="en-US" altLang="zh-CN" dirty="0" err="1"/>
              <a:t>xls</a:t>
            </a:r>
            <a:r>
              <a:rPr lang="zh-CN" altLang="en-US" dirty="0"/>
              <a:t>、</a:t>
            </a:r>
            <a:r>
              <a:rPr lang="en-US" altLang="zh-CN" dirty="0" err="1"/>
              <a:t>xlsx</a:t>
            </a:r>
            <a:r>
              <a:rPr lang="zh-CN" altLang="en-US" dirty="0"/>
              <a:t>、</a:t>
            </a:r>
            <a:r>
              <a:rPr lang="en-US" altLang="zh-CN" dirty="0"/>
              <a:t>doc</a:t>
            </a:r>
            <a:r>
              <a:rPr lang="zh-CN" altLang="en-US" dirty="0"/>
              <a:t>、</a:t>
            </a:r>
            <a:r>
              <a:rPr lang="en-US" altLang="zh-CN" dirty="0" err="1"/>
              <a:t>docx</a:t>
            </a:r>
            <a:r>
              <a:rPr lang="zh-CN" altLang="en-US" dirty="0"/>
              <a:t>、</a:t>
            </a:r>
            <a:r>
              <a:rPr lang="en-US" altLang="zh-CN" dirty="0"/>
              <a:t>pdf</a:t>
            </a:r>
            <a:r>
              <a:rPr lang="zh-CN" altLang="en-US" dirty="0"/>
              <a:t>、</a:t>
            </a:r>
            <a:r>
              <a:rPr lang="en-US" altLang="zh-CN" dirty="0" err="1"/>
              <a:t>pdfx</a:t>
            </a:r>
            <a:r>
              <a:rPr lang="zh-CN" altLang="en-US" dirty="0"/>
              <a:t>、</a:t>
            </a:r>
            <a:r>
              <a:rPr lang="en-US" altLang="zh-CN" dirty="0"/>
              <a:t>ppt</a:t>
            </a:r>
            <a:r>
              <a:rPr lang="zh-CN" altLang="en-US" dirty="0"/>
              <a:t>、</a:t>
            </a:r>
            <a:r>
              <a:rPr lang="en-US" altLang="zh-CN" dirty="0" err="1"/>
              <a:t>pptx</a:t>
            </a:r>
            <a:r>
              <a:rPr lang="zh-CN" altLang="en-US" dirty="0"/>
              <a:t>；*</a:t>
            </a:r>
            <a:endParaRPr lang="en-US" altLang="zh-CN" dirty="0"/>
          </a:p>
          <a:p>
            <a:r>
              <a:rPr lang="zh-CN" altLang="en-US" dirty="0"/>
              <a:t>支持管理员在</a:t>
            </a:r>
            <a:r>
              <a:rPr lang="en-US" altLang="zh-CN" dirty="0"/>
              <a:t>web</a:t>
            </a:r>
            <a:r>
              <a:rPr lang="zh-CN" altLang="en-US" dirty="0"/>
              <a:t>端对其部门下的用户实现远程控制：断开网络、扫面用户全盘文件</a:t>
            </a:r>
            <a:endParaRPr lang="en-US" altLang="zh-CN" dirty="0"/>
          </a:p>
          <a:p>
            <a:pPr lvl="1"/>
            <a:endParaRPr lang="en-US" altLang="zh-CN" dirty="0"/>
          </a:p>
          <a:p>
            <a:r>
              <a:rPr lang="zh-CN" altLang="en-US" dirty="0"/>
              <a:t>技术注解：</a:t>
            </a:r>
            <a:endParaRPr lang="en-US" altLang="zh-CN" dirty="0"/>
          </a:p>
          <a:p>
            <a:pPr lvl="1"/>
            <a:r>
              <a:rPr lang="en-US" altLang="zh-CN" dirty="0"/>
              <a:t>Pdf</a:t>
            </a:r>
            <a:r>
              <a:rPr lang="zh-CN" altLang="en-US" dirty="0"/>
              <a:t>，目前暂不支持“扫面版本”的文件，即无法识别图片中的文字。</a:t>
            </a:r>
          </a:p>
          <a:p>
            <a:endParaRPr lang="zh-CN" altLang="en-US" dirty="0"/>
          </a:p>
        </p:txBody>
      </p:sp>
    </p:spTree>
    <p:extLst>
      <p:ext uri="{BB962C8B-B14F-4D97-AF65-F5344CB8AC3E}">
        <p14:creationId xmlns:p14="http://schemas.microsoft.com/office/powerpoint/2010/main" val="204652997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08046" y="184558"/>
            <a:ext cx="10353761" cy="920854"/>
          </a:xfrm>
        </p:spPr>
        <p:txBody>
          <a:bodyPr>
            <a:normAutofit/>
          </a:bodyPr>
          <a:lstStyle/>
          <a:p>
            <a:r>
              <a:rPr lang="en-US" altLang="zh-CN" dirty="0">
                <a:solidFill>
                  <a:schemeClr val="accent1"/>
                </a:solidFill>
              </a:rPr>
              <a:t>Web</a:t>
            </a:r>
            <a:r>
              <a:rPr lang="zh-CN" altLang="en-US" dirty="0">
                <a:solidFill>
                  <a:schemeClr val="accent1"/>
                </a:solidFill>
              </a:rPr>
              <a:t>登录界面</a:t>
            </a:r>
          </a:p>
        </p:txBody>
      </p:sp>
      <p:pic>
        <p:nvPicPr>
          <p:cNvPr id="6" name="图片 5"/>
          <p:cNvPicPr>
            <a:picLocks noChangeAspect="1"/>
          </p:cNvPicPr>
          <p:nvPr/>
        </p:nvPicPr>
        <p:blipFill>
          <a:blip r:embed="rId3"/>
          <a:stretch>
            <a:fillRect/>
          </a:stretch>
        </p:blipFill>
        <p:spPr>
          <a:xfrm>
            <a:off x="1291903" y="1335941"/>
            <a:ext cx="9386049" cy="5379445"/>
          </a:xfrm>
          <a:prstGeom prst="rect">
            <a:avLst/>
          </a:prstGeom>
        </p:spPr>
      </p:pic>
    </p:spTree>
    <p:extLst>
      <p:ext uri="{BB962C8B-B14F-4D97-AF65-F5344CB8AC3E}">
        <p14:creationId xmlns:p14="http://schemas.microsoft.com/office/powerpoint/2010/main" val="83471483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3795" y="131546"/>
            <a:ext cx="10353761" cy="1326321"/>
          </a:xfrm>
        </p:spPr>
        <p:txBody>
          <a:bodyPr vert="horz" lIns="91440" tIns="45720" rIns="91440" bIns="45720" rtlCol="0" anchor="ctr">
            <a:normAutofit/>
          </a:bodyPr>
          <a:lstStyle/>
          <a:p>
            <a:r>
              <a:rPr lang="zh-CN" altLang="en-US" dirty="0">
                <a:solidFill>
                  <a:schemeClr val="accent1"/>
                </a:solidFill>
              </a:rPr>
              <a:t>涉密文件通报截图</a:t>
            </a:r>
          </a:p>
        </p:txBody>
      </p:sp>
      <p:pic>
        <p:nvPicPr>
          <p:cNvPr id="8" name="图片 7"/>
          <p:cNvPicPr>
            <a:picLocks noChangeAspect="1"/>
          </p:cNvPicPr>
          <p:nvPr/>
        </p:nvPicPr>
        <p:blipFill>
          <a:blip r:embed="rId3"/>
          <a:stretch>
            <a:fillRect/>
          </a:stretch>
        </p:blipFill>
        <p:spPr>
          <a:xfrm>
            <a:off x="991260" y="2176733"/>
            <a:ext cx="9857143" cy="4333333"/>
          </a:xfrm>
          <a:prstGeom prst="rect">
            <a:avLst/>
          </a:prstGeom>
        </p:spPr>
      </p:pic>
      <p:pic>
        <p:nvPicPr>
          <p:cNvPr id="3" name="图片 2"/>
          <p:cNvPicPr>
            <a:picLocks noChangeAspect="1"/>
          </p:cNvPicPr>
          <p:nvPr/>
        </p:nvPicPr>
        <p:blipFill>
          <a:blip r:embed="rId4"/>
          <a:stretch>
            <a:fillRect/>
          </a:stretch>
        </p:blipFill>
        <p:spPr>
          <a:xfrm>
            <a:off x="991260" y="1487220"/>
            <a:ext cx="9504762" cy="419048"/>
          </a:xfrm>
          <a:prstGeom prst="rect">
            <a:avLst/>
          </a:prstGeom>
        </p:spPr>
      </p:pic>
    </p:spTree>
    <p:extLst>
      <p:ext uri="{BB962C8B-B14F-4D97-AF65-F5344CB8AC3E}">
        <p14:creationId xmlns:p14="http://schemas.microsoft.com/office/powerpoint/2010/main" val="216353807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356" y="232096"/>
            <a:ext cx="10353761" cy="1326321"/>
          </a:xfrm>
        </p:spPr>
        <p:txBody>
          <a:bodyPr/>
          <a:lstStyle/>
          <a:p>
            <a:r>
              <a:rPr lang="zh-CN" altLang="en-US" dirty="0">
                <a:solidFill>
                  <a:schemeClr val="accent1"/>
                </a:solidFill>
              </a:rPr>
              <a:t>远程控制</a:t>
            </a:r>
            <a:r>
              <a:rPr lang="en-US" altLang="zh-CN" dirty="0">
                <a:solidFill>
                  <a:schemeClr val="accent1"/>
                </a:solidFill>
              </a:rPr>
              <a:t>-</a:t>
            </a:r>
            <a:r>
              <a:rPr lang="zh-CN" altLang="en-US" dirty="0">
                <a:solidFill>
                  <a:schemeClr val="accent1"/>
                </a:solidFill>
              </a:rPr>
              <a:t>截图</a:t>
            </a:r>
          </a:p>
        </p:txBody>
      </p:sp>
      <p:pic>
        <p:nvPicPr>
          <p:cNvPr id="4" name="内容占位符 3"/>
          <p:cNvPicPr>
            <a:picLocks noGrp="1" noChangeAspect="1"/>
          </p:cNvPicPr>
          <p:nvPr>
            <p:ph idx="1"/>
          </p:nvPr>
        </p:nvPicPr>
        <p:blipFill>
          <a:blip r:embed="rId3"/>
          <a:stretch>
            <a:fillRect/>
          </a:stretch>
        </p:blipFill>
        <p:spPr>
          <a:xfrm>
            <a:off x="2262188" y="2095500"/>
            <a:ext cx="7658098" cy="3695700"/>
          </a:xfrm>
          <a:prstGeom prst="rect">
            <a:avLst/>
          </a:prstGeom>
        </p:spPr>
      </p:pic>
    </p:spTree>
    <p:extLst>
      <p:ext uri="{BB962C8B-B14F-4D97-AF65-F5344CB8AC3E}">
        <p14:creationId xmlns:p14="http://schemas.microsoft.com/office/powerpoint/2010/main" val="97469777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3795" y="408264"/>
            <a:ext cx="10353761" cy="1326321"/>
          </a:xfrm>
        </p:spPr>
        <p:txBody>
          <a:bodyPr/>
          <a:lstStyle/>
          <a:p>
            <a:r>
              <a:rPr lang="en-US" altLang="zh-CN" dirty="0">
                <a:solidFill>
                  <a:srgbClr val="FFFF00"/>
                </a:solidFill>
              </a:rPr>
              <a:t>Part.2  </a:t>
            </a:r>
            <a:r>
              <a:rPr lang="zh-CN" altLang="en-US" dirty="0"/>
              <a:t>开发经验分享</a:t>
            </a:r>
          </a:p>
        </p:txBody>
      </p:sp>
      <p:sp>
        <p:nvSpPr>
          <p:cNvPr id="3" name="内容占位符 2"/>
          <p:cNvSpPr>
            <a:spLocks noGrp="1"/>
          </p:cNvSpPr>
          <p:nvPr>
            <p:ph idx="1"/>
          </p:nvPr>
        </p:nvSpPr>
        <p:spPr>
          <a:xfrm>
            <a:off x="1408746" y="2265028"/>
            <a:ext cx="10353762" cy="2846664"/>
          </a:xfrm>
        </p:spPr>
        <p:txBody>
          <a:bodyPr>
            <a:normAutofit/>
          </a:bodyPr>
          <a:lstStyle/>
          <a:p>
            <a:r>
              <a:rPr lang="zh-CN" altLang="en-US" dirty="0"/>
              <a:t>编程基本功之编码    </a:t>
            </a:r>
            <a:r>
              <a:rPr lang="en-US" altLang="zh-CN" dirty="0">
                <a:sym typeface="Wingdings" panose="05000000000000000000" pitchFamily="2" charset="2"/>
              </a:rPr>
              <a:t>		 	       </a:t>
            </a:r>
            <a:r>
              <a:rPr lang="zh-CN" altLang="en-US" dirty="0">
                <a:sym typeface="Wingdings" panose="05000000000000000000" pitchFamily="2" charset="2"/>
              </a:rPr>
              <a:t> 中文</a:t>
            </a:r>
            <a:r>
              <a:rPr lang="zh-CN" altLang="en-US" dirty="0"/>
              <a:t>编码问题 </a:t>
            </a:r>
            <a:r>
              <a:rPr lang="en-US" altLang="zh-CN" dirty="0" err="1"/>
              <a:t>gbk</a:t>
            </a:r>
            <a:r>
              <a:rPr lang="zh-CN" altLang="en-US" dirty="0"/>
              <a:t>、</a:t>
            </a:r>
            <a:r>
              <a:rPr lang="en-US" altLang="zh-CN" dirty="0"/>
              <a:t>ucs2</a:t>
            </a:r>
            <a:r>
              <a:rPr lang="zh-CN" altLang="en-US" dirty="0"/>
              <a:t>、</a:t>
            </a:r>
            <a:r>
              <a:rPr lang="en-US" altLang="zh-CN" dirty="0"/>
              <a:t> utf8</a:t>
            </a:r>
          </a:p>
          <a:p>
            <a:r>
              <a:rPr lang="zh-CN" altLang="en-US" dirty="0"/>
              <a:t>如何解放用户双手，实现后台自动更新？</a:t>
            </a:r>
            <a:r>
              <a:rPr lang="en-US" altLang="zh-CN" dirty="0">
                <a:sym typeface="Wingdings" panose="05000000000000000000" pitchFamily="2" charset="2"/>
              </a:rPr>
              <a:t>    </a:t>
            </a:r>
            <a:r>
              <a:rPr lang="zh-CN" altLang="en-US" dirty="0"/>
              <a:t>自更新原理简述</a:t>
            </a:r>
          </a:p>
          <a:p>
            <a:r>
              <a:rPr lang="zh-CN" altLang="en-US" dirty="0"/>
              <a:t>不同模块之间如何方便进行代码整合？     </a:t>
            </a:r>
            <a:r>
              <a:rPr lang="en-US" altLang="zh-CN" dirty="0">
                <a:sym typeface="Wingdings" panose="05000000000000000000" pitchFamily="2" charset="2"/>
              </a:rPr>
              <a:t>   </a:t>
            </a:r>
            <a:r>
              <a:rPr lang="zh-CN" altLang="en-US" dirty="0"/>
              <a:t>源码管理中分支与标签的使用</a:t>
            </a:r>
          </a:p>
          <a:p>
            <a:r>
              <a:rPr lang="zh-CN" altLang="en-US" dirty="0"/>
              <a:t>开源软件使用的坑 </a:t>
            </a:r>
            <a:r>
              <a:rPr lang="en-US" altLang="zh-CN" dirty="0"/>
              <a:t>			     </a:t>
            </a:r>
            <a:r>
              <a:rPr lang="en-US" altLang="zh-CN" dirty="0">
                <a:sym typeface="Wingdings" panose="05000000000000000000" pitchFamily="2" charset="2"/>
              </a:rPr>
              <a:t></a:t>
            </a:r>
            <a:r>
              <a:rPr lang="en-US" altLang="zh-CN" dirty="0"/>
              <a:t>   </a:t>
            </a:r>
            <a:r>
              <a:rPr lang="zh-CN" altLang="en-US" dirty="0"/>
              <a:t>加密解密之</a:t>
            </a:r>
            <a:r>
              <a:rPr lang="en-US" altLang="zh-CN" dirty="0"/>
              <a:t>AES</a:t>
            </a:r>
            <a:r>
              <a:rPr lang="zh-CN" altLang="en-US" dirty="0"/>
              <a:t>跨平台</a:t>
            </a:r>
          </a:p>
          <a:p>
            <a:r>
              <a:rPr lang="zh-CN" altLang="en-US" dirty="0"/>
              <a:t>浅谈页布局的设计</a:t>
            </a:r>
            <a:r>
              <a:rPr lang="en-US" altLang="zh-CN" dirty="0"/>
              <a:t>			     </a:t>
            </a:r>
            <a:r>
              <a:rPr lang="en-US" altLang="zh-CN" dirty="0">
                <a:sym typeface="Wingdings" panose="05000000000000000000" pitchFamily="2" charset="2"/>
              </a:rPr>
              <a:t></a:t>
            </a:r>
            <a:r>
              <a:rPr lang="en-US" altLang="zh-CN" dirty="0"/>
              <a:t> </a:t>
            </a:r>
            <a:r>
              <a:rPr lang="zh-CN" altLang="en-US" dirty="0"/>
              <a:t>  黄金比例 </a:t>
            </a:r>
            <a:r>
              <a:rPr lang="en-US" altLang="zh-CN" dirty="0"/>
              <a:t>0.618</a:t>
            </a:r>
            <a:endParaRPr lang="zh-CN" altLang="en-US" dirty="0"/>
          </a:p>
        </p:txBody>
      </p:sp>
    </p:spTree>
    <p:extLst>
      <p:ext uri="{BB962C8B-B14F-4D97-AF65-F5344CB8AC3E}">
        <p14:creationId xmlns:p14="http://schemas.microsoft.com/office/powerpoint/2010/main" val="337847526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1"/>
                </a:solidFill>
              </a:rPr>
              <a:t>文档关键字匹配中的“坑”</a:t>
            </a:r>
          </a:p>
        </p:txBody>
      </p:sp>
      <p:sp>
        <p:nvSpPr>
          <p:cNvPr id="3" name="内容占位符 2"/>
          <p:cNvSpPr>
            <a:spLocks noGrp="1"/>
          </p:cNvSpPr>
          <p:nvPr>
            <p:ph idx="1"/>
          </p:nvPr>
        </p:nvSpPr>
        <p:spPr/>
        <p:txBody>
          <a:bodyPr>
            <a:normAutofit/>
          </a:bodyPr>
          <a:lstStyle/>
          <a:p>
            <a:r>
              <a:rPr lang="en-US" altLang="zh-CN" dirty="0">
                <a:effectLst/>
              </a:rPr>
              <a:t>UTF-8</a:t>
            </a:r>
            <a:r>
              <a:rPr lang="zh-CN" altLang="en-US" dirty="0">
                <a:effectLst/>
              </a:rPr>
              <a:t>最大的一个特点，就是它是一种变长的编码方式。它可以使用</a:t>
            </a:r>
            <a:r>
              <a:rPr lang="en-US" altLang="zh-CN" dirty="0">
                <a:effectLst/>
              </a:rPr>
              <a:t>1~4</a:t>
            </a:r>
            <a:r>
              <a:rPr lang="zh-CN" altLang="en-US" dirty="0">
                <a:effectLst/>
              </a:rPr>
              <a:t>个字节表示一个符号，根据不同的符号而变化字节长度。</a:t>
            </a:r>
          </a:p>
          <a:p>
            <a:r>
              <a:rPr lang="en-US" altLang="zh-CN" dirty="0">
                <a:effectLst/>
              </a:rPr>
              <a:t>UTF-8</a:t>
            </a:r>
            <a:r>
              <a:rPr lang="zh-CN" altLang="en-US" dirty="0">
                <a:effectLst/>
              </a:rPr>
              <a:t>的编码规则很简单，只有二条：</a:t>
            </a:r>
          </a:p>
          <a:p>
            <a:r>
              <a:rPr lang="en-US" altLang="zh-CN" dirty="0">
                <a:effectLst/>
              </a:rPr>
              <a:t>1</a:t>
            </a:r>
            <a:r>
              <a:rPr lang="zh-CN" altLang="en-US" dirty="0">
                <a:effectLst/>
              </a:rPr>
              <a:t>）对于单字节的符号，字节的第一位设为</a:t>
            </a:r>
            <a:r>
              <a:rPr lang="en-US" altLang="zh-CN" dirty="0">
                <a:effectLst/>
              </a:rPr>
              <a:t>0</a:t>
            </a:r>
            <a:r>
              <a:rPr lang="zh-CN" altLang="en-US" dirty="0">
                <a:effectLst/>
              </a:rPr>
              <a:t>，后面</a:t>
            </a:r>
            <a:r>
              <a:rPr lang="en-US" altLang="zh-CN" dirty="0">
                <a:effectLst/>
              </a:rPr>
              <a:t>7</a:t>
            </a:r>
            <a:r>
              <a:rPr lang="zh-CN" altLang="en-US" dirty="0">
                <a:effectLst/>
              </a:rPr>
              <a:t>位为这个符号的</a:t>
            </a:r>
            <a:r>
              <a:rPr lang="en-US" altLang="zh-CN" dirty="0" err="1">
                <a:effectLst/>
              </a:rPr>
              <a:t>unicode</a:t>
            </a:r>
            <a:r>
              <a:rPr lang="zh-CN" altLang="en-US" dirty="0">
                <a:effectLst/>
              </a:rPr>
              <a:t>码。因此对于英语字母，</a:t>
            </a:r>
            <a:r>
              <a:rPr lang="en-US" altLang="zh-CN" dirty="0">
                <a:effectLst/>
              </a:rPr>
              <a:t>UTF-8</a:t>
            </a:r>
            <a:r>
              <a:rPr lang="zh-CN" altLang="en-US" dirty="0">
                <a:effectLst/>
              </a:rPr>
              <a:t>编码和</a:t>
            </a:r>
            <a:r>
              <a:rPr lang="en-US" altLang="zh-CN" dirty="0">
                <a:effectLst/>
              </a:rPr>
              <a:t>ASCII</a:t>
            </a:r>
            <a:r>
              <a:rPr lang="zh-CN" altLang="en-US" dirty="0">
                <a:effectLst/>
              </a:rPr>
              <a:t>码是相同的。</a:t>
            </a:r>
          </a:p>
          <a:p>
            <a:r>
              <a:rPr lang="en-US" altLang="zh-CN" dirty="0">
                <a:effectLst/>
              </a:rPr>
              <a:t>2</a:t>
            </a:r>
            <a:r>
              <a:rPr lang="zh-CN" altLang="en-US" dirty="0">
                <a:effectLst/>
              </a:rPr>
              <a:t>）对于</a:t>
            </a:r>
            <a:r>
              <a:rPr lang="en-US" altLang="zh-CN" dirty="0">
                <a:effectLst/>
              </a:rPr>
              <a:t>n</a:t>
            </a:r>
            <a:r>
              <a:rPr lang="zh-CN" altLang="en-US" dirty="0">
                <a:effectLst/>
              </a:rPr>
              <a:t>字节的符号（</a:t>
            </a:r>
            <a:r>
              <a:rPr lang="en-US" altLang="zh-CN" dirty="0">
                <a:effectLst/>
              </a:rPr>
              <a:t>n&gt;1</a:t>
            </a:r>
            <a:r>
              <a:rPr lang="zh-CN" altLang="en-US" dirty="0">
                <a:effectLst/>
              </a:rPr>
              <a:t>），第一个字节的前</a:t>
            </a:r>
            <a:r>
              <a:rPr lang="en-US" altLang="zh-CN" dirty="0">
                <a:effectLst/>
              </a:rPr>
              <a:t>n</a:t>
            </a:r>
            <a:r>
              <a:rPr lang="zh-CN" altLang="en-US" dirty="0">
                <a:effectLst/>
              </a:rPr>
              <a:t>位都设为</a:t>
            </a:r>
            <a:r>
              <a:rPr lang="en-US" altLang="zh-CN" dirty="0">
                <a:effectLst/>
              </a:rPr>
              <a:t>1</a:t>
            </a:r>
            <a:r>
              <a:rPr lang="zh-CN" altLang="en-US" dirty="0">
                <a:effectLst/>
              </a:rPr>
              <a:t>，第</a:t>
            </a:r>
            <a:r>
              <a:rPr lang="en-US" altLang="zh-CN" dirty="0">
                <a:effectLst/>
              </a:rPr>
              <a:t>n+1</a:t>
            </a:r>
            <a:r>
              <a:rPr lang="zh-CN" altLang="en-US" dirty="0">
                <a:effectLst/>
              </a:rPr>
              <a:t>位设为</a:t>
            </a:r>
            <a:r>
              <a:rPr lang="en-US" altLang="zh-CN" dirty="0">
                <a:effectLst/>
              </a:rPr>
              <a:t>0</a:t>
            </a:r>
            <a:r>
              <a:rPr lang="zh-CN" altLang="en-US" dirty="0">
                <a:effectLst/>
              </a:rPr>
              <a:t>，后面字节的前两位一律设为</a:t>
            </a:r>
            <a:r>
              <a:rPr lang="en-US" altLang="zh-CN" dirty="0">
                <a:effectLst/>
              </a:rPr>
              <a:t>10</a:t>
            </a:r>
            <a:r>
              <a:rPr lang="zh-CN" altLang="en-US" dirty="0">
                <a:effectLst/>
              </a:rPr>
              <a:t>。剩下的没有提及的二进制位，全部为这个符号的</a:t>
            </a:r>
            <a:r>
              <a:rPr lang="en-US" altLang="zh-CN" dirty="0" err="1">
                <a:effectLst/>
              </a:rPr>
              <a:t>unicode</a:t>
            </a:r>
            <a:r>
              <a:rPr lang="zh-CN" altLang="en-US" dirty="0">
                <a:effectLst/>
              </a:rPr>
              <a:t>码。</a:t>
            </a:r>
          </a:p>
          <a:p>
            <a:r>
              <a:rPr lang="zh-CN" altLang="en-US" dirty="0">
                <a:effectLst/>
              </a:rPr>
              <a:t>下表总结了编码规则，字母</a:t>
            </a:r>
            <a:r>
              <a:rPr lang="en-US" altLang="zh-CN" dirty="0">
                <a:effectLst/>
              </a:rPr>
              <a:t>x</a:t>
            </a:r>
            <a:r>
              <a:rPr lang="zh-CN" altLang="en-US" dirty="0">
                <a:effectLst/>
              </a:rPr>
              <a:t>表示可用编码的位。</a:t>
            </a:r>
          </a:p>
        </p:txBody>
      </p:sp>
    </p:spTree>
    <p:extLst>
      <p:ext uri="{BB962C8B-B14F-4D97-AF65-F5344CB8AC3E}">
        <p14:creationId xmlns:p14="http://schemas.microsoft.com/office/powerpoint/2010/main" val="4084807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UTF-8</a:t>
            </a:r>
            <a:r>
              <a:rPr lang="zh-CN" altLang="en-US" dirty="0">
                <a:solidFill>
                  <a:schemeClr val="accent1"/>
                </a:solidFill>
              </a:rPr>
              <a:t>编码格式</a:t>
            </a:r>
          </a:p>
        </p:txBody>
      </p:sp>
      <p:pic>
        <p:nvPicPr>
          <p:cNvPr id="5" name="内容占位符 4"/>
          <p:cNvPicPr>
            <a:picLocks noGrp="1" noChangeAspect="1"/>
          </p:cNvPicPr>
          <p:nvPr>
            <p:ph idx="1"/>
          </p:nvPr>
        </p:nvPicPr>
        <p:blipFill>
          <a:blip r:embed="rId2"/>
          <a:stretch>
            <a:fillRect/>
          </a:stretch>
        </p:blipFill>
        <p:spPr>
          <a:xfrm>
            <a:off x="2620922" y="2634984"/>
            <a:ext cx="7276190" cy="2247619"/>
          </a:xfrm>
          <a:prstGeom prst="rect">
            <a:avLst/>
          </a:prstGeom>
        </p:spPr>
      </p:pic>
    </p:spTree>
    <p:extLst>
      <p:ext uri="{BB962C8B-B14F-4D97-AF65-F5344CB8AC3E}">
        <p14:creationId xmlns:p14="http://schemas.microsoft.com/office/powerpoint/2010/main" val="177505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1"/>
                </a:solidFill>
              </a:rPr>
              <a:t>保持软件最新版的思路</a:t>
            </a:r>
          </a:p>
        </p:txBody>
      </p:sp>
      <p:sp>
        <p:nvSpPr>
          <p:cNvPr id="3" name="内容占位符 2"/>
          <p:cNvSpPr>
            <a:spLocks noGrp="1"/>
          </p:cNvSpPr>
          <p:nvPr>
            <p:ph idx="1"/>
          </p:nvPr>
        </p:nvSpPr>
        <p:spPr/>
        <p:txBody>
          <a:bodyPr/>
          <a:lstStyle/>
          <a:p>
            <a:r>
              <a:rPr lang="en-US" altLang="zh-CN" dirty="0"/>
              <a:t>ftp</a:t>
            </a:r>
            <a:r>
              <a:rPr lang="zh-CN" altLang="en-US" dirty="0"/>
              <a:t>服务器的搭建</a:t>
            </a:r>
            <a:endParaRPr lang="en-US" altLang="zh-CN" dirty="0"/>
          </a:p>
          <a:p>
            <a:r>
              <a:rPr lang="zh-CN" altLang="en-US" dirty="0"/>
              <a:t>文件目录的设计</a:t>
            </a:r>
            <a:endParaRPr lang="en-US" altLang="zh-CN" dirty="0"/>
          </a:p>
          <a:p>
            <a:r>
              <a:rPr lang="zh-CN" altLang="en-US" dirty="0"/>
              <a:t>“机智”的下载，“稳妥”的升级</a:t>
            </a:r>
            <a:r>
              <a:rPr lang="en-US" altLang="zh-CN" dirty="0"/>
              <a:t>(</a:t>
            </a:r>
            <a:r>
              <a:rPr lang="zh-CN" altLang="en-US" dirty="0"/>
              <a:t>替换</a:t>
            </a:r>
            <a:r>
              <a:rPr lang="en-US" altLang="zh-CN" dirty="0"/>
              <a:t>)</a:t>
            </a:r>
          </a:p>
          <a:p>
            <a:r>
              <a:rPr lang="zh-CN" altLang="en-US" dirty="0"/>
              <a:t>附图，</a:t>
            </a:r>
            <a:r>
              <a:rPr lang="en-US" altLang="zh-CN" dirty="0"/>
              <a:t>Linux </a:t>
            </a:r>
            <a:r>
              <a:rPr lang="zh-CN" altLang="en-US" dirty="0"/>
              <a:t>软件下载</a:t>
            </a:r>
            <a:r>
              <a:rPr lang="en-US" altLang="zh-CN" dirty="0"/>
              <a:t>ftp</a:t>
            </a:r>
            <a:r>
              <a:rPr lang="zh-CN" altLang="en-US" dirty="0"/>
              <a:t>目录截图</a:t>
            </a:r>
            <a:endParaRPr lang="en-US" altLang="zh-CN" dirty="0"/>
          </a:p>
          <a:p>
            <a:r>
              <a:rPr lang="zh-CN" altLang="en-US" dirty="0"/>
              <a:t>我们服务器的目录截图</a:t>
            </a:r>
            <a:endParaRPr lang="en-US" altLang="zh-CN" dirty="0"/>
          </a:p>
          <a:p>
            <a:r>
              <a:rPr lang="zh-CN" altLang="en-US" dirty="0"/>
              <a:t>自更新设计流程图</a:t>
            </a:r>
          </a:p>
        </p:txBody>
      </p:sp>
    </p:spTree>
    <p:extLst>
      <p:ext uri="{BB962C8B-B14F-4D97-AF65-F5344CB8AC3E}">
        <p14:creationId xmlns:p14="http://schemas.microsoft.com/office/powerpoint/2010/main" val="24850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749293" y="0"/>
            <a:ext cx="5442707" cy="6858000"/>
          </a:xfrm>
          <a:prstGeom prst="rect">
            <a:avLst/>
          </a:prstGeom>
        </p:spPr>
      </p:pic>
      <p:pic>
        <p:nvPicPr>
          <p:cNvPr id="6" name="图片 5"/>
          <p:cNvPicPr>
            <a:picLocks noChangeAspect="1"/>
          </p:cNvPicPr>
          <p:nvPr/>
        </p:nvPicPr>
        <p:blipFill>
          <a:blip r:embed="rId3"/>
          <a:stretch>
            <a:fillRect/>
          </a:stretch>
        </p:blipFill>
        <p:spPr>
          <a:xfrm>
            <a:off x="0" y="0"/>
            <a:ext cx="6199153" cy="6858000"/>
          </a:xfrm>
          <a:prstGeom prst="rect">
            <a:avLst/>
          </a:prstGeom>
        </p:spPr>
      </p:pic>
    </p:spTree>
    <p:extLst>
      <p:ext uri="{BB962C8B-B14F-4D97-AF65-F5344CB8AC3E}">
        <p14:creationId xmlns:p14="http://schemas.microsoft.com/office/powerpoint/2010/main" val="354544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标题 5"/>
          <p:cNvSpPr>
            <a:spLocks noGrp="1"/>
          </p:cNvSpPr>
          <p:nvPr>
            <p:ph type="title"/>
          </p:nvPr>
        </p:nvSpPr>
        <p:spPr>
          <a:xfrm>
            <a:off x="3717793" y="2692866"/>
            <a:ext cx="5135262" cy="1371032"/>
          </a:xfrm>
        </p:spPr>
        <p:txBody>
          <a:bodyPr>
            <a:normAutofit fontScale="90000"/>
          </a:bodyPr>
          <a:lstStyle/>
          <a:p>
            <a:pPr algn="l"/>
            <a:r>
              <a:rPr lang="en-US" altLang="zh-CN" sz="3400" dirty="0">
                <a:solidFill>
                  <a:srgbClr val="FFFF00"/>
                </a:solidFill>
              </a:rPr>
              <a:t>part.1</a:t>
            </a:r>
            <a:r>
              <a:rPr lang="en-US" altLang="zh-CN" dirty="0"/>
              <a:t>  </a:t>
            </a:r>
            <a:r>
              <a:rPr lang="zh-CN" altLang="en-US" dirty="0">
                <a:hlinkClick r:id="rId3" action="ppaction://hlinksldjump"/>
              </a:rPr>
              <a:t>项目介绍</a:t>
            </a:r>
            <a:br>
              <a:rPr lang="zh-CN" altLang="en-US" dirty="0"/>
            </a:br>
            <a:r>
              <a:rPr lang="en-US" altLang="zh-CN" sz="3400" dirty="0">
                <a:solidFill>
                  <a:srgbClr val="FFFF00"/>
                </a:solidFill>
              </a:rPr>
              <a:t>part.2</a:t>
            </a:r>
            <a:r>
              <a:rPr lang="en-US" altLang="zh-CN" dirty="0"/>
              <a:t>  </a:t>
            </a:r>
            <a:r>
              <a:rPr lang="zh-CN" altLang="en-US" dirty="0">
                <a:hlinkClick r:id="rId4" action="ppaction://hlinksldjump"/>
              </a:rPr>
              <a:t>开发经验分享</a:t>
            </a:r>
            <a:br>
              <a:rPr lang="zh-CN" altLang="en-US" dirty="0"/>
            </a:br>
            <a:endParaRPr lang="zh-CN" altLang="en-US" dirty="0"/>
          </a:p>
        </p:txBody>
      </p:sp>
      <p:sp>
        <p:nvSpPr>
          <p:cNvPr id="7" name="文本占位符 6"/>
          <p:cNvSpPr>
            <a:spLocks noGrp="1"/>
          </p:cNvSpPr>
          <p:nvPr>
            <p:ph type="body" sz="half" idx="2"/>
          </p:nvPr>
        </p:nvSpPr>
        <p:spPr>
          <a:xfrm>
            <a:off x="965930" y="4659517"/>
            <a:ext cx="10353762" cy="1586380"/>
          </a:xfrm>
        </p:spPr>
        <p:txBody>
          <a:bodyPr>
            <a:normAutofit/>
          </a:bodyPr>
          <a:lstStyle/>
          <a:p>
            <a:r>
              <a:rPr lang="zh-CN" altLang="en-US" sz="1800" b="1" i="1" dirty="0"/>
              <a:t>我什么时候开始搞得这个项目？</a:t>
            </a:r>
            <a:br>
              <a:rPr lang="en-US" altLang="zh-CN" sz="1800" b="1" i="1" dirty="0"/>
            </a:br>
            <a:r>
              <a:rPr lang="en-US" altLang="zh-CN" sz="1800" dirty="0"/>
              <a:t>2016.09.19</a:t>
            </a:r>
            <a:br>
              <a:rPr lang="en-US" altLang="zh-CN" sz="1800" dirty="0"/>
            </a:br>
            <a:r>
              <a:rPr lang="zh-CN" altLang="en-US" sz="1800" dirty="0"/>
              <a:t>在开发</a:t>
            </a:r>
            <a:r>
              <a:rPr lang="en-US" altLang="zh-CN" sz="1800" dirty="0"/>
              <a:t>《</a:t>
            </a:r>
            <a:r>
              <a:rPr lang="zh-CN" altLang="en-US" sz="1800" dirty="0"/>
              <a:t>安全监管客户端</a:t>
            </a:r>
            <a:r>
              <a:rPr lang="en-US" altLang="zh-CN" sz="1800" dirty="0"/>
              <a:t>》</a:t>
            </a:r>
            <a:r>
              <a:rPr lang="zh-CN" altLang="en-US" sz="1800" dirty="0"/>
              <a:t>过程中</a:t>
            </a:r>
            <a:r>
              <a:rPr lang="en-US" altLang="zh-CN" sz="1800" i="1" dirty="0">
                <a:solidFill>
                  <a:srgbClr val="FF0000"/>
                </a:solidFill>
              </a:rPr>
              <a:t>GET </a:t>
            </a:r>
            <a:r>
              <a:rPr lang="zh-CN" altLang="en-US" sz="1800" dirty="0"/>
              <a:t>的</a:t>
            </a:r>
            <a:r>
              <a:rPr lang="zh-CN" altLang="en-US" sz="1800" i="1" dirty="0">
                <a:solidFill>
                  <a:schemeClr val="tx2">
                    <a:lumMod val="75000"/>
                  </a:schemeClr>
                </a:solidFill>
              </a:rPr>
              <a:t>新技能</a:t>
            </a:r>
            <a:br>
              <a:rPr lang="en-US" altLang="zh-CN" sz="1800" i="1" dirty="0">
                <a:solidFill>
                  <a:schemeClr val="tx2">
                    <a:lumMod val="75000"/>
                  </a:schemeClr>
                </a:solidFill>
              </a:rPr>
            </a:br>
            <a:r>
              <a:rPr lang="zh-CN" altLang="en-US" sz="1800" dirty="0"/>
              <a:t>能够在此与大家分享和交流，我感到很开心！</a:t>
            </a:r>
          </a:p>
        </p:txBody>
      </p:sp>
      <p:sp>
        <p:nvSpPr>
          <p:cNvPr id="9" name="矩形 8"/>
          <p:cNvSpPr/>
          <p:nvPr/>
        </p:nvSpPr>
        <p:spPr>
          <a:xfrm>
            <a:off x="2927758" y="846746"/>
            <a:ext cx="7424257" cy="1384995"/>
          </a:xfrm>
          <a:prstGeom prst="rect">
            <a:avLst/>
          </a:prstGeom>
        </p:spPr>
        <p:txBody>
          <a:bodyPr wrap="square">
            <a:spAutoFit/>
          </a:bodyPr>
          <a:lstStyle/>
          <a:p>
            <a:r>
              <a:rPr lang="zh-CN" altLang="en-US" sz="4800" b="1" cap="all" dirty="0">
                <a:effectLst>
                  <a:outerShdw blurRad="50800" dist="63500" dir="2700000" algn="tl" rotWithShape="0">
                    <a:srgbClr val="000000">
                      <a:alpha val="48000"/>
                    </a:srgbClr>
                  </a:outerShdw>
                </a:effectLst>
                <a:latin typeface="+mj-lt"/>
                <a:ea typeface="+mj-ea"/>
                <a:cs typeface="+mj-cs"/>
              </a:rPr>
              <a:t>本次报告分为两个部分</a:t>
            </a:r>
            <a:br>
              <a:rPr lang="en-US" altLang="zh-CN" dirty="0"/>
            </a:br>
            <a:br>
              <a:rPr lang="en-US" altLang="zh-CN" dirty="0"/>
            </a:br>
            <a:endParaRPr lang="zh-CN" altLang="en-US" dirty="0"/>
          </a:p>
        </p:txBody>
      </p:sp>
    </p:spTree>
    <p:extLst>
      <p:ext uri="{BB962C8B-B14F-4D97-AF65-F5344CB8AC3E}">
        <p14:creationId xmlns:p14="http://schemas.microsoft.com/office/powerpoint/2010/main" val="363809373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1"/>
                </a:solidFill>
              </a:rPr>
              <a:t>多人协作与代码版本控制</a:t>
            </a:r>
          </a:p>
        </p:txBody>
      </p:sp>
      <p:sp>
        <p:nvSpPr>
          <p:cNvPr id="3" name="内容占位符 2"/>
          <p:cNvSpPr>
            <a:spLocks noGrp="1"/>
          </p:cNvSpPr>
          <p:nvPr>
            <p:ph idx="1"/>
          </p:nvPr>
        </p:nvSpPr>
        <p:spPr/>
        <p:txBody>
          <a:bodyPr/>
          <a:lstStyle/>
          <a:p>
            <a:r>
              <a:rPr lang="en-US" altLang="zh-CN" dirty="0" err="1"/>
              <a:t>Git</a:t>
            </a:r>
            <a:r>
              <a:rPr lang="en-US" altLang="zh-CN" dirty="0"/>
              <a:t> </a:t>
            </a:r>
            <a:r>
              <a:rPr lang="zh-CN" altLang="en-US" dirty="0"/>
              <a:t>背景介绍</a:t>
            </a:r>
            <a:endParaRPr lang="en-US" altLang="zh-CN" dirty="0"/>
          </a:p>
          <a:p>
            <a:r>
              <a:rPr lang="zh-CN" altLang="en-US" dirty="0"/>
              <a:t>手动同步代码的劣势</a:t>
            </a:r>
            <a:endParaRPr lang="en-US" altLang="zh-CN" dirty="0"/>
          </a:p>
          <a:p>
            <a:r>
              <a:rPr lang="en-US" altLang="zh-CN" dirty="0" err="1"/>
              <a:t>Git</a:t>
            </a:r>
            <a:r>
              <a:rPr lang="zh-CN" altLang="en-US" dirty="0"/>
              <a:t>的方便之处</a:t>
            </a:r>
            <a:endParaRPr lang="en-US" altLang="zh-CN" dirty="0"/>
          </a:p>
          <a:p>
            <a:r>
              <a:rPr lang="en-US" altLang="zh-CN" dirty="0" err="1"/>
              <a:t>Git</a:t>
            </a:r>
            <a:r>
              <a:rPr lang="en-US" altLang="zh-CN" dirty="0"/>
              <a:t> </a:t>
            </a:r>
            <a:r>
              <a:rPr lang="zh-CN" altLang="en-US" dirty="0"/>
              <a:t>的“快照”与</a:t>
            </a:r>
            <a:r>
              <a:rPr lang="en-US" altLang="zh-CN" dirty="0"/>
              <a:t>ghost</a:t>
            </a:r>
            <a:r>
              <a:rPr lang="zh-CN" altLang="en-US" dirty="0"/>
              <a:t>装机的纯粹</a:t>
            </a:r>
          </a:p>
        </p:txBody>
      </p:sp>
    </p:spTree>
    <p:extLst>
      <p:ext uri="{BB962C8B-B14F-4D97-AF65-F5344CB8AC3E}">
        <p14:creationId xmlns:p14="http://schemas.microsoft.com/office/powerpoint/2010/main" val="769367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accent1"/>
                </a:solidFill>
              </a:rPr>
              <a:t>Openssl</a:t>
            </a:r>
            <a:r>
              <a:rPr lang="en-US" altLang="zh-CN" dirty="0">
                <a:solidFill>
                  <a:schemeClr val="accent1"/>
                </a:solidFill>
              </a:rPr>
              <a:t> </a:t>
            </a:r>
            <a:r>
              <a:rPr lang="zh-CN" altLang="en-US" dirty="0">
                <a:solidFill>
                  <a:schemeClr val="accent1"/>
                </a:solidFill>
              </a:rPr>
              <a:t>源码编译，跨平台加解密失败</a:t>
            </a:r>
          </a:p>
        </p:txBody>
      </p:sp>
      <p:sp>
        <p:nvSpPr>
          <p:cNvPr id="3" name="内容占位符 2"/>
          <p:cNvSpPr>
            <a:spLocks noGrp="1"/>
          </p:cNvSpPr>
          <p:nvPr>
            <p:ph idx="1"/>
          </p:nvPr>
        </p:nvSpPr>
        <p:spPr/>
        <p:txBody>
          <a:bodyPr>
            <a:normAutofit lnSpcReduction="10000"/>
          </a:bodyPr>
          <a:lstStyle/>
          <a:p>
            <a:r>
              <a:rPr lang="zh-CN" altLang="en-US" dirty="0"/>
              <a:t>文件传输，为了防止重要信息外泄。先用“</a:t>
            </a:r>
            <a:r>
              <a:rPr lang="en-US" altLang="zh-CN" dirty="0"/>
              <a:t>aes-128-cbc</a:t>
            </a:r>
            <a:r>
              <a:rPr lang="zh-CN" altLang="en-US" dirty="0"/>
              <a:t>算法”算法加密后，再使用</a:t>
            </a:r>
            <a:r>
              <a:rPr lang="en-US" altLang="zh-CN" dirty="0" err="1"/>
              <a:t>tcp</a:t>
            </a:r>
            <a:r>
              <a:rPr lang="zh-CN" altLang="en-US" dirty="0"/>
              <a:t>传输。</a:t>
            </a:r>
            <a:endParaRPr lang="en-US" altLang="zh-CN" dirty="0"/>
          </a:p>
          <a:p>
            <a:r>
              <a:rPr lang="zh-CN" altLang="en-US" dirty="0"/>
              <a:t>从 </a:t>
            </a:r>
            <a:r>
              <a:rPr lang="en-US" altLang="zh-CN" dirty="0">
                <a:hlinkClick r:id="rId2"/>
              </a:rPr>
              <a:t>https://www.openssl.org/source/</a:t>
            </a:r>
            <a:r>
              <a:rPr lang="en-US" altLang="zh-CN" dirty="0"/>
              <a:t> </a:t>
            </a:r>
            <a:r>
              <a:rPr lang="zh-CN" altLang="en-US" dirty="0"/>
              <a:t>搞到源码，使用</a:t>
            </a:r>
            <a:r>
              <a:rPr lang="en-US" altLang="zh-CN" dirty="0"/>
              <a:t>vs2015 </a:t>
            </a:r>
            <a:r>
              <a:rPr lang="zh-CN" altLang="en-US" dirty="0"/>
              <a:t>本地编译安装。测试发现，在</a:t>
            </a:r>
            <a:r>
              <a:rPr lang="en-US" altLang="zh-CN" dirty="0"/>
              <a:t>win10 </a:t>
            </a:r>
            <a:r>
              <a:rPr lang="zh-CN" altLang="en-US" dirty="0"/>
              <a:t>上加密后的文件，传输到</a:t>
            </a:r>
            <a:r>
              <a:rPr lang="en-US" altLang="zh-CN" dirty="0"/>
              <a:t>Linux </a:t>
            </a:r>
            <a:r>
              <a:rPr lang="zh-CN" altLang="en-US" dirty="0"/>
              <a:t>上无法解密。</a:t>
            </a:r>
            <a:endParaRPr lang="en-US" altLang="zh-CN" dirty="0"/>
          </a:p>
          <a:p>
            <a:r>
              <a:rPr lang="zh-CN" altLang="en-US" dirty="0"/>
              <a:t>临时解决方法，采用开源的商用</a:t>
            </a:r>
            <a:r>
              <a:rPr lang="en-US" altLang="zh-CN" dirty="0"/>
              <a:t>7z</a:t>
            </a:r>
            <a:r>
              <a:rPr lang="zh-CN" altLang="en-US" dirty="0"/>
              <a:t>压缩软件自带的加密功能，替代。</a:t>
            </a:r>
            <a:endParaRPr lang="en-US" altLang="zh-CN" dirty="0"/>
          </a:p>
          <a:p>
            <a:r>
              <a:rPr lang="zh-CN" altLang="en-US" dirty="0"/>
              <a:t>突发奇想，有可能是编译过程中配置有问题，导致跨平台解密失败，何不下载一个商用版本的 </a:t>
            </a:r>
            <a:r>
              <a:rPr lang="en-US" altLang="zh-CN" dirty="0" err="1"/>
              <a:t>Openssl</a:t>
            </a:r>
            <a:r>
              <a:rPr lang="zh-CN" altLang="en-US" dirty="0"/>
              <a:t>？ 果然可行！</a:t>
            </a:r>
            <a:endParaRPr lang="en-US" altLang="zh-CN" dirty="0"/>
          </a:p>
          <a:p>
            <a:r>
              <a:rPr lang="zh-CN" altLang="en-US" dirty="0"/>
              <a:t>下载链接 </a:t>
            </a:r>
            <a:r>
              <a:rPr lang="en-US" altLang="zh-CN" dirty="0"/>
              <a:t>https://sourceforge.net/projects/gnuwin32/files/openssl/0.9.8h-1/openssl-0.9.8h-1-bin.zip</a:t>
            </a:r>
          </a:p>
        </p:txBody>
      </p:sp>
    </p:spTree>
    <p:extLst>
      <p:ext uri="{BB962C8B-B14F-4D97-AF65-F5344CB8AC3E}">
        <p14:creationId xmlns:p14="http://schemas.microsoft.com/office/powerpoint/2010/main" val="289601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1"/>
                </a:solidFill>
              </a:rPr>
              <a:t>为何不自己编写加解密模块？</a:t>
            </a:r>
          </a:p>
        </p:txBody>
      </p:sp>
      <p:sp>
        <p:nvSpPr>
          <p:cNvPr id="3" name="内容占位符 2"/>
          <p:cNvSpPr>
            <a:spLocks noGrp="1"/>
          </p:cNvSpPr>
          <p:nvPr>
            <p:ph idx="1"/>
          </p:nvPr>
        </p:nvSpPr>
        <p:spPr/>
        <p:txBody>
          <a:bodyPr/>
          <a:lstStyle/>
          <a:p>
            <a:r>
              <a:rPr lang="zh-CN" altLang="en-US" dirty="0"/>
              <a:t>时间、精力、成本 三要素</a:t>
            </a:r>
            <a:endParaRPr lang="en-US" altLang="zh-CN" dirty="0"/>
          </a:p>
          <a:p>
            <a:pPr lvl="1"/>
            <a:r>
              <a:rPr lang="zh-CN" altLang="en-US" dirty="0"/>
              <a:t>虽然 </a:t>
            </a:r>
            <a:r>
              <a:rPr lang="en-US" altLang="zh-CN" dirty="0" err="1"/>
              <a:t>Openssl</a:t>
            </a:r>
            <a:r>
              <a:rPr lang="en-US" altLang="zh-CN" dirty="0"/>
              <a:t> </a:t>
            </a:r>
            <a:r>
              <a:rPr lang="zh-CN" altLang="en-US" dirty="0"/>
              <a:t>提供了丰富的</a:t>
            </a:r>
            <a:r>
              <a:rPr lang="en-US" altLang="zh-CN" dirty="0"/>
              <a:t>API </a:t>
            </a:r>
            <a:r>
              <a:rPr lang="zh-CN" altLang="en-US" dirty="0"/>
              <a:t>接口，自己独立实现“实用”的加密软件也挺牛。</a:t>
            </a:r>
            <a:endParaRPr lang="en-US" altLang="zh-CN" dirty="0"/>
          </a:p>
          <a:p>
            <a:pPr lvl="1"/>
            <a:r>
              <a:rPr lang="zh-CN" altLang="en-US" dirty="0"/>
              <a:t>开发这个功能需要时间，编码的时间、测试的时间。我只是普通人，参考并测试了网上的一些示例代码之后，发现要亲自实现‘跨平台的加解密’功能要花费大量精力。</a:t>
            </a:r>
            <a:endParaRPr lang="en-US" altLang="zh-CN" dirty="0"/>
          </a:p>
          <a:p>
            <a:pPr lvl="1"/>
            <a:endParaRPr lang="en-US" altLang="zh-CN" dirty="0"/>
          </a:p>
          <a:p>
            <a:pPr lvl="1"/>
            <a:r>
              <a:rPr lang="zh-CN" altLang="en-US" dirty="0"/>
              <a:t>但是项目的进度容不得在此消耗太久。</a:t>
            </a:r>
            <a:endParaRPr lang="en-US" altLang="zh-CN" dirty="0"/>
          </a:p>
          <a:p>
            <a:pPr marL="457200" lvl="1" indent="0">
              <a:buNone/>
            </a:pPr>
            <a:r>
              <a:rPr lang="zh-CN" altLang="en-US" dirty="0"/>
              <a:t>文件过滤从最底层做，固然稳定，依赖少。但是技术难度高，杀软一般做到了这一步</a:t>
            </a:r>
            <a:endParaRPr lang="en-US" altLang="zh-CN" dirty="0"/>
          </a:p>
        </p:txBody>
      </p:sp>
    </p:spTree>
    <p:extLst>
      <p:ext uri="{BB962C8B-B14F-4D97-AF65-F5344CB8AC3E}">
        <p14:creationId xmlns:p14="http://schemas.microsoft.com/office/powerpoint/2010/main" val="663695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1"/>
                </a:solidFill>
              </a:rPr>
              <a:t>一个简单的登录界面布局问题</a:t>
            </a:r>
          </a:p>
        </p:txBody>
      </p:sp>
      <p:pic>
        <p:nvPicPr>
          <p:cNvPr id="4" name="图片 3"/>
          <p:cNvPicPr>
            <a:picLocks noChangeAspect="1"/>
          </p:cNvPicPr>
          <p:nvPr/>
        </p:nvPicPr>
        <p:blipFill>
          <a:blip r:embed="rId2"/>
          <a:stretch>
            <a:fillRect/>
          </a:stretch>
        </p:blipFill>
        <p:spPr>
          <a:xfrm>
            <a:off x="993786" y="2892266"/>
            <a:ext cx="3771429" cy="3142857"/>
          </a:xfrm>
          <a:prstGeom prst="rect">
            <a:avLst/>
          </a:prstGeom>
        </p:spPr>
      </p:pic>
      <p:pic>
        <p:nvPicPr>
          <p:cNvPr id="5" name="内容占位符 3"/>
          <p:cNvPicPr>
            <a:picLocks noGrp="1" noChangeAspect="1"/>
          </p:cNvPicPr>
          <p:nvPr>
            <p:ph idx="1"/>
          </p:nvPr>
        </p:nvPicPr>
        <p:blipFill>
          <a:blip r:embed="rId3"/>
          <a:stretch>
            <a:fillRect/>
          </a:stretch>
        </p:blipFill>
        <p:spPr>
          <a:xfrm>
            <a:off x="6896126" y="2892266"/>
            <a:ext cx="4371429" cy="2980952"/>
          </a:xfrm>
          <a:prstGeom prst="rect">
            <a:avLst/>
          </a:prstGeom>
        </p:spPr>
      </p:pic>
      <p:sp>
        <p:nvSpPr>
          <p:cNvPr id="6" name="矩形 5"/>
          <p:cNvSpPr/>
          <p:nvPr/>
        </p:nvSpPr>
        <p:spPr>
          <a:xfrm>
            <a:off x="2172748" y="1746408"/>
            <a:ext cx="1845578" cy="923330"/>
          </a:xfrm>
          <a:prstGeom prst="rect">
            <a:avLst/>
          </a:prstGeom>
          <a:noFill/>
        </p:spPr>
        <p:txBody>
          <a:bodyPr wrap="square" lIns="91440" tIns="45720" rIns="91440" bIns="45720">
            <a:spAutoFit/>
          </a:bodyPr>
          <a:lstStyle/>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V0.5</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矩形 7"/>
          <p:cNvSpPr/>
          <p:nvPr/>
        </p:nvSpPr>
        <p:spPr>
          <a:xfrm>
            <a:off x="8159052" y="1878371"/>
            <a:ext cx="1845578" cy="923330"/>
          </a:xfrm>
          <a:prstGeom prst="rect">
            <a:avLst/>
          </a:prstGeom>
          <a:noFill/>
        </p:spPr>
        <p:txBody>
          <a:bodyPr wrap="square" lIns="91440" tIns="45720" rIns="91440" bIns="45720">
            <a:spAutoFit/>
          </a:bodyPr>
          <a:lstStyle/>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V0.6</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8224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1"/>
                </a:solidFill>
              </a:rPr>
              <a:t>来个干货，文件打开事件的“截获”</a:t>
            </a:r>
          </a:p>
        </p:txBody>
      </p:sp>
      <p:sp>
        <p:nvSpPr>
          <p:cNvPr id="3" name="内容占位符 2"/>
          <p:cNvSpPr>
            <a:spLocks noGrp="1"/>
          </p:cNvSpPr>
          <p:nvPr>
            <p:ph idx="1"/>
          </p:nvPr>
        </p:nvSpPr>
        <p:spPr/>
        <p:txBody>
          <a:bodyPr>
            <a:normAutofit/>
          </a:bodyPr>
          <a:lstStyle/>
          <a:p>
            <a:r>
              <a:rPr lang="zh-CN" altLang="en-US" i="1" dirty="0"/>
              <a:t>判断用户电脑中是否包含有‘涉密文件’时，为什么选择被动的“打开截获”而不是省事的“全盘扫描”？</a:t>
            </a:r>
            <a:endParaRPr lang="en-US" altLang="zh-CN" i="1" dirty="0"/>
          </a:p>
          <a:p>
            <a:pPr lvl="1"/>
            <a:r>
              <a:rPr lang="zh-CN" altLang="en-US" dirty="0"/>
              <a:t>全盘扫描一扫，虽然可以直接看到所有信息。但，耗时太久</a:t>
            </a:r>
            <a:r>
              <a:rPr lang="en-US" altLang="zh-CN" dirty="0"/>
              <a:t>(</a:t>
            </a:r>
            <a:r>
              <a:rPr lang="zh-CN" altLang="en-US" dirty="0"/>
              <a:t>常用的</a:t>
            </a:r>
            <a:r>
              <a:rPr lang="en-US" altLang="zh-CN" dirty="0"/>
              <a:t>500G</a:t>
            </a:r>
            <a:r>
              <a:rPr lang="zh-CN" altLang="en-US" dirty="0"/>
              <a:t>机械硬盘至少需要</a:t>
            </a:r>
            <a:r>
              <a:rPr lang="en-US" altLang="zh-CN" dirty="0"/>
              <a:t>10+</a:t>
            </a:r>
            <a:r>
              <a:rPr lang="zh-CN" altLang="en-US" dirty="0"/>
              <a:t>分钟</a:t>
            </a:r>
            <a:r>
              <a:rPr lang="en-US" altLang="zh-CN" dirty="0"/>
              <a:t>)</a:t>
            </a:r>
            <a:r>
              <a:rPr lang="zh-CN" altLang="en-US" dirty="0"/>
              <a:t>。“打开截获”，实时的监听文件</a:t>
            </a:r>
            <a:r>
              <a:rPr lang="en-US" altLang="zh-CN" dirty="0"/>
              <a:t>IO</a:t>
            </a:r>
            <a:r>
              <a:rPr lang="zh-CN" altLang="en-US" dirty="0"/>
              <a:t>操作，包括用户从其他地方获取的‘涉密文件’。</a:t>
            </a:r>
            <a:endParaRPr lang="en-US" altLang="zh-CN" dirty="0"/>
          </a:p>
          <a:p>
            <a:pPr lvl="1"/>
            <a:endParaRPr lang="en-US" altLang="zh-CN" dirty="0"/>
          </a:p>
          <a:p>
            <a:r>
              <a:rPr lang="zh-CN" altLang="en-US" dirty="0"/>
              <a:t>发展路线的探索（驱动层、系统层、应用层）</a:t>
            </a:r>
            <a:endParaRPr lang="en-US" altLang="zh-CN" dirty="0"/>
          </a:p>
          <a:p>
            <a:pPr lvl="1"/>
            <a:r>
              <a:rPr lang="zh-CN" altLang="en-US" dirty="0"/>
              <a:t>驱动层  接管底层文件</a:t>
            </a:r>
            <a:r>
              <a:rPr lang="en-US" altLang="zh-CN" dirty="0"/>
              <a:t>IO</a:t>
            </a:r>
            <a:r>
              <a:rPr lang="zh-CN" altLang="en-US" dirty="0"/>
              <a:t>过滤驱动，微软提供了 </a:t>
            </a:r>
            <a:r>
              <a:rPr lang="en-US" altLang="zh-CN" dirty="0" err="1"/>
              <a:t>fsfilter</a:t>
            </a:r>
            <a:r>
              <a:rPr lang="en-US" altLang="zh-CN" dirty="0"/>
              <a:t> demo</a:t>
            </a:r>
            <a:r>
              <a:rPr lang="zh-CN" altLang="en-US" dirty="0"/>
              <a:t>，然而过于复杂</a:t>
            </a:r>
            <a:endParaRPr lang="en-US" altLang="zh-CN" dirty="0"/>
          </a:p>
          <a:p>
            <a:pPr lvl="1"/>
            <a:r>
              <a:rPr lang="zh-CN" altLang="en-US" dirty="0"/>
              <a:t>系统层 ‘欺骗’系统中所有软件对于‘文件打开’操作的函数调用，</a:t>
            </a:r>
            <a:r>
              <a:rPr lang="en-US" altLang="zh-CN" dirty="0"/>
              <a:t>Inline Hook</a:t>
            </a:r>
          </a:p>
          <a:p>
            <a:pPr lvl="1"/>
            <a:r>
              <a:rPr lang="zh-CN" altLang="en-US" dirty="0"/>
              <a:t>应用层   修改文件关联，对于常见的 </a:t>
            </a:r>
            <a:r>
              <a:rPr lang="en-US" altLang="zh-CN" dirty="0" err="1"/>
              <a:t>doc,pdf,xls,ppt</a:t>
            </a:r>
            <a:r>
              <a:rPr lang="en-US" altLang="zh-CN" dirty="0"/>
              <a:t> </a:t>
            </a:r>
            <a:r>
              <a:rPr lang="zh-CN" altLang="en-US" dirty="0"/>
              <a:t>文件关联，统一指向我们自己的程序</a:t>
            </a:r>
            <a:endParaRPr lang="en-US" altLang="zh-CN" dirty="0"/>
          </a:p>
        </p:txBody>
      </p:sp>
    </p:spTree>
    <p:extLst>
      <p:ext uri="{BB962C8B-B14F-4D97-AF65-F5344CB8AC3E}">
        <p14:creationId xmlns:p14="http://schemas.microsoft.com/office/powerpoint/2010/main" val="853614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1" cy="1326321"/>
          </a:xfrm>
        </p:spPr>
        <p:txBody>
          <a:bodyPr/>
          <a:lstStyle/>
          <a:p>
            <a:r>
              <a:rPr lang="zh-CN" altLang="en-US" dirty="0">
                <a:solidFill>
                  <a:schemeClr val="accent1"/>
                </a:solidFill>
              </a:rPr>
              <a:t>看我如何“偷天换日”</a:t>
            </a:r>
            <a:r>
              <a:rPr lang="en-US" altLang="zh-CN" dirty="0">
                <a:solidFill>
                  <a:schemeClr val="accent1"/>
                </a:solidFill>
              </a:rPr>
              <a:t>Inline Hook</a:t>
            </a:r>
            <a:endParaRPr lang="zh-CN" altLang="en-US" dirty="0">
              <a:solidFill>
                <a:schemeClr val="accent1"/>
              </a:solidFill>
            </a:endParaRPr>
          </a:p>
        </p:txBody>
      </p:sp>
      <p:pic>
        <p:nvPicPr>
          <p:cNvPr id="4" name="内容占位符 3"/>
          <p:cNvPicPr>
            <a:picLocks noGrp="1" noChangeAspect="1"/>
          </p:cNvPicPr>
          <p:nvPr>
            <p:ph idx="1"/>
          </p:nvPr>
        </p:nvPicPr>
        <p:blipFill>
          <a:blip r:embed="rId2"/>
          <a:stretch>
            <a:fillRect/>
          </a:stretch>
        </p:blipFill>
        <p:spPr>
          <a:xfrm>
            <a:off x="497236" y="1935921"/>
            <a:ext cx="5466708" cy="3695700"/>
          </a:xfrm>
          <a:prstGeom prst="rect">
            <a:avLst/>
          </a:prstGeom>
        </p:spPr>
      </p:pic>
      <p:pic>
        <p:nvPicPr>
          <p:cNvPr id="5" name="图片 4"/>
          <p:cNvPicPr>
            <a:picLocks noChangeAspect="1"/>
          </p:cNvPicPr>
          <p:nvPr/>
        </p:nvPicPr>
        <p:blipFill>
          <a:blip r:embed="rId3"/>
          <a:stretch>
            <a:fillRect/>
          </a:stretch>
        </p:blipFill>
        <p:spPr>
          <a:xfrm>
            <a:off x="6613343" y="2008486"/>
            <a:ext cx="4552381" cy="4552381"/>
          </a:xfrm>
          <a:prstGeom prst="rect">
            <a:avLst/>
          </a:prstGeom>
        </p:spPr>
      </p:pic>
    </p:spTree>
    <p:extLst>
      <p:ext uri="{BB962C8B-B14F-4D97-AF65-F5344CB8AC3E}">
        <p14:creationId xmlns:p14="http://schemas.microsoft.com/office/powerpoint/2010/main" val="659746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HOOK</a:t>
            </a:r>
            <a:r>
              <a:rPr lang="zh-CN" altLang="en-US" dirty="0">
                <a:solidFill>
                  <a:schemeClr val="accent1"/>
                </a:solidFill>
              </a:rPr>
              <a:t>效果演示图</a:t>
            </a:r>
          </a:p>
        </p:txBody>
      </p:sp>
      <p:pic>
        <p:nvPicPr>
          <p:cNvPr id="5" name="图片 4"/>
          <p:cNvPicPr>
            <a:picLocks noChangeAspect="1"/>
          </p:cNvPicPr>
          <p:nvPr/>
        </p:nvPicPr>
        <p:blipFill>
          <a:blip r:embed="rId2"/>
          <a:stretch>
            <a:fillRect/>
          </a:stretch>
        </p:blipFill>
        <p:spPr>
          <a:xfrm>
            <a:off x="913795" y="2011531"/>
            <a:ext cx="6333333" cy="2952381"/>
          </a:xfrm>
          <a:prstGeom prst="rect">
            <a:avLst/>
          </a:prstGeom>
        </p:spPr>
      </p:pic>
    </p:spTree>
    <p:extLst>
      <p:ext uri="{BB962C8B-B14F-4D97-AF65-F5344CB8AC3E}">
        <p14:creationId xmlns:p14="http://schemas.microsoft.com/office/powerpoint/2010/main" val="391842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404" y="2782349"/>
            <a:ext cx="10353761" cy="1326321"/>
          </a:xfrm>
        </p:spPr>
        <p:txBody>
          <a:bodyPr/>
          <a:lstStyle/>
          <a:p>
            <a:r>
              <a:rPr lang="en-US" altLang="zh-CN" dirty="0"/>
              <a:t>THE END</a:t>
            </a:r>
            <a:endParaRPr lang="zh-CN" altLang="en-US" dirty="0"/>
          </a:p>
        </p:txBody>
      </p:sp>
    </p:spTree>
    <p:extLst>
      <p:ext uri="{BB962C8B-B14F-4D97-AF65-F5344CB8AC3E}">
        <p14:creationId xmlns:p14="http://schemas.microsoft.com/office/powerpoint/2010/main" val="411613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00"/>
                </a:solidFill>
              </a:rPr>
              <a:t>Part.1</a:t>
            </a:r>
            <a:r>
              <a:rPr lang="zh-CN" altLang="en-US" dirty="0"/>
              <a:t>项目介绍</a:t>
            </a:r>
          </a:p>
        </p:txBody>
      </p:sp>
      <p:sp>
        <p:nvSpPr>
          <p:cNvPr id="3" name="内容占位符 2"/>
          <p:cNvSpPr>
            <a:spLocks noGrp="1"/>
          </p:cNvSpPr>
          <p:nvPr>
            <p:ph idx="1"/>
          </p:nvPr>
        </p:nvSpPr>
        <p:spPr>
          <a:xfrm>
            <a:off x="1148687" y="2592198"/>
            <a:ext cx="10353762" cy="2351714"/>
          </a:xfrm>
        </p:spPr>
        <p:txBody>
          <a:bodyPr>
            <a:normAutofit/>
          </a:bodyPr>
          <a:lstStyle/>
          <a:p>
            <a:r>
              <a:rPr lang="zh-CN" altLang="en-US" dirty="0">
                <a:sym typeface="Wingdings" panose="05000000000000000000" pitchFamily="2" charset="2"/>
              </a:rPr>
              <a:t>使用场景介绍</a:t>
            </a:r>
            <a:r>
              <a:rPr lang="en-US" altLang="zh-CN" dirty="0">
                <a:sym typeface="Wingdings" panose="05000000000000000000" pitchFamily="2" charset="2"/>
              </a:rPr>
              <a:t>		 	       	      </a:t>
            </a:r>
            <a:r>
              <a:rPr lang="zh-CN" altLang="en-US" dirty="0">
                <a:sym typeface="Wingdings" panose="05000000000000000000" pitchFamily="2" charset="2"/>
              </a:rPr>
              <a:t> 王聪聪先生与李菲菲小姐的故事</a:t>
            </a:r>
            <a:endParaRPr lang="en-US" altLang="zh-CN" dirty="0"/>
          </a:p>
          <a:p>
            <a:r>
              <a:rPr lang="zh-CN" altLang="en-US" dirty="0"/>
              <a:t>客户端安装及运行说明</a:t>
            </a:r>
            <a:r>
              <a:rPr lang="en-US" altLang="zh-CN" dirty="0"/>
              <a:t>		    </a:t>
            </a:r>
            <a:r>
              <a:rPr lang="en-US" altLang="zh-CN" dirty="0">
                <a:sym typeface="Wingdings" panose="05000000000000000000" pitchFamily="2" charset="2"/>
              </a:rPr>
              <a:t>   </a:t>
            </a:r>
            <a:r>
              <a:rPr lang="zh-CN" altLang="en-US" dirty="0"/>
              <a:t>安装步骤与初始信息说明</a:t>
            </a:r>
          </a:p>
          <a:p>
            <a:r>
              <a:rPr lang="zh-CN" altLang="en-US" dirty="0"/>
              <a:t>软件登录界面一览</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详见截图</a:t>
            </a:r>
            <a:endParaRPr lang="zh-CN" altLang="en-US" dirty="0"/>
          </a:p>
          <a:p>
            <a:r>
              <a:rPr lang="zh-CN" altLang="en-US" dirty="0"/>
              <a:t>客户端概要说明</a:t>
            </a:r>
            <a:r>
              <a:rPr lang="en-US" altLang="zh-CN" dirty="0"/>
              <a:t>			    </a:t>
            </a:r>
            <a:r>
              <a:rPr lang="en-US" altLang="zh-CN" dirty="0">
                <a:sym typeface="Wingdings" panose="05000000000000000000" pitchFamily="2" charset="2"/>
              </a:rPr>
              <a:t></a:t>
            </a:r>
            <a:r>
              <a:rPr lang="en-US" altLang="zh-CN" dirty="0"/>
              <a:t>   </a:t>
            </a:r>
            <a:r>
              <a:rPr lang="zh-CN" altLang="en-US" dirty="0"/>
              <a:t>软件所属类别及大致涉及到的技术</a:t>
            </a:r>
          </a:p>
        </p:txBody>
      </p:sp>
    </p:spTree>
    <p:extLst>
      <p:ext uri="{BB962C8B-B14F-4D97-AF65-F5344CB8AC3E}">
        <p14:creationId xmlns:p14="http://schemas.microsoft.com/office/powerpoint/2010/main" val="158733157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标题 3"/>
          <p:cNvSpPr>
            <a:spLocks noGrp="1"/>
          </p:cNvSpPr>
          <p:nvPr>
            <p:ph type="title"/>
          </p:nvPr>
        </p:nvSpPr>
        <p:spPr>
          <a:xfrm>
            <a:off x="913796" y="562062"/>
            <a:ext cx="10353761" cy="1164134"/>
          </a:xfrm>
        </p:spPr>
        <p:txBody>
          <a:bodyPr>
            <a:normAutofit/>
          </a:bodyPr>
          <a:lstStyle/>
          <a:p>
            <a:r>
              <a:rPr lang="zh-CN" altLang="en-US" dirty="0">
                <a:solidFill>
                  <a:schemeClr val="accent1"/>
                </a:solidFill>
              </a:rPr>
              <a:t>故事背景一</a:t>
            </a:r>
          </a:p>
        </p:txBody>
      </p:sp>
      <p:sp>
        <p:nvSpPr>
          <p:cNvPr id="3" name="内容占位符 2"/>
          <p:cNvSpPr>
            <a:spLocks noGrp="1"/>
          </p:cNvSpPr>
          <p:nvPr>
            <p:ph idx="1"/>
          </p:nvPr>
        </p:nvSpPr>
        <p:spPr>
          <a:xfrm>
            <a:off x="913795" y="2188343"/>
            <a:ext cx="10353762" cy="3566506"/>
          </a:xfrm>
        </p:spPr>
        <p:txBody>
          <a:bodyPr>
            <a:normAutofit/>
          </a:bodyPr>
          <a:lstStyle/>
          <a:p>
            <a:pPr marL="457200" lvl="1" indent="0">
              <a:buNone/>
            </a:pPr>
            <a:r>
              <a:rPr lang="zh-CN" altLang="en-US" i="1" dirty="0"/>
              <a:t>  </a:t>
            </a:r>
            <a:r>
              <a:rPr lang="en-US" altLang="zh-CN" i="1" dirty="0"/>
              <a:t>	</a:t>
            </a:r>
            <a:r>
              <a:rPr lang="zh-CN" altLang="en-US" i="1" dirty="0"/>
              <a:t>有一位先生，他叫王聪聪，他生的虎背熊腰，孔武有力，做事雷厉风行。他是陕西卫生中心的一位主任。平时开着一辆奥迪</a:t>
            </a:r>
            <a:r>
              <a:rPr lang="en-US" altLang="zh-CN" i="1" dirty="0"/>
              <a:t>Q8</a:t>
            </a:r>
            <a:r>
              <a:rPr lang="zh-CN" altLang="en-US" i="1" dirty="0"/>
              <a:t>上下班。手下管理了二三百男男女女的职员。这些职员，有的是萌萌哒九零后，有的是成熟的八零后，有的是老练的七零后，六零后也有，不过这些人的头衔比我们的主人公更大。上头前两天给他下发了一个指令，严防内部资料外泄到互联网。一经发现，严重处理！王聪聪先生便给每个办公室安排了一个办公室管理员，管理员的职责是监督员工们在工作期间不能浏览网页，或者聊</a:t>
            </a:r>
            <a:r>
              <a:rPr lang="en-US" altLang="zh-CN" i="1" dirty="0"/>
              <a:t>QQ</a:t>
            </a:r>
            <a:r>
              <a:rPr lang="zh-CN" altLang="en-US" i="1" dirty="0"/>
              <a:t>，也不允许使用其他网络应用程序。但是管理员发现职员发现，要是每天都像学生时代一样在办公室转悠，像个傻冒一样。于是他在网上搜索上网监控软件，便找到了我们的</a:t>
            </a:r>
            <a:r>
              <a:rPr lang="en-US" altLang="zh-CN" i="1" dirty="0" err="1"/>
              <a:t>CloudMonitor</a:t>
            </a:r>
            <a:r>
              <a:rPr lang="zh-CN" altLang="en-US" i="1" dirty="0"/>
              <a:t>。只要把这个软件预先安装到职员们的电脑上，他只需要浏览一个网页就能知道是谁在什么时候泄露了什么文件，再也不用瞎转悠了。</a:t>
            </a:r>
          </a:p>
        </p:txBody>
      </p:sp>
    </p:spTree>
    <p:extLst>
      <p:ext uri="{BB962C8B-B14F-4D97-AF65-F5344CB8AC3E}">
        <p14:creationId xmlns:p14="http://schemas.microsoft.com/office/powerpoint/2010/main" val="310796423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标题 3"/>
          <p:cNvSpPr>
            <a:spLocks noGrp="1"/>
          </p:cNvSpPr>
          <p:nvPr>
            <p:ph type="title"/>
          </p:nvPr>
        </p:nvSpPr>
        <p:spPr>
          <a:xfrm>
            <a:off x="947351" y="486561"/>
            <a:ext cx="10353761" cy="878908"/>
          </a:xfrm>
        </p:spPr>
        <p:txBody>
          <a:bodyPr>
            <a:normAutofit/>
          </a:bodyPr>
          <a:lstStyle/>
          <a:p>
            <a:r>
              <a:rPr lang="zh-CN" altLang="en-US" dirty="0">
                <a:solidFill>
                  <a:schemeClr val="accent1"/>
                </a:solidFill>
              </a:rPr>
              <a:t>故事背景二</a:t>
            </a:r>
          </a:p>
        </p:txBody>
      </p:sp>
      <p:sp>
        <p:nvSpPr>
          <p:cNvPr id="3" name="内容占位符 2"/>
          <p:cNvSpPr>
            <a:spLocks noGrp="1"/>
          </p:cNvSpPr>
          <p:nvPr>
            <p:ph idx="1"/>
          </p:nvPr>
        </p:nvSpPr>
        <p:spPr>
          <a:xfrm>
            <a:off x="947351" y="1953451"/>
            <a:ext cx="10353762" cy="3695136"/>
          </a:xfrm>
        </p:spPr>
        <p:txBody>
          <a:bodyPr>
            <a:normAutofit lnSpcReduction="10000"/>
          </a:bodyPr>
          <a:lstStyle/>
          <a:p>
            <a:pPr marL="0" indent="0">
              <a:buNone/>
            </a:pPr>
            <a:r>
              <a:rPr lang="en-US" altLang="zh-CN" i="1" dirty="0"/>
              <a:t>        </a:t>
            </a:r>
            <a:r>
              <a:rPr lang="zh-CN" altLang="en-US" i="1" dirty="0"/>
              <a:t>有一名女士叫做李菲菲，她工作努力，年纪轻轻便身负重任，是北斗信息中心的一名信息主任。最近他们在升级自己独立研发的导航系统。很多珍贵的研发资料保存在一些骨干员工的计算机上。她非常担心有的员工不老实，在工作的时候把内部资料泄露出去，这有可能导致敌对势力刺探到我国的科技机密。为此他找到了开发部的经理商量对策。恰好这位经理昨天晚上在刷知乎的时候和一个搞安全的粉丝聊天。知道他们开发了一个</a:t>
            </a:r>
            <a:r>
              <a:rPr lang="en-US" altLang="zh-CN" i="1" dirty="0"/>
              <a:t>《</a:t>
            </a:r>
            <a:r>
              <a:rPr lang="zh-CN" altLang="en-US" i="1" dirty="0"/>
              <a:t>互联网终端保密平台</a:t>
            </a:r>
            <a:r>
              <a:rPr lang="en-US" altLang="zh-CN" i="1" dirty="0"/>
              <a:t>》</a:t>
            </a:r>
            <a:r>
              <a:rPr lang="zh-CN" altLang="en-US" i="1" dirty="0"/>
              <a:t>，可以监控机密信息的外泄。当即他在知乎上要到那位粉丝所开发软件的介绍。果然，这个平台用来在他们公司防止机密信息外泄是最合适不过了。只要把“云控客户端”安装在员工们的主机上，然后登陆一次。以后就可以在任何时间登录进自己内部网络查看有没有员工把机密资料泄露到互联网中。信息主任立了大功，在项目结束时也没有任何信息外泄。李菲菲女士奖励了他一辆劳斯莱斯幻影。</a:t>
            </a:r>
            <a:endParaRPr lang="en-US" altLang="zh-CN" i="1" dirty="0"/>
          </a:p>
        </p:txBody>
      </p:sp>
    </p:spTree>
    <p:extLst>
      <p:ext uri="{BB962C8B-B14F-4D97-AF65-F5344CB8AC3E}">
        <p14:creationId xmlns:p14="http://schemas.microsoft.com/office/powerpoint/2010/main" val="205932469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51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1"/>
                </a:solidFill>
              </a:rPr>
              <a:t>客户端安装及运行说明</a:t>
            </a:r>
          </a:p>
        </p:txBody>
      </p:sp>
      <p:sp>
        <p:nvSpPr>
          <p:cNvPr id="3" name="内容占位符 2"/>
          <p:cNvSpPr>
            <a:spLocks noGrp="1"/>
          </p:cNvSpPr>
          <p:nvPr>
            <p:ph idx="1"/>
          </p:nvPr>
        </p:nvSpPr>
        <p:spPr/>
        <p:txBody>
          <a:bodyPr/>
          <a:lstStyle/>
          <a:p>
            <a:r>
              <a:rPr lang="zh-CN" altLang="en-US" dirty="0"/>
              <a:t>客户端为一个</a:t>
            </a:r>
            <a:r>
              <a:rPr lang="en-US" altLang="zh-CN" dirty="0" err="1"/>
              <a:t>msi</a:t>
            </a:r>
            <a:r>
              <a:rPr lang="en-US" altLang="zh-CN" dirty="0"/>
              <a:t> </a:t>
            </a:r>
            <a:r>
              <a:rPr lang="zh-CN" altLang="en-US" dirty="0"/>
              <a:t>安装包，</a:t>
            </a:r>
            <a:r>
              <a:rPr lang="en-US" altLang="zh-CN" dirty="0"/>
              <a:t>                   </a:t>
            </a:r>
            <a:r>
              <a:rPr lang="zh-CN" altLang="en-US" dirty="0"/>
              <a:t>双击打开，按照提示即可安装成功。</a:t>
            </a:r>
            <a:endParaRPr lang="en-US" altLang="zh-CN" dirty="0"/>
          </a:p>
          <a:p>
            <a:endParaRPr lang="en-US" altLang="zh-CN" dirty="0"/>
          </a:p>
          <a:p>
            <a:r>
              <a:rPr lang="zh-CN" altLang="en-US" dirty="0"/>
              <a:t>项目采用静态编译的方式打包，不需要 </a:t>
            </a:r>
            <a:r>
              <a:rPr lang="en-US" altLang="zh-CN" dirty="0" err="1"/>
              <a:t>vc</a:t>
            </a:r>
            <a:r>
              <a:rPr lang="en-US" altLang="zh-CN" dirty="0"/>
              <a:t> runtime </a:t>
            </a:r>
            <a:r>
              <a:rPr lang="zh-CN" altLang="en-US" dirty="0"/>
              <a:t>之类的库。</a:t>
            </a:r>
            <a:endParaRPr lang="en-US" altLang="zh-CN" dirty="0"/>
          </a:p>
          <a:p>
            <a:r>
              <a:rPr lang="zh-CN" altLang="en-US" dirty="0"/>
              <a:t> 安装成功后，将在用户桌面生成一个图标</a:t>
            </a:r>
            <a:endParaRPr lang="en-US" altLang="zh-CN" dirty="0"/>
          </a:p>
          <a:p>
            <a:endParaRPr lang="en-US" altLang="zh-CN" dirty="0"/>
          </a:p>
          <a:p>
            <a:endParaRPr lang="en-US" altLang="zh-CN" dirty="0"/>
          </a:p>
          <a:p>
            <a:r>
              <a:rPr lang="zh-CN" altLang="en-US" dirty="0"/>
              <a:t>使用员工编号登录，默认密码为 “</a:t>
            </a:r>
            <a:r>
              <a:rPr lang="en-US" altLang="zh-CN" dirty="0"/>
              <a:t>1234567</a:t>
            </a:r>
            <a:r>
              <a:rPr lang="zh-CN" altLang="en-US" dirty="0"/>
              <a:t>”</a:t>
            </a:r>
            <a:endParaRPr lang="en-US" altLang="zh-CN"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463688" y="2096064"/>
            <a:ext cx="809524" cy="866667"/>
          </a:xfrm>
          <a:prstGeom prst="rect">
            <a:avLst/>
          </a:prstGeom>
        </p:spPr>
      </p:pic>
      <p:pic>
        <p:nvPicPr>
          <p:cNvPr id="6" name="图片 5"/>
          <p:cNvPicPr>
            <a:picLocks noChangeAspect="1"/>
          </p:cNvPicPr>
          <p:nvPr/>
        </p:nvPicPr>
        <p:blipFill>
          <a:blip r:embed="rId4"/>
          <a:stretch>
            <a:fillRect/>
          </a:stretch>
        </p:blipFill>
        <p:spPr>
          <a:xfrm>
            <a:off x="6031070" y="3562679"/>
            <a:ext cx="1221499" cy="1007422"/>
          </a:xfrm>
          <a:prstGeom prst="rect">
            <a:avLst/>
          </a:prstGeom>
        </p:spPr>
      </p:pic>
    </p:spTree>
    <p:extLst>
      <p:ext uri="{BB962C8B-B14F-4D97-AF65-F5344CB8AC3E}">
        <p14:creationId xmlns:p14="http://schemas.microsoft.com/office/powerpoint/2010/main" val="32480359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rPr>
              <a:t>客户端登录界面</a:t>
            </a:r>
            <a:r>
              <a:rPr lang="en-US" altLang="zh-CN" dirty="0">
                <a:solidFill>
                  <a:schemeClr val="accent1"/>
                </a:solidFill>
              </a:rPr>
              <a:t>-MFC</a:t>
            </a:r>
            <a:r>
              <a:rPr lang="zh-CN" altLang="en-US" dirty="0">
                <a:solidFill>
                  <a:schemeClr val="accent1"/>
                </a:solidFill>
              </a:rPr>
              <a:t>但窗体程序</a:t>
            </a:r>
          </a:p>
        </p:txBody>
      </p:sp>
      <p:pic>
        <p:nvPicPr>
          <p:cNvPr id="4" name="内容占位符 3"/>
          <p:cNvPicPr>
            <a:picLocks noGrp="1" noChangeAspect="1"/>
          </p:cNvPicPr>
          <p:nvPr>
            <p:ph idx="1"/>
          </p:nvPr>
        </p:nvPicPr>
        <p:blipFill>
          <a:blip r:embed="rId3"/>
          <a:stretch>
            <a:fillRect/>
          </a:stretch>
        </p:blipFill>
        <p:spPr>
          <a:xfrm>
            <a:off x="3696603" y="1935921"/>
            <a:ext cx="4371429" cy="2980952"/>
          </a:xfrm>
          <a:prstGeom prst="rect">
            <a:avLst/>
          </a:prstGeom>
        </p:spPr>
      </p:pic>
      <p:sp>
        <p:nvSpPr>
          <p:cNvPr id="5" name="矩形 4"/>
          <p:cNvSpPr/>
          <p:nvPr/>
        </p:nvSpPr>
        <p:spPr>
          <a:xfrm>
            <a:off x="184558" y="5181291"/>
            <a:ext cx="11778143" cy="1200329"/>
          </a:xfrm>
          <a:prstGeom prst="rect">
            <a:avLst/>
          </a:prstGeom>
        </p:spPr>
        <p:txBody>
          <a:bodyPr wrap="square">
            <a:spAutoFit/>
          </a:bodyPr>
          <a:lstStyle/>
          <a:p>
            <a:r>
              <a:rPr lang="zh-CN" altLang="en-US" dirty="0"/>
              <a:t>技术注解：</a:t>
            </a:r>
            <a:endParaRPr lang="en-US" altLang="zh-CN" dirty="0"/>
          </a:p>
          <a:p>
            <a:r>
              <a:rPr lang="en-US" altLang="zh-CN" dirty="0"/>
              <a:t> 	MFC(Microsoft Fundamental Class) </a:t>
            </a:r>
            <a:r>
              <a:rPr lang="zh-CN" altLang="en-US" dirty="0"/>
              <a:t>是由微软在</a:t>
            </a:r>
            <a:r>
              <a:rPr lang="en-US" altLang="zh-CN" dirty="0"/>
              <a:t>198x</a:t>
            </a:r>
            <a:r>
              <a:rPr lang="zh-CN" altLang="en-US" dirty="0"/>
              <a:t>时期封装的一个</a:t>
            </a:r>
            <a:r>
              <a:rPr lang="en-US" altLang="zh-CN" dirty="0"/>
              <a:t>windows</a:t>
            </a:r>
            <a:r>
              <a:rPr lang="zh-CN" altLang="en-US" dirty="0"/>
              <a:t>桌面程序开发框架。在当时处于非常领先的技术水平，如今已成时代“弃儿”</a:t>
            </a:r>
            <a:r>
              <a:rPr lang="en-US" altLang="zh-CN" dirty="0"/>
              <a:t>.</a:t>
            </a:r>
            <a:r>
              <a:rPr lang="zh-CN" altLang="en-US" dirty="0"/>
              <a:t>在这里我们选择</a:t>
            </a:r>
            <a:r>
              <a:rPr lang="en-US" altLang="zh-CN" dirty="0"/>
              <a:t>MFC</a:t>
            </a:r>
            <a:r>
              <a:rPr lang="zh-CN" altLang="en-US" dirty="0"/>
              <a:t>而不是</a:t>
            </a:r>
            <a:r>
              <a:rPr lang="en-US" altLang="zh-CN" dirty="0"/>
              <a:t>C#</a:t>
            </a:r>
            <a:r>
              <a:rPr lang="zh-CN" altLang="en-US" dirty="0"/>
              <a:t>或者</a:t>
            </a:r>
            <a:r>
              <a:rPr lang="en-US" altLang="zh-CN" dirty="0"/>
              <a:t>QT</a:t>
            </a:r>
            <a:r>
              <a:rPr lang="zh-CN" altLang="en-US" dirty="0"/>
              <a:t>之类的技术</a:t>
            </a:r>
            <a:r>
              <a:rPr lang="en-US" altLang="zh-CN" dirty="0"/>
              <a:t>,</a:t>
            </a:r>
            <a:r>
              <a:rPr lang="zh-CN" altLang="en-US" dirty="0"/>
              <a:t>主要是</a:t>
            </a:r>
            <a:r>
              <a:rPr lang="en-US" altLang="zh-CN" dirty="0"/>
              <a:t>MFC</a:t>
            </a:r>
            <a:r>
              <a:rPr lang="zh-CN" altLang="en-US" dirty="0"/>
              <a:t>程序可以非常方便的编译为一个“供给自足”的静态程序</a:t>
            </a:r>
            <a:r>
              <a:rPr lang="en-US" altLang="zh-CN" dirty="0"/>
              <a:t>,</a:t>
            </a:r>
            <a:r>
              <a:rPr lang="zh-CN" altLang="en-US" dirty="0"/>
              <a:t>不需要在用户的电脑上安装 </a:t>
            </a:r>
            <a:r>
              <a:rPr lang="en-US" altLang="zh-CN" dirty="0"/>
              <a:t>.NET</a:t>
            </a:r>
            <a:r>
              <a:rPr lang="zh-CN" altLang="en-US" dirty="0"/>
              <a:t>或者</a:t>
            </a:r>
            <a:r>
              <a:rPr lang="en-US" altLang="zh-CN" dirty="0" err="1"/>
              <a:t>VCruntime</a:t>
            </a:r>
            <a:r>
              <a:rPr lang="en-US" altLang="zh-CN" dirty="0"/>
              <a:t> </a:t>
            </a:r>
            <a:r>
              <a:rPr lang="zh-CN" altLang="en-US" dirty="0"/>
              <a:t>之类的东东。</a:t>
            </a:r>
          </a:p>
        </p:txBody>
      </p:sp>
    </p:spTree>
    <p:extLst>
      <p:ext uri="{BB962C8B-B14F-4D97-AF65-F5344CB8AC3E}">
        <p14:creationId xmlns:p14="http://schemas.microsoft.com/office/powerpoint/2010/main" val="4509828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1"/>
                </a:solidFill>
              </a:rPr>
              <a:t>客户端登陆成功提示</a:t>
            </a:r>
          </a:p>
        </p:txBody>
      </p:sp>
      <p:pic>
        <p:nvPicPr>
          <p:cNvPr id="4" name="内容占位符 3"/>
          <p:cNvPicPr>
            <a:picLocks noGrp="1" noChangeAspect="1"/>
          </p:cNvPicPr>
          <p:nvPr>
            <p:ph idx="1"/>
          </p:nvPr>
        </p:nvPicPr>
        <p:blipFill>
          <a:blip r:embed="rId3"/>
          <a:stretch>
            <a:fillRect/>
          </a:stretch>
        </p:blipFill>
        <p:spPr>
          <a:xfrm>
            <a:off x="3881713" y="2438588"/>
            <a:ext cx="4419048" cy="3009524"/>
          </a:xfrm>
          <a:prstGeom prst="rect">
            <a:avLst/>
          </a:prstGeom>
        </p:spPr>
      </p:pic>
    </p:spTree>
    <p:extLst>
      <p:ext uri="{BB962C8B-B14F-4D97-AF65-F5344CB8AC3E}">
        <p14:creationId xmlns:p14="http://schemas.microsoft.com/office/powerpoint/2010/main" val="129348079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情节提要布局">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10.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11.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12.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13.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14.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2.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3.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4.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5.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6.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7.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8.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9.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docProps/app.xml><?xml version="1.0" encoding="utf-8"?>
<Properties xmlns="http://schemas.openxmlformats.org/officeDocument/2006/extended-properties" xmlns:vt="http://schemas.openxmlformats.org/officeDocument/2006/docPropsVTypes">
  <Template/>
  <TotalTime>547</TotalTime>
  <Words>1353</Words>
  <Application>Microsoft Office PowerPoint</Application>
  <PresentationFormat>宽屏</PresentationFormat>
  <Paragraphs>99</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27</vt:i4>
      </vt:variant>
    </vt:vector>
  </HeadingPairs>
  <TitlesOfParts>
    <vt:vector size="34" baseType="lpstr">
      <vt:lpstr>宋体</vt:lpstr>
      <vt:lpstr>Arial</vt:lpstr>
      <vt:lpstr>Bookman Old Style</vt:lpstr>
      <vt:lpstr>Rockwell</vt:lpstr>
      <vt:lpstr>Wingdings</vt:lpstr>
      <vt:lpstr>Damask</vt:lpstr>
      <vt:lpstr>情节提要布局</vt:lpstr>
      <vt:lpstr>项目介绍与开发经验分享</vt:lpstr>
      <vt:lpstr>part.1  项目介绍 part.2  开发经验分享 </vt:lpstr>
      <vt:lpstr>Part.1项目介绍</vt:lpstr>
      <vt:lpstr>故事背景一</vt:lpstr>
      <vt:lpstr>故事背景二</vt:lpstr>
      <vt:lpstr>PowerPoint 演示文稿</vt:lpstr>
      <vt:lpstr>客户端安装及运行说明</vt:lpstr>
      <vt:lpstr>客户端登录界面-MFC但窗体程序</vt:lpstr>
      <vt:lpstr>客户端登陆成功提示</vt:lpstr>
      <vt:lpstr>客户端概要说明</vt:lpstr>
      <vt:lpstr>客户端核心功能一览</vt:lpstr>
      <vt:lpstr>Web登录界面</vt:lpstr>
      <vt:lpstr>涉密文件通报截图</vt:lpstr>
      <vt:lpstr>远程控制-截图</vt:lpstr>
      <vt:lpstr>Part.2  开发经验分享</vt:lpstr>
      <vt:lpstr>文档关键字匹配中的“坑”</vt:lpstr>
      <vt:lpstr>UTF-8编码格式</vt:lpstr>
      <vt:lpstr>保持软件最新版的思路</vt:lpstr>
      <vt:lpstr>PowerPoint 演示文稿</vt:lpstr>
      <vt:lpstr>多人协作与代码版本控制</vt:lpstr>
      <vt:lpstr>Openssl 源码编译，跨平台加解密失败</vt:lpstr>
      <vt:lpstr>为何不自己编写加解密模块？</vt:lpstr>
      <vt:lpstr>一个简单的登录界面布局问题</vt:lpstr>
      <vt:lpstr>来个干货，文件打开事件的“截获”</vt:lpstr>
      <vt:lpstr>看我如何“偷天换日”Inline Hook</vt:lpstr>
      <vt:lpstr>HOOK效果演示图</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项目经验交流报告</dc:title>
  <dc:creator>王彪</dc:creator>
  <cp:lastModifiedBy>王彪</cp:lastModifiedBy>
  <cp:revision>46</cp:revision>
  <dcterms:created xsi:type="dcterms:W3CDTF">2017-02-11T06:23:50Z</dcterms:created>
  <dcterms:modified xsi:type="dcterms:W3CDTF">2017-02-25T02:35:27Z</dcterms:modified>
</cp:coreProperties>
</file>