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embeddedFontLst>
    <p:embeddedFont>
      <p:font typeface="Baxter Sans Pro Alt" pitchFamily="2" charset="77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5E2"/>
    <a:srgbClr val="C4EBD0"/>
    <a:srgbClr val="00D17C"/>
    <a:srgbClr val="E2E2E2"/>
    <a:srgbClr val="4365E2"/>
    <a:srgbClr val="3B3B3B"/>
    <a:srgbClr val="FFB506"/>
    <a:srgbClr val="E26143"/>
    <a:srgbClr val="03864A"/>
    <a:srgbClr val="5DD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3"/>
    <p:restoredTop sz="96534"/>
  </p:normalViewPr>
  <p:slideViewPr>
    <p:cSldViewPr snapToGrid="0">
      <p:cViewPr varScale="1">
        <p:scale>
          <a:sx n="99" d="100"/>
          <a:sy n="99" d="100"/>
        </p:scale>
        <p:origin x="184" y="808"/>
      </p:cViewPr>
      <p:guideLst/>
    </p:cSldViewPr>
  </p:slideViewPr>
  <p:outlineViewPr>
    <p:cViewPr>
      <p:scale>
        <a:sx n="33" d="100"/>
        <a:sy n="33" d="100"/>
      </p:scale>
      <p:origin x="0" y="-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AD545-F0A3-134B-BD94-154094AFCC8A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2A497-29C6-7B44-AB36-B9B71219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1C2D4E-B664-FDE4-BBA1-1A8E49422AF4}"/>
              </a:ext>
            </a:extLst>
          </p:cNvPr>
          <p:cNvSpPr/>
          <p:nvPr userDrawn="1"/>
        </p:nvSpPr>
        <p:spPr>
          <a:xfrm>
            <a:off x="8124000" y="2286000"/>
            <a:ext cx="4068000" cy="4572000"/>
          </a:xfrm>
          <a:prstGeom prst="rect">
            <a:avLst/>
          </a:prstGeom>
          <a:solidFill>
            <a:srgbClr val="D1E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University of Dundee logo">
            <a:extLst>
              <a:ext uri="{FF2B5EF4-FFF2-40B4-BE49-F238E27FC236}">
                <a16:creationId xmlns:a16="http://schemas.microsoft.com/office/drawing/2014/main" id="{7E1C7420-3D31-A283-CFAA-148A6F035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3818" y="398200"/>
            <a:ext cx="2238131" cy="736600"/>
          </a:xfrm>
          <a:prstGeom prst="rect">
            <a:avLst/>
          </a:prstGeom>
        </p:spPr>
      </p:pic>
      <p:sp>
        <p:nvSpPr>
          <p:cNvPr id="26" name="Picture Placeholder 24" descr="Cover picture (required)">
            <a:extLst>
              <a:ext uri="{FF2B5EF4-FFF2-40B4-BE49-F238E27FC236}">
                <a16:creationId xmlns:a16="http://schemas.microsoft.com/office/drawing/2014/main" id="{744E7AF8-E419-1397-257C-66C38009AEA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6" y="-11575"/>
            <a:ext cx="8135575" cy="4578944"/>
          </a:xfrm>
        </p:spPr>
        <p:txBody>
          <a:bodyPr/>
          <a:lstStyle/>
          <a:p>
            <a:r>
              <a:rPr lang="en-US" dirty="0"/>
              <a:t>Cover picture</a:t>
            </a: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FC525D3E-B350-4786-8AE1-FECED290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32" y="4860985"/>
            <a:ext cx="7361778" cy="614242"/>
          </a:xfrm>
        </p:spPr>
        <p:txBody>
          <a:bodyPr>
            <a:normAutofit/>
          </a:bodyPr>
          <a:lstStyle>
            <a:lvl1pPr>
              <a:defRPr sz="2800" b="1" i="0">
                <a:latin typeface="Baxter Sans Pro Alt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634B193-596D-C7A5-85F5-22C65C936E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775" y="6065154"/>
            <a:ext cx="7361860" cy="42772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Click to enter a subtitle</a:t>
            </a:r>
          </a:p>
        </p:txBody>
      </p:sp>
    </p:spTree>
    <p:extLst>
      <p:ext uri="{BB962C8B-B14F-4D97-AF65-F5344CB8AC3E}">
        <p14:creationId xmlns:p14="http://schemas.microsoft.com/office/powerpoint/2010/main" val="41045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395288"/>
            <a:ext cx="3934800" cy="6469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18" name="Picture Placeholder 9" descr="Picture">
            <a:extLst>
              <a:ext uri="{FF2B5EF4-FFF2-40B4-BE49-F238E27FC236}">
                <a16:creationId xmlns:a16="http://schemas.microsoft.com/office/drawing/2014/main" id="{C5606A1C-E006-C383-98F3-CC1596D7E5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8461" y="395288"/>
            <a:ext cx="3934800" cy="6469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Picture Placeholder 9" descr="Picture">
            <a:extLst>
              <a:ext uri="{FF2B5EF4-FFF2-40B4-BE49-F238E27FC236}">
                <a16:creationId xmlns:a16="http://schemas.microsoft.com/office/drawing/2014/main" id="{76EF6DBD-E2C2-F4FF-CD12-7E1CE3CD03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61634" y="395288"/>
            <a:ext cx="3934800" cy="6469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14" name="Picture Placeholder 9" descr="Picture">
            <a:extLst>
              <a:ext uri="{FF2B5EF4-FFF2-40B4-BE49-F238E27FC236}">
                <a16:creationId xmlns:a16="http://schemas.microsoft.com/office/drawing/2014/main" id="{F0492BB6-70D6-187A-0806-9949D1F128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07573" y="395287"/>
            <a:ext cx="5899041" cy="3240289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9" descr="Picture">
            <a:extLst>
              <a:ext uri="{FF2B5EF4-FFF2-40B4-BE49-F238E27FC236}">
                <a16:creationId xmlns:a16="http://schemas.microsoft.com/office/drawing/2014/main" id="{04619D4E-CDC0-A919-3A9C-CC3131EA13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395287"/>
            <a:ext cx="5912285" cy="3240289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 descr="Picture">
            <a:extLst>
              <a:ext uri="{FF2B5EF4-FFF2-40B4-BE49-F238E27FC236}">
                <a16:creationId xmlns:a16="http://schemas.microsoft.com/office/drawing/2014/main" id="{C1B93C8C-FE18-95DF-36A3-180E62F325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07573" y="3635577"/>
            <a:ext cx="5899041" cy="32402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 descr="Picture">
            <a:extLst>
              <a:ext uri="{FF2B5EF4-FFF2-40B4-BE49-F238E27FC236}">
                <a16:creationId xmlns:a16="http://schemas.microsoft.com/office/drawing/2014/main" id="{E9B5BEA6-5DD1-6DB4-3256-87DEAC6A00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288" y="3635577"/>
            <a:ext cx="5912285" cy="32402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4)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 descr="Picture">
            <a:extLst>
              <a:ext uri="{FF2B5EF4-FFF2-40B4-BE49-F238E27FC236}">
                <a16:creationId xmlns:a16="http://schemas.microsoft.com/office/drawing/2014/main" id="{AE4BC21A-2F3A-738F-CABF-CFE15D41A8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07573" y="395287"/>
            <a:ext cx="5899041" cy="3240289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9" descr="Picture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395287"/>
            <a:ext cx="5912285" cy="3240289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9" name="Picture Placeholder 9" descr="Picture">
            <a:extLst>
              <a:ext uri="{FF2B5EF4-FFF2-40B4-BE49-F238E27FC236}">
                <a16:creationId xmlns:a16="http://schemas.microsoft.com/office/drawing/2014/main" id="{E921A6EE-CE2B-275F-8618-494F467339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07573" y="3635577"/>
            <a:ext cx="5899041" cy="32402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 descr="Picture">
            <a:extLst>
              <a:ext uri="{FF2B5EF4-FFF2-40B4-BE49-F238E27FC236}">
                <a16:creationId xmlns:a16="http://schemas.microsoft.com/office/drawing/2014/main" id="{80C13D81-A0BC-F3A4-CB56-62F6BF5632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288" y="3635577"/>
            <a:ext cx="5912285" cy="32402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E7D804-CE14-71E2-D040-0E6B9272DB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98584" y="2722570"/>
            <a:ext cx="3432129" cy="1776608"/>
          </a:xfrm>
          <a:solidFill>
            <a:schemeClr val="bg1"/>
          </a:solidFill>
        </p:spPr>
        <p:txBody>
          <a:bodyPr lIns="360000" tIns="360000" rIns="360000" bIns="360000">
            <a:normAutofit/>
          </a:bodyPr>
          <a:lstStyle>
            <a:lvl1pPr marL="0" indent="0">
              <a:lnSpc>
                <a:spcPct val="100000"/>
              </a:lnSpc>
              <a:buNone/>
              <a:defRPr sz="3000" b="1" i="0">
                <a:solidFill>
                  <a:srgbClr val="4365E2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Text…</a:t>
            </a:r>
          </a:p>
        </p:txBody>
      </p:sp>
    </p:spTree>
    <p:extLst>
      <p:ext uri="{BB962C8B-B14F-4D97-AF65-F5344CB8AC3E}">
        <p14:creationId xmlns:p14="http://schemas.microsoft.com/office/powerpoint/2010/main" val="358055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2268000"/>
            <a:ext cx="11808000" cy="45964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DA0AFF-57F6-5F3F-4FC9-1420A0E7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321"/>
            <a:ext cx="6992928" cy="6698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1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 descr="Picture">
            <a:extLst>
              <a:ext uri="{FF2B5EF4-FFF2-40B4-BE49-F238E27FC236}">
                <a16:creationId xmlns:a16="http://schemas.microsoft.com/office/drawing/2014/main" id="{AE4BC21A-2F3A-738F-CABF-CFE15D41A8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07573" y="2268000"/>
            <a:ext cx="5911567" cy="45964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9" descr="Picture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2268000"/>
            <a:ext cx="5911567" cy="45964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DA0AFF-57F6-5F3F-4FC9-1420A0E7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321"/>
            <a:ext cx="6992928" cy="6698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Im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&#10;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2268000"/>
            <a:ext cx="3934800" cy="45964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18" name="Picture Placeholder 9" descr="Picture&#10;">
            <a:extLst>
              <a:ext uri="{FF2B5EF4-FFF2-40B4-BE49-F238E27FC236}">
                <a16:creationId xmlns:a16="http://schemas.microsoft.com/office/drawing/2014/main" id="{C5606A1C-E006-C383-98F3-CC1596D7E5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8461" y="2268000"/>
            <a:ext cx="3934800" cy="45964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Picture Placeholder 9" descr="Picture&#10;">
            <a:extLst>
              <a:ext uri="{FF2B5EF4-FFF2-40B4-BE49-F238E27FC236}">
                <a16:creationId xmlns:a16="http://schemas.microsoft.com/office/drawing/2014/main" id="{76EF6DBD-E2C2-F4FF-CD12-7E1CE3CD03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61634" y="2268000"/>
            <a:ext cx="3934800" cy="45964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31030-35E9-C088-7188-CB5A8197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321"/>
            <a:ext cx="6992928" cy="6698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 descr="Video">
            <a:extLst>
              <a:ext uri="{FF2B5EF4-FFF2-40B4-BE49-F238E27FC236}">
                <a16:creationId xmlns:a16="http://schemas.microsoft.com/office/drawing/2014/main" id="{5373656D-8A36-A444-6592-3D6B13A650D3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99" y="0"/>
            <a:ext cx="12191301" cy="6865938"/>
          </a:xfrm>
        </p:spPr>
        <p:txBody>
          <a:bodyPr/>
          <a:lstStyle/>
          <a:p>
            <a:r>
              <a:rPr lang="en-GB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7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|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395288"/>
            <a:ext cx="7745412" cy="6469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87696-5E8B-2BB3-BD45-07021A1719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48805" y="1501330"/>
            <a:ext cx="3469710" cy="4351338"/>
          </a:xfrm>
        </p:spPr>
        <p:txBody>
          <a:bodyPr>
            <a:normAutofit/>
          </a:bodyPr>
          <a:lstStyle>
            <a:lvl1pPr marL="0" indent="0">
              <a:buNone/>
              <a:defRPr sz="3000" b="1" i="0">
                <a:solidFill>
                  <a:srgbClr val="4365E2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“Statistic”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1FB9ADA7-3907-00CF-3DE6-118C67D54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8804" y="6124048"/>
            <a:ext cx="3469709" cy="568836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</p:spTree>
    <p:extLst>
      <p:ext uri="{BB962C8B-B14F-4D97-AF65-F5344CB8AC3E}">
        <p14:creationId xmlns:p14="http://schemas.microsoft.com/office/powerpoint/2010/main" val="394875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46588" y="395288"/>
            <a:ext cx="7745412" cy="6469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87696-5E8B-2BB3-BD45-07021A1719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1365" y="1501330"/>
            <a:ext cx="3469710" cy="4351338"/>
          </a:xfrm>
        </p:spPr>
        <p:txBody>
          <a:bodyPr>
            <a:normAutofit/>
          </a:bodyPr>
          <a:lstStyle>
            <a:lvl1pPr marL="0" indent="0">
              <a:buNone/>
              <a:defRPr sz="3000" b="1" i="0">
                <a:solidFill>
                  <a:srgbClr val="4365E2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“Statistic”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1FB9ADA7-3907-00CF-3DE6-118C67D54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1364" y="6124048"/>
            <a:ext cx="3469709" cy="568836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</p:spTree>
    <p:extLst>
      <p:ext uri="{BB962C8B-B14F-4D97-AF65-F5344CB8AC3E}">
        <p14:creationId xmlns:p14="http://schemas.microsoft.com/office/powerpoint/2010/main" val="4150280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Width) | Quote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376499"/>
            <a:ext cx="11817589" cy="6506553"/>
          </a:xfrm>
          <a:custGeom>
            <a:avLst/>
            <a:gdLst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11796712 w 11796712"/>
              <a:gd name="connsiteY2" fmla="*/ 6469200 h 6469200"/>
              <a:gd name="connsiteX3" fmla="*/ 0 w 11796712"/>
              <a:gd name="connsiteY3" fmla="*/ 6469200 h 6469200"/>
              <a:gd name="connsiteX4" fmla="*/ 0 w 11796712"/>
              <a:gd name="connsiteY4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4606772 w 11796712"/>
              <a:gd name="connsiteY2" fmla="*/ 4358564 h 6469200"/>
              <a:gd name="connsiteX3" fmla="*/ 0 w 11796712"/>
              <a:gd name="connsiteY3" fmla="*/ 6469200 h 6469200"/>
              <a:gd name="connsiteX4" fmla="*/ 0 w 11796712"/>
              <a:gd name="connsiteY4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3686109 w 11796712"/>
              <a:gd name="connsiteY2" fmla="*/ 4214515 h 6469200"/>
              <a:gd name="connsiteX3" fmla="*/ 0 w 11796712"/>
              <a:gd name="connsiteY3" fmla="*/ 6469200 h 6469200"/>
              <a:gd name="connsiteX4" fmla="*/ 0 w 11796712"/>
              <a:gd name="connsiteY4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3686109 w 11796712"/>
              <a:gd name="connsiteY2" fmla="*/ 4214515 h 6469200"/>
              <a:gd name="connsiteX3" fmla="*/ 3400098 w 11796712"/>
              <a:gd name="connsiteY3" fmla="*/ 6437660 h 6469200"/>
              <a:gd name="connsiteX4" fmla="*/ 0 w 11796712"/>
              <a:gd name="connsiteY4" fmla="*/ 6469200 h 6469200"/>
              <a:gd name="connsiteX5" fmla="*/ 0 w 11796712"/>
              <a:gd name="connsiteY5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3686109 w 11796712"/>
              <a:gd name="connsiteY2" fmla="*/ 4214515 h 6469200"/>
              <a:gd name="connsiteX3" fmla="*/ 3400098 w 11796712"/>
              <a:gd name="connsiteY3" fmla="*/ 6437660 h 6469200"/>
              <a:gd name="connsiteX4" fmla="*/ 0 w 11796712"/>
              <a:gd name="connsiteY4" fmla="*/ 6469200 h 6469200"/>
              <a:gd name="connsiteX5" fmla="*/ 0 w 11796712"/>
              <a:gd name="connsiteY5" fmla="*/ 0 h 6469200"/>
              <a:gd name="connsiteX0" fmla="*/ 0 w 11796712"/>
              <a:gd name="connsiteY0" fmla="*/ 0 h 6481501"/>
              <a:gd name="connsiteX1" fmla="*/ 11796712 w 11796712"/>
              <a:gd name="connsiteY1" fmla="*/ 0 h 6481501"/>
              <a:gd name="connsiteX2" fmla="*/ 3686109 w 11796712"/>
              <a:gd name="connsiteY2" fmla="*/ 4214515 h 6481501"/>
              <a:gd name="connsiteX3" fmla="*/ 3663145 w 11796712"/>
              <a:gd name="connsiteY3" fmla="*/ 6481501 h 6481501"/>
              <a:gd name="connsiteX4" fmla="*/ 0 w 11796712"/>
              <a:gd name="connsiteY4" fmla="*/ 6469200 h 6481501"/>
              <a:gd name="connsiteX5" fmla="*/ 0 w 11796712"/>
              <a:gd name="connsiteY5" fmla="*/ 0 h 6481501"/>
              <a:gd name="connsiteX0" fmla="*/ 0 w 11796712"/>
              <a:gd name="connsiteY0" fmla="*/ 0 h 6481501"/>
              <a:gd name="connsiteX1" fmla="*/ 11796712 w 11796712"/>
              <a:gd name="connsiteY1" fmla="*/ 0 h 6481501"/>
              <a:gd name="connsiteX2" fmla="*/ 3667320 w 11796712"/>
              <a:gd name="connsiteY2" fmla="*/ 4201989 h 6481501"/>
              <a:gd name="connsiteX3" fmla="*/ 3663145 w 11796712"/>
              <a:gd name="connsiteY3" fmla="*/ 6481501 h 6481501"/>
              <a:gd name="connsiteX4" fmla="*/ 0 w 11796712"/>
              <a:gd name="connsiteY4" fmla="*/ 6469200 h 6481501"/>
              <a:gd name="connsiteX5" fmla="*/ 0 w 11796712"/>
              <a:gd name="connsiteY5" fmla="*/ 0 h 6481501"/>
              <a:gd name="connsiteX0" fmla="*/ 0 w 11796712"/>
              <a:gd name="connsiteY0" fmla="*/ 0 h 6481501"/>
              <a:gd name="connsiteX1" fmla="*/ 11796712 w 11796712"/>
              <a:gd name="connsiteY1" fmla="*/ 0 h 6481501"/>
              <a:gd name="connsiteX2" fmla="*/ 3667320 w 11796712"/>
              <a:gd name="connsiteY2" fmla="*/ 4201989 h 6481501"/>
              <a:gd name="connsiteX3" fmla="*/ 3663145 w 11796712"/>
              <a:gd name="connsiteY3" fmla="*/ 6481501 h 6481501"/>
              <a:gd name="connsiteX4" fmla="*/ 0 w 11796712"/>
              <a:gd name="connsiteY4" fmla="*/ 6469200 h 6481501"/>
              <a:gd name="connsiteX5" fmla="*/ 0 w 11796712"/>
              <a:gd name="connsiteY5" fmla="*/ 0 h 6481501"/>
              <a:gd name="connsiteX0" fmla="*/ 0 w 11796712"/>
              <a:gd name="connsiteY0" fmla="*/ 0 h 6481501"/>
              <a:gd name="connsiteX1" fmla="*/ 11796712 w 11796712"/>
              <a:gd name="connsiteY1" fmla="*/ 0 h 6481501"/>
              <a:gd name="connsiteX2" fmla="*/ 3667320 w 11796712"/>
              <a:gd name="connsiteY2" fmla="*/ 4201989 h 6481501"/>
              <a:gd name="connsiteX3" fmla="*/ 3663145 w 11796712"/>
              <a:gd name="connsiteY3" fmla="*/ 6481501 h 6481501"/>
              <a:gd name="connsiteX4" fmla="*/ 0 w 11796712"/>
              <a:gd name="connsiteY4" fmla="*/ 6469200 h 6481501"/>
              <a:gd name="connsiteX5" fmla="*/ 0 w 11796712"/>
              <a:gd name="connsiteY5" fmla="*/ 0 h 6481501"/>
              <a:gd name="connsiteX0" fmla="*/ 0 w 11857170"/>
              <a:gd name="connsiteY0" fmla="*/ 0 h 6481501"/>
              <a:gd name="connsiteX1" fmla="*/ 11796712 w 11857170"/>
              <a:gd name="connsiteY1" fmla="*/ 0 h 6481501"/>
              <a:gd name="connsiteX2" fmla="*/ 11122394 w 11857170"/>
              <a:gd name="connsiteY2" fmla="*/ 4114082 h 6481501"/>
              <a:gd name="connsiteX3" fmla="*/ 3667320 w 11857170"/>
              <a:gd name="connsiteY3" fmla="*/ 4201989 h 6481501"/>
              <a:gd name="connsiteX4" fmla="*/ 3663145 w 11857170"/>
              <a:gd name="connsiteY4" fmla="*/ 6481501 h 6481501"/>
              <a:gd name="connsiteX5" fmla="*/ 0 w 11857170"/>
              <a:gd name="connsiteY5" fmla="*/ 6469200 h 6481501"/>
              <a:gd name="connsiteX6" fmla="*/ 0 w 11857170"/>
              <a:gd name="connsiteY6" fmla="*/ 0 h 6481501"/>
              <a:gd name="connsiteX0" fmla="*/ 0 w 11796712"/>
              <a:gd name="connsiteY0" fmla="*/ 0 h 6481501"/>
              <a:gd name="connsiteX1" fmla="*/ 11796712 w 11796712"/>
              <a:gd name="connsiteY1" fmla="*/ 0 h 6481501"/>
              <a:gd name="connsiteX2" fmla="*/ 11122394 w 11796712"/>
              <a:gd name="connsiteY2" fmla="*/ 4114082 h 6481501"/>
              <a:gd name="connsiteX3" fmla="*/ 3667320 w 11796712"/>
              <a:gd name="connsiteY3" fmla="*/ 4201989 h 6481501"/>
              <a:gd name="connsiteX4" fmla="*/ 3663145 w 11796712"/>
              <a:gd name="connsiteY4" fmla="*/ 6481501 h 6481501"/>
              <a:gd name="connsiteX5" fmla="*/ 0 w 11796712"/>
              <a:gd name="connsiteY5" fmla="*/ 6469200 h 6481501"/>
              <a:gd name="connsiteX6" fmla="*/ 0 w 11796712"/>
              <a:gd name="connsiteY6" fmla="*/ 0 h 6481501"/>
              <a:gd name="connsiteX0" fmla="*/ 0 w 11811326"/>
              <a:gd name="connsiteY0" fmla="*/ 0 h 6481501"/>
              <a:gd name="connsiteX1" fmla="*/ 11796712 w 11811326"/>
              <a:gd name="connsiteY1" fmla="*/ 0 h 6481501"/>
              <a:gd name="connsiteX2" fmla="*/ 11811326 w 11811326"/>
              <a:gd name="connsiteY2" fmla="*/ 4201764 h 6481501"/>
              <a:gd name="connsiteX3" fmla="*/ 3667320 w 11811326"/>
              <a:gd name="connsiteY3" fmla="*/ 4201989 h 6481501"/>
              <a:gd name="connsiteX4" fmla="*/ 3663145 w 11811326"/>
              <a:gd name="connsiteY4" fmla="*/ 6481501 h 6481501"/>
              <a:gd name="connsiteX5" fmla="*/ 0 w 11811326"/>
              <a:gd name="connsiteY5" fmla="*/ 6469200 h 6481501"/>
              <a:gd name="connsiteX6" fmla="*/ 0 w 11811326"/>
              <a:gd name="connsiteY6" fmla="*/ 0 h 6481501"/>
              <a:gd name="connsiteX0" fmla="*/ 0 w 11811326"/>
              <a:gd name="connsiteY0" fmla="*/ 0 h 6487764"/>
              <a:gd name="connsiteX1" fmla="*/ 11796712 w 11811326"/>
              <a:gd name="connsiteY1" fmla="*/ 0 h 6487764"/>
              <a:gd name="connsiteX2" fmla="*/ 11811326 w 11811326"/>
              <a:gd name="connsiteY2" fmla="*/ 4201764 h 6487764"/>
              <a:gd name="connsiteX3" fmla="*/ 3667320 w 11811326"/>
              <a:gd name="connsiteY3" fmla="*/ 4201989 h 6487764"/>
              <a:gd name="connsiteX4" fmla="*/ 3675671 w 11811326"/>
              <a:gd name="connsiteY4" fmla="*/ 6487764 h 6487764"/>
              <a:gd name="connsiteX5" fmla="*/ 0 w 11811326"/>
              <a:gd name="connsiteY5" fmla="*/ 6469200 h 6487764"/>
              <a:gd name="connsiteX6" fmla="*/ 0 w 11811326"/>
              <a:gd name="connsiteY6" fmla="*/ 0 h 6487764"/>
              <a:gd name="connsiteX0" fmla="*/ 0 w 11811326"/>
              <a:gd name="connsiteY0" fmla="*/ 0 h 6487764"/>
              <a:gd name="connsiteX1" fmla="*/ 11796712 w 11811326"/>
              <a:gd name="connsiteY1" fmla="*/ 0 h 6487764"/>
              <a:gd name="connsiteX2" fmla="*/ 11811326 w 11811326"/>
              <a:gd name="connsiteY2" fmla="*/ 4201764 h 6487764"/>
              <a:gd name="connsiteX3" fmla="*/ 3686109 w 11811326"/>
              <a:gd name="connsiteY3" fmla="*/ 4208252 h 6487764"/>
              <a:gd name="connsiteX4" fmla="*/ 3675671 w 11811326"/>
              <a:gd name="connsiteY4" fmla="*/ 6487764 h 6487764"/>
              <a:gd name="connsiteX5" fmla="*/ 0 w 11811326"/>
              <a:gd name="connsiteY5" fmla="*/ 6469200 h 6487764"/>
              <a:gd name="connsiteX6" fmla="*/ 0 w 11811326"/>
              <a:gd name="connsiteY6" fmla="*/ 0 h 6487764"/>
              <a:gd name="connsiteX0" fmla="*/ 0 w 11811326"/>
              <a:gd name="connsiteY0" fmla="*/ 0 h 6487764"/>
              <a:gd name="connsiteX1" fmla="*/ 11796712 w 11811326"/>
              <a:gd name="connsiteY1" fmla="*/ 0 h 6487764"/>
              <a:gd name="connsiteX2" fmla="*/ 11811326 w 11811326"/>
              <a:gd name="connsiteY2" fmla="*/ 4220553 h 6487764"/>
              <a:gd name="connsiteX3" fmla="*/ 3686109 w 11811326"/>
              <a:gd name="connsiteY3" fmla="*/ 4208252 h 6487764"/>
              <a:gd name="connsiteX4" fmla="*/ 3675671 w 11811326"/>
              <a:gd name="connsiteY4" fmla="*/ 6487764 h 6487764"/>
              <a:gd name="connsiteX5" fmla="*/ 0 w 11811326"/>
              <a:gd name="connsiteY5" fmla="*/ 6469200 h 6487764"/>
              <a:gd name="connsiteX6" fmla="*/ 0 w 11811326"/>
              <a:gd name="connsiteY6" fmla="*/ 0 h 6487764"/>
              <a:gd name="connsiteX0" fmla="*/ 0 w 11798800"/>
              <a:gd name="connsiteY0" fmla="*/ 0 h 6487764"/>
              <a:gd name="connsiteX1" fmla="*/ 11796712 w 11798800"/>
              <a:gd name="connsiteY1" fmla="*/ 0 h 6487764"/>
              <a:gd name="connsiteX2" fmla="*/ 11798800 w 11798800"/>
              <a:gd name="connsiteY2" fmla="*/ 4214290 h 6487764"/>
              <a:gd name="connsiteX3" fmla="*/ 3686109 w 11798800"/>
              <a:gd name="connsiteY3" fmla="*/ 4208252 h 6487764"/>
              <a:gd name="connsiteX4" fmla="*/ 3675671 w 11798800"/>
              <a:gd name="connsiteY4" fmla="*/ 6487764 h 6487764"/>
              <a:gd name="connsiteX5" fmla="*/ 0 w 11798800"/>
              <a:gd name="connsiteY5" fmla="*/ 6469200 h 6487764"/>
              <a:gd name="connsiteX6" fmla="*/ 0 w 11798800"/>
              <a:gd name="connsiteY6" fmla="*/ 0 h 6487764"/>
              <a:gd name="connsiteX0" fmla="*/ 0 w 11816102"/>
              <a:gd name="connsiteY0" fmla="*/ 18789 h 6506553"/>
              <a:gd name="connsiteX1" fmla="*/ 11815501 w 11816102"/>
              <a:gd name="connsiteY1" fmla="*/ 0 h 6506553"/>
              <a:gd name="connsiteX2" fmla="*/ 11798800 w 11816102"/>
              <a:gd name="connsiteY2" fmla="*/ 4233079 h 6506553"/>
              <a:gd name="connsiteX3" fmla="*/ 3686109 w 11816102"/>
              <a:gd name="connsiteY3" fmla="*/ 4227041 h 6506553"/>
              <a:gd name="connsiteX4" fmla="*/ 3675671 w 11816102"/>
              <a:gd name="connsiteY4" fmla="*/ 6506553 h 6506553"/>
              <a:gd name="connsiteX5" fmla="*/ 0 w 11816102"/>
              <a:gd name="connsiteY5" fmla="*/ 6487989 h 6506553"/>
              <a:gd name="connsiteX6" fmla="*/ 0 w 11816102"/>
              <a:gd name="connsiteY6" fmla="*/ 18789 h 6506553"/>
              <a:gd name="connsiteX0" fmla="*/ 0 w 11817589"/>
              <a:gd name="connsiteY0" fmla="*/ 18789 h 6506553"/>
              <a:gd name="connsiteX1" fmla="*/ 11815501 w 11817589"/>
              <a:gd name="connsiteY1" fmla="*/ 0 h 6506553"/>
              <a:gd name="connsiteX2" fmla="*/ 11817589 w 11817589"/>
              <a:gd name="connsiteY2" fmla="*/ 4239342 h 6506553"/>
              <a:gd name="connsiteX3" fmla="*/ 3686109 w 11817589"/>
              <a:gd name="connsiteY3" fmla="*/ 4227041 h 6506553"/>
              <a:gd name="connsiteX4" fmla="*/ 3675671 w 11817589"/>
              <a:gd name="connsiteY4" fmla="*/ 6506553 h 6506553"/>
              <a:gd name="connsiteX5" fmla="*/ 0 w 11817589"/>
              <a:gd name="connsiteY5" fmla="*/ 6487989 h 6506553"/>
              <a:gd name="connsiteX6" fmla="*/ 0 w 11817589"/>
              <a:gd name="connsiteY6" fmla="*/ 18789 h 65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7589" h="6506553">
                <a:moveTo>
                  <a:pt x="0" y="18789"/>
                </a:moveTo>
                <a:lnTo>
                  <a:pt x="11815501" y="0"/>
                </a:lnTo>
                <a:cubicBezTo>
                  <a:pt x="11820372" y="1400588"/>
                  <a:pt x="11812718" y="2838754"/>
                  <a:pt x="11817589" y="4239342"/>
                </a:cubicBezTo>
                <a:lnTo>
                  <a:pt x="3686109" y="4227041"/>
                </a:lnTo>
                <a:cubicBezTo>
                  <a:pt x="3684717" y="4986878"/>
                  <a:pt x="3677063" y="5746716"/>
                  <a:pt x="3675671" y="6506553"/>
                </a:cubicBezTo>
                <a:lnTo>
                  <a:pt x="0" y="6487989"/>
                </a:lnTo>
                <a:lnTo>
                  <a:pt x="0" y="18789"/>
                </a:lnTo>
                <a:close/>
              </a:path>
            </a:pathLst>
          </a:cu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AB6BE3-083A-98A0-1627-BA2192198427}"/>
              </a:ext>
            </a:extLst>
          </p:cNvPr>
          <p:cNvSpPr/>
          <p:nvPr userDrawn="1"/>
        </p:nvSpPr>
        <p:spPr>
          <a:xfrm>
            <a:off x="4064000" y="4589999"/>
            <a:ext cx="8144700" cy="2293053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87696-5E8B-2BB3-BD45-07021A1719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40268" y="4878888"/>
            <a:ext cx="7578245" cy="1469170"/>
          </a:xfrm>
        </p:spPr>
        <p:txBody>
          <a:bodyPr>
            <a:normAutofit/>
          </a:bodyPr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“Statistic”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1FB9ADA7-3907-00CF-3DE6-118C67D54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0268" y="6348058"/>
            <a:ext cx="7578245" cy="344826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</p:spTree>
    <p:extLst>
      <p:ext uri="{BB962C8B-B14F-4D97-AF65-F5344CB8AC3E}">
        <p14:creationId xmlns:p14="http://schemas.microsoft.com/office/powerpoint/2010/main" val="21824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F2B0E-110E-B632-3F05-B19CC240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263" y="-12193"/>
            <a:ext cx="8130263" cy="45796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61C2D4E-B664-FDE4-BBA1-1A8E49422AF4}"/>
              </a:ext>
            </a:extLst>
          </p:cNvPr>
          <p:cNvSpPr/>
          <p:nvPr userDrawn="1"/>
        </p:nvSpPr>
        <p:spPr>
          <a:xfrm>
            <a:off x="8124000" y="2286000"/>
            <a:ext cx="4068000" cy="4572000"/>
          </a:xfrm>
          <a:prstGeom prst="rect">
            <a:avLst/>
          </a:prstGeom>
          <a:solidFill>
            <a:srgbClr val="D1E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University of Dundee logo">
            <a:extLst>
              <a:ext uri="{FF2B5EF4-FFF2-40B4-BE49-F238E27FC236}">
                <a16:creationId xmlns:a16="http://schemas.microsoft.com/office/drawing/2014/main" id="{7E1C7420-3D31-A283-CFAA-148A6F0353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3818" y="398200"/>
            <a:ext cx="2238131" cy="736600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FC525D3E-B350-4786-8AE1-FECED290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32" y="4860985"/>
            <a:ext cx="7361778" cy="614242"/>
          </a:xfrm>
        </p:spPr>
        <p:txBody>
          <a:bodyPr>
            <a:normAutofit/>
          </a:bodyPr>
          <a:lstStyle>
            <a:lvl1pPr>
              <a:defRPr sz="2800" b="1" i="0">
                <a:latin typeface="Baxter Sans Pro Alt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634B193-596D-C7A5-85F5-22C65C936E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775" y="6065154"/>
            <a:ext cx="7361860" cy="42772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Click to enter a subtitle</a:t>
            </a:r>
          </a:p>
        </p:txBody>
      </p:sp>
    </p:spTree>
    <p:extLst>
      <p:ext uri="{BB962C8B-B14F-4D97-AF65-F5344CB8AC3E}">
        <p14:creationId xmlns:p14="http://schemas.microsoft.com/office/powerpoint/2010/main" val="4212823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Width) | Quot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395288"/>
            <a:ext cx="11805063" cy="6469200"/>
          </a:xfrm>
          <a:custGeom>
            <a:avLst/>
            <a:gdLst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11796712 w 11796712"/>
              <a:gd name="connsiteY2" fmla="*/ 6469200 h 6469200"/>
              <a:gd name="connsiteX3" fmla="*/ 0 w 11796712"/>
              <a:gd name="connsiteY3" fmla="*/ 6469200 h 6469200"/>
              <a:gd name="connsiteX4" fmla="*/ 0 w 11796712"/>
              <a:gd name="connsiteY4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11796712 w 11796712"/>
              <a:gd name="connsiteY2" fmla="*/ 6469200 h 6469200"/>
              <a:gd name="connsiteX3" fmla="*/ 6732022 w 11796712"/>
              <a:gd name="connsiteY3" fmla="*/ 5823885 h 6469200"/>
              <a:gd name="connsiteX4" fmla="*/ 0 w 11796712"/>
              <a:gd name="connsiteY4" fmla="*/ 6469200 h 6469200"/>
              <a:gd name="connsiteX5" fmla="*/ 0 w 11796712"/>
              <a:gd name="connsiteY5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11796712 w 11796712"/>
              <a:gd name="connsiteY2" fmla="*/ 6469200 h 6469200"/>
              <a:gd name="connsiteX3" fmla="*/ 6732022 w 11796712"/>
              <a:gd name="connsiteY3" fmla="*/ 5823885 h 6469200"/>
              <a:gd name="connsiteX4" fmla="*/ 0 w 11796712"/>
              <a:gd name="connsiteY4" fmla="*/ 6469200 h 6469200"/>
              <a:gd name="connsiteX5" fmla="*/ 0 w 11796712"/>
              <a:gd name="connsiteY5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11796712 w 11796712"/>
              <a:gd name="connsiteY2" fmla="*/ 6469200 h 6469200"/>
              <a:gd name="connsiteX3" fmla="*/ 7746630 w 11796712"/>
              <a:gd name="connsiteY3" fmla="*/ 6462712 h 6469200"/>
              <a:gd name="connsiteX4" fmla="*/ 0 w 11796712"/>
              <a:gd name="connsiteY4" fmla="*/ 6469200 h 6469200"/>
              <a:gd name="connsiteX5" fmla="*/ 0 w 11796712"/>
              <a:gd name="connsiteY5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7775857 w 11796712"/>
              <a:gd name="connsiteY2" fmla="*/ 1915989 h 6469200"/>
              <a:gd name="connsiteX3" fmla="*/ 7746630 w 11796712"/>
              <a:gd name="connsiteY3" fmla="*/ 6462712 h 6469200"/>
              <a:gd name="connsiteX4" fmla="*/ 0 w 11796712"/>
              <a:gd name="connsiteY4" fmla="*/ 6469200 h 6469200"/>
              <a:gd name="connsiteX5" fmla="*/ 0 w 11796712"/>
              <a:gd name="connsiteY5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7775857 w 11796712"/>
              <a:gd name="connsiteY2" fmla="*/ 1915989 h 6469200"/>
              <a:gd name="connsiteX3" fmla="*/ 7746630 w 11796712"/>
              <a:gd name="connsiteY3" fmla="*/ 6462712 h 6469200"/>
              <a:gd name="connsiteX4" fmla="*/ 0 w 11796712"/>
              <a:gd name="connsiteY4" fmla="*/ 6469200 h 6469200"/>
              <a:gd name="connsiteX5" fmla="*/ 0 w 11796712"/>
              <a:gd name="connsiteY5" fmla="*/ 0 h 6469200"/>
              <a:gd name="connsiteX0" fmla="*/ 0 w 11796712"/>
              <a:gd name="connsiteY0" fmla="*/ 0 h 6469200"/>
              <a:gd name="connsiteX1" fmla="*/ 11796712 w 11796712"/>
              <a:gd name="connsiteY1" fmla="*/ 0 h 6469200"/>
              <a:gd name="connsiteX2" fmla="*/ 7775857 w 11796712"/>
              <a:gd name="connsiteY2" fmla="*/ 1915989 h 6469200"/>
              <a:gd name="connsiteX3" fmla="*/ 7746630 w 11796712"/>
              <a:gd name="connsiteY3" fmla="*/ 6462712 h 6469200"/>
              <a:gd name="connsiteX4" fmla="*/ 0 w 11796712"/>
              <a:gd name="connsiteY4" fmla="*/ 6469200 h 6469200"/>
              <a:gd name="connsiteX5" fmla="*/ 0 w 11796712"/>
              <a:gd name="connsiteY5" fmla="*/ 0 h 6469200"/>
              <a:gd name="connsiteX0" fmla="*/ 0 w 12025561"/>
              <a:gd name="connsiteY0" fmla="*/ 0 h 6469200"/>
              <a:gd name="connsiteX1" fmla="*/ 11796712 w 12025561"/>
              <a:gd name="connsiteY1" fmla="*/ 0 h 6469200"/>
              <a:gd name="connsiteX2" fmla="*/ 11798800 w 12025561"/>
              <a:gd name="connsiteY2" fmla="*/ 1909501 h 6469200"/>
              <a:gd name="connsiteX3" fmla="*/ 7775857 w 12025561"/>
              <a:gd name="connsiteY3" fmla="*/ 1915989 h 6469200"/>
              <a:gd name="connsiteX4" fmla="*/ 7746630 w 12025561"/>
              <a:gd name="connsiteY4" fmla="*/ 6462712 h 6469200"/>
              <a:gd name="connsiteX5" fmla="*/ 0 w 12025561"/>
              <a:gd name="connsiteY5" fmla="*/ 6469200 h 6469200"/>
              <a:gd name="connsiteX6" fmla="*/ 0 w 12025561"/>
              <a:gd name="connsiteY6" fmla="*/ 0 h 6469200"/>
              <a:gd name="connsiteX0" fmla="*/ 0 w 11798800"/>
              <a:gd name="connsiteY0" fmla="*/ 0 h 6469200"/>
              <a:gd name="connsiteX1" fmla="*/ 11796712 w 11798800"/>
              <a:gd name="connsiteY1" fmla="*/ 0 h 6469200"/>
              <a:gd name="connsiteX2" fmla="*/ 11798800 w 11798800"/>
              <a:gd name="connsiteY2" fmla="*/ 1909501 h 6469200"/>
              <a:gd name="connsiteX3" fmla="*/ 7775857 w 11798800"/>
              <a:gd name="connsiteY3" fmla="*/ 1915989 h 6469200"/>
              <a:gd name="connsiteX4" fmla="*/ 7746630 w 11798800"/>
              <a:gd name="connsiteY4" fmla="*/ 6462712 h 6469200"/>
              <a:gd name="connsiteX5" fmla="*/ 0 w 11798800"/>
              <a:gd name="connsiteY5" fmla="*/ 6469200 h 6469200"/>
              <a:gd name="connsiteX6" fmla="*/ 0 w 11798800"/>
              <a:gd name="connsiteY6" fmla="*/ 0 h 6469200"/>
              <a:gd name="connsiteX0" fmla="*/ 0 w 11798800"/>
              <a:gd name="connsiteY0" fmla="*/ 0 h 6469200"/>
              <a:gd name="connsiteX1" fmla="*/ 11796712 w 11798800"/>
              <a:gd name="connsiteY1" fmla="*/ 0 h 6469200"/>
              <a:gd name="connsiteX2" fmla="*/ 11798800 w 11798800"/>
              <a:gd name="connsiteY2" fmla="*/ 1909501 h 6469200"/>
              <a:gd name="connsiteX3" fmla="*/ 7757068 w 11798800"/>
              <a:gd name="connsiteY3" fmla="*/ 1909726 h 6469200"/>
              <a:gd name="connsiteX4" fmla="*/ 7746630 w 11798800"/>
              <a:gd name="connsiteY4" fmla="*/ 6462712 h 6469200"/>
              <a:gd name="connsiteX5" fmla="*/ 0 w 11798800"/>
              <a:gd name="connsiteY5" fmla="*/ 6469200 h 6469200"/>
              <a:gd name="connsiteX6" fmla="*/ 0 w 11798800"/>
              <a:gd name="connsiteY6" fmla="*/ 0 h 6469200"/>
              <a:gd name="connsiteX0" fmla="*/ 0 w 11805063"/>
              <a:gd name="connsiteY0" fmla="*/ 0 h 6469200"/>
              <a:gd name="connsiteX1" fmla="*/ 11796712 w 11805063"/>
              <a:gd name="connsiteY1" fmla="*/ 0 h 6469200"/>
              <a:gd name="connsiteX2" fmla="*/ 11805063 w 11805063"/>
              <a:gd name="connsiteY2" fmla="*/ 1915764 h 6469200"/>
              <a:gd name="connsiteX3" fmla="*/ 7757068 w 11805063"/>
              <a:gd name="connsiteY3" fmla="*/ 1909726 h 6469200"/>
              <a:gd name="connsiteX4" fmla="*/ 7746630 w 11805063"/>
              <a:gd name="connsiteY4" fmla="*/ 6462712 h 6469200"/>
              <a:gd name="connsiteX5" fmla="*/ 0 w 11805063"/>
              <a:gd name="connsiteY5" fmla="*/ 6469200 h 6469200"/>
              <a:gd name="connsiteX6" fmla="*/ 0 w 11805063"/>
              <a:gd name="connsiteY6" fmla="*/ 0 h 6469200"/>
              <a:gd name="connsiteX0" fmla="*/ 0 w 11815827"/>
              <a:gd name="connsiteY0" fmla="*/ 0 h 6469200"/>
              <a:gd name="connsiteX1" fmla="*/ 11815501 w 11815827"/>
              <a:gd name="connsiteY1" fmla="*/ 0 h 6469200"/>
              <a:gd name="connsiteX2" fmla="*/ 11805063 w 11815827"/>
              <a:gd name="connsiteY2" fmla="*/ 1915764 h 6469200"/>
              <a:gd name="connsiteX3" fmla="*/ 7757068 w 11815827"/>
              <a:gd name="connsiteY3" fmla="*/ 1909726 h 6469200"/>
              <a:gd name="connsiteX4" fmla="*/ 7746630 w 11815827"/>
              <a:gd name="connsiteY4" fmla="*/ 6462712 h 6469200"/>
              <a:gd name="connsiteX5" fmla="*/ 0 w 11815827"/>
              <a:gd name="connsiteY5" fmla="*/ 6469200 h 6469200"/>
              <a:gd name="connsiteX6" fmla="*/ 0 w 11815827"/>
              <a:gd name="connsiteY6" fmla="*/ 0 h 6469200"/>
              <a:gd name="connsiteX0" fmla="*/ 0 w 11805063"/>
              <a:gd name="connsiteY0" fmla="*/ 0 h 6469200"/>
              <a:gd name="connsiteX1" fmla="*/ 11802975 w 11805063"/>
              <a:gd name="connsiteY1" fmla="*/ 6263 h 6469200"/>
              <a:gd name="connsiteX2" fmla="*/ 11805063 w 11805063"/>
              <a:gd name="connsiteY2" fmla="*/ 1915764 h 6469200"/>
              <a:gd name="connsiteX3" fmla="*/ 7757068 w 11805063"/>
              <a:gd name="connsiteY3" fmla="*/ 1909726 h 6469200"/>
              <a:gd name="connsiteX4" fmla="*/ 7746630 w 11805063"/>
              <a:gd name="connsiteY4" fmla="*/ 6462712 h 6469200"/>
              <a:gd name="connsiteX5" fmla="*/ 0 w 11805063"/>
              <a:gd name="connsiteY5" fmla="*/ 6469200 h 6469200"/>
              <a:gd name="connsiteX6" fmla="*/ 0 w 11805063"/>
              <a:gd name="connsiteY6" fmla="*/ 0 h 6469200"/>
              <a:gd name="connsiteX0" fmla="*/ 0 w 11811326"/>
              <a:gd name="connsiteY0" fmla="*/ 0 h 6469200"/>
              <a:gd name="connsiteX1" fmla="*/ 11802975 w 11811326"/>
              <a:gd name="connsiteY1" fmla="*/ 6263 h 6469200"/>
              <a:gd name="connsiteX2" fmla="*/ 11811326 w 11811326"/>
              <a:gd name="connsiteY2" fmla="*/ 1915764 h 6469200"/>
              <a:gd name="connsiteX3" fmla="*/ 7757068 w 11811326"/>
              <a:gd name="connsiteY3" fmla="*/ 1909726 h 6469200"/>
              <a:gd name="connsiteX4" fmla="*/ 7746630 w 11811326"/>
              <a:gd name="connsiteY4" fmla="*/ 6462712 h 6469200"/>
              <a:gd name="connsiteX5" fmla="*/ 0 w 11811326"/>
              <a:gd name="connsiteY5" fmla="*/ 6469200 h 6469200"/>
              <a:gd name="connsiteX6" fmla="*/ 0 w 11811326"/>
              <a:gd name="connsiteY6" fmla="*/ 0 h 6469200"/>
              <a:gd name="connsiteX0" fmla="*/ 0 w 11805063"/>
              <a:gd name="connsiteY0" fmla="*/ 0 h 6469200"/>
              <a:gd name="connsiteX1" fmla="*/ 11802975 w 11805063"/>
              <a:gd name="connsiteY1" fmla="*/ 6263 h 6469200"/>
              <a:gd name="connsiteX2" fmla="*/ 11805063 w 11805063"/>
              <a:gd name="connsiteY2" fmla="*/ 1909501 h 6469200"/>
              <a:gd name="connsiteX3" fmla="*/ 7757068 w 11805063"/>
              <a:gd name="connsiteY3" fmla="*/ 1909726 h 6469200"/>
              <a:gd name="connsiteX4" fmla="*/ 7746630 w 11805063"/>
              <a:gd name="connsiteY4" fmla="*/ 6462712 h 6469200"/>
              <a:gd name="connsiteX5" fmla="*/ 0 w 11805063"/>
              <a:gd name="connsiteY5" fmla="*/ 6469200 h 6469200"/>
              <a:gd name="connsiteX6" fmla="*/ 0 w 11805063"/>
              <a:gd name="connsiteY6" fmla="*/ 0 h 64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5063" h="6469200">
                <a:moveTo>
                  <a:pt x="0" y="0"/>
                </a:moveTo>
                <a:lnTo>
                  <a:pt x="11802975" y="6263"/>
                </a:lnTo>
                <a:cubicBezTo>
                  <a:pt x="11805759" y="644851"/>
                  <a:pt x="11802279" y="1270913"/>
                  <a:pt x="11805063" y="1909501"/>
                </a:cubicBezTo>
                <a:lnTo>
                  <a:pt x="7757068" y="1909726"/>
                </a:lnTo>
                <a:cubicBezTo>
                  <a:pt x="7753589" y="3427388"/>
                  <a:pt x="7750109" y="4945050"/>
                  <a:pt x="7746630" y="6462712"/>
                </a:cubicBezTo>
                <a:lnTo>
                  <a:pt x="0" y="64692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AB6BE3-083A-98A0-1627-BA2192198427}"/>
              </a:ext>
            </a:extLst>
          </p:cNvPr>
          <p:cNvSpPr/>
          <p:nvPr userDrawn="1"/>
        </p:nvSpPr>
        <p:spPr>
          <a:xfrm>
            <a:off x="8140700" y="2295000"/>
            <a:ext cx="4068000" cy="4569488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87696-5E8B-2BB3-BD45-07021A1719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86384" y="2642992"/>
            <a:ext cx="3432129" cy="3705066"/>
          </a:xfrm>
        </p:spPr>
        <p:txBody>
          <a:bodyPr>
            <a:normAutofit/>
          </a:bodyPr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“Statistic”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1FB9ADA7-3907-00CF-3DE6-118C67D54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86384" y="6348058"/>
            <a:ext cx="3432129" cy="344826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</p:spTree>
    <p:extLst>
      <p:ext uri="{BB962C8B-B14F-4D97-AF65-F5344CB8AC3E}">
        <p14:creationId xmlns:p14="http://schemas.microsoft.com/office/powerpoint/2010/main" val="3514006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2388-41D6-1872-059F-464F6394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321"/>
            <a:ext cx="5257800" cy="8751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CD9F67D6-7D2C-05AC-CD41-52E333039B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9268" y="6362043"/>
            <a:ext cx="7361860" cy="316856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Presentation details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21DB04-BC49-C315-E2BC-B9FD51BE3B6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792810"/>
            <a:ext cx="5132388" cy="4429859"/>
          </a:xfrm>
        </p:spPr>
        <p:txBody>
          <a:bodyPr/>
          <a:lstStyle>
            <a:lvl1pPr marL="0" indent="0">
              <a:buNone/>
              <a:defRPr sz="2400">
                <a:solidFill>
                  <a:srgbClr val="3B3B3B"/>
                </a:solidFill>
              </a:defRPr>
            </a:lvl1pPr>
            <a:lvl2pPr>
              <a:defRPr sz="2200">
                <a:solidFill>
                  <a:srgbClr val="3B3B3B"/>
                </a:solidFill>
              </a:defRPr>
            </a:lvl2pPr>
            <a:lvl3pPr>
              <a:defRPr>
                <a:solidFill>
                  <a:srgbClr val="3B3B3B"/>
                </a:solidFill>
              </a:defRPr>
            </a:lvl3pPr>
            <a:lvl4pPr>
              <a:defRPr>
                <a:solidFill>
                  <a:srgbClr val="3B3B3B"/>
                </a:solidFill>
              </a:defRPr>
            </a:lvl4pPr>
            <a:lvl5pP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 dirty="0"/>
              <a:t>Description or legend for the chart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D0E9BD8-B69B-E24D-2F4F-1DCCECCB4E1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221413" y="777875"/>
            <a:ext cx="5635625" cy="5391150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kings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78CEDFDE-54E1-DF55-789B-84402057E9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6711" y="1703540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7E84C481-3190-994E-E391-81784FE4D3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1421" y="1703540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1CED95-4E65-F3CB-C902-3A745BC278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1596" y="871929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C5D43BA1-DA09-7CE3-27C0-52230970AB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6711" y="871929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D1337431-577D-87BD-BAAF-2BA283FE78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27483" y="1703540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C66215E6-407C-35BC-4835-4E45D2E3B2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7658" y="871929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2" name="Text Placeholder 30">
            <a:extLst>
              <a:ext uri="{FF2B5EF4-FFF2-40B4-BE49-F238E27FC236}">
                <a16:creationId xmlns:a16="http://schemas.microsoft.com/office/drawing/2014/main" id="{11B0D8EC-4975-4F6C-115E-FA012969A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6711" y="3576371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3" name="Text Placeholder 30">
            <a:extLst>
              <a:ext uri="{FF2B5EF4-FFF2-40B4-BE49-F238E27FC236}">
                <a16:creationId xmlns:a16="http://schemas.microsoft.com/office/drawing/2014/main" id="{2C4084EF-04E6-CA70-4624-1EFF494F5B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31421" y="3576371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277CDE28-21D1-A084-B302-C771935451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31596" y="2744760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7B69216D-20B4-5384-88AC-6E6D985EA3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6711" y="2744760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6" name="Text Placeholder 30">
            <a:extLst>
              <a:ext uri="{FF2B5EF4-FFF2-40B4-BE49-F238E27FC236}">
                <a16:creationId xmlns:a16="http://schemas.microsoft.com/office/drawing/2014/main" id="{63261738-55F4-06A4-3F72-D1B9FB2995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7483" y="3576371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776CCA41-A845-14B1-9DE7-51C9AFFCE2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27658" y="2744760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3A429051-396E-CC7C-ECE5-E84122302C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6711" y="5411434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5E7C2793-7FCE-2E72-56FA-E7230D3D9D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1421" y="5411434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C831117D-781A-D78D-BB22-1E37AC54F8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31596" y="4579823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58764ED1-DC43-185B-2972-F9C7210B9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6711" y="4579823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89DA66A0-36A6-008C-E2DC-E5EB05D2AC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27483" y="5411434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899384CF-7773-F22F-BA19-A5CAA944A3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27658" y="4579823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3715526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king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4288AE06-A1DF-5ABD-0BAB-132599A212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3703" y="2472963"/>
            <a:ext cx="466142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1BC78FC4-AD5D-EEAB-CB25-B2C5953B03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3703" y="1842697"/>
            <a:ext cx="4662423" cy="625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F8B0C1A-D5B1-0D13-920B-D85BC7C9A5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23736" y="2472963"/>
            <a:ext cx="466142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47933C72-73E1-AD2F-15A0-AFE1AD0589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23736" y="1842697"/>
            <a:ext cx="4662423" cy="625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E8609DE1-954A-8756-1A60-AAD0C76D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3703" y="4358130"/>
            <a:ext cx="466142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47" name="Text Placeholder 21">
            <a:extLst>
              <a:ext uri="{FF2B5EF4-FFF2-40B4-BE49-F238E27FC236}">
                <a16:creationId xmlns:a16="http://schemas.microsoft.com/office/drawing/2014/main" id="{90119DF7-29C5-58E8-4CB8-0145370513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3703" y="3727864"/>
            <a:ext cx="4662423" cy="625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48" name="Text Placeholder 30">
            <a:extLst>
              <a:ext uri="{FF2B5EF4-FFF2-40B4-BE49-F238E27FC236}">
                <a16:creationId xmlns:a16="http://schemas.microsoft.com/office/drawing/2014/main" id="{2817B4C9-502B-824C-35B3-7A3D079459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23736" y="4358130"/>
            <a:ext cx="466142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49" name="Text Placeholder 21">
            <a:extLst>
              <a:ext uri="{FF2B5EF4-FFF2-40B4-BE49-F238E27FC236}">
                <a16:creationId xmlns:a16="http://schemas.microsoft.com/office/drawing/2014/main" id="{1BFE9220-3A89-34E3-FE07-942D2B2969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3736" y="3727864"/>
            <a:ext cx="4662423" cy="625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1209113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king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2DF7BEBA-0270-E5F6-13F5-D4D0B2B87C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74717" y="3429000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B7FCEBD5-9FD8-2805-CDEF-9EC883D6AD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4717" y="2597389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Ranking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AED98DF3-AA4D-E006-AF98-980ADF6ABD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22334" y="3429000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5E92FCA7-4675-19D0-7A6A-3970EB8EC8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2334" y="2597389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084802CE-929F-E6C4-6687-848143B958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71128" y="3429000"/>
            <a:ext cx="2752137" cy="6254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B427C404-B5CA-18AA-739A-3557BCC8B1E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71128" y="2597389"/>
            <a:ext cx="2752725" cy="83161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1" i="0">
                <a:solidFill>
                  <a:srgbClr val="4365E2"/>
                </a:solidFill>
                <a:latin typeface="Baxter Sans Pro Alt" pitchFamily="2" charset="7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2100146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6F27B5-72E6-1C31-9054-D9E5320DE12E}"/>
              </a:ext>
            </a:extLst>
          </p:cNvPr>
          <p:cNvSpPr/>
          <p:nvPr userDrawn="1"/>
        </p:nvSpPr>
        <p:spPr>
          <a:xfrm>
            <a:off x="864297" y="855837"/>
            <a:ext cx="3632551" cy="1853853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A141E-DD23-8D22-8135-BBD7CDAADFC7}"/>
              </a:ext>
            </a:extLst>
          </p:cNvPr>
          <p:cNvSpPr/>
          <p:nvPr userDrawn="1"/>
        </p:nvSpPr>
        <p:spPr>
          <a:xfrm>
            <a:off x="864297" y="4563543"/>
            <a:ext cx="3632551" cy="1853853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CF6D2-E4EF-B52E-4587-DE862E11E0EF}"/>
              </a:ext>
            </a:extLst>
          </p:cNvPr>
          <p:cNvSpPr/>
          <p:nvPr userDrawn="1"/>
        </p:nvSpPr>
        <p:spPr>
          <a:xfrm>
            <a:off x="4496848" y="2709690"/>
            <a:ext cx="3632551" cy="1853853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53145-541C-D274-B48B-12DED9AAD75D}"/>
              </a:ext>
            </a:extLst>
          </p:cNvPr>
          <p:cNvSpPr/>
          <p:nvPr userDrawn="1"/>
        </p:nvSpPr>
        <p:spPr>
          <a:xfrm>
            <a:off x="8129399" y="855837"/>
            <a:ext cx="3632551" cy="1853853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4943C-CB4C-055E-A1B7-9AE45D886ED3}"/>
              </a:ext>
            </a:extLst>
          </p:cNvPr>
          <p:cNvSpPr/>
          <p:nvPr userDrawn="1"/>
        </p:nvSpPr>
        <p:spPr>
          <a:xfrm>
            <a:off x="8129399" y="4563543"/>
            <a:ext cx="3632551" cy="1853853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 descr="Logo">
            <a:extLst>
              <a:ext uri="{FF2B5EF4-FFF2-40B4-BE49-F238E27FC236}">
                <a16:creationId xmlns:a16="http://schemas.microsoft.com/office/drawing/2014/main" id="{CE58F24C-2A42-2F51-AB3F-FC26696DC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9863" y="855663"/>
            <a:ext cx="3620188" cy="1854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Picture Placeholder 18" descr="Logo">
            <a:extLst>
              <a:ext uri="{FF2B5EF4-FFF2-40B4-BE49-F238E27FC236}">
                <a16:creationId xmlns:a16="http://schemas.microsoft.com/office/drawing/2014/main" id="{8AA7FB3B-A818-0B61-35BE-B869DB4EDD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2411" y="855663"/>
            <a:ext cx="3625751" cy="1854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18" descr="Logo">
            <a:extLst>
              <a:ext uri="{FF2B5EF4-FFF2-40B4-BE49-F238E27FC236}">
                <a16:creationId xmlns:a16="http://schemas.microsoft.com/office/drawing/2014/main" id="{000B8935-0055-7E39-58D8-54CE4E74AD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1222" y="855663"/>
            <a:ext cx="3621965" cy="1854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18" descr="Logo">
            <a:extLst>
              <a:ext uri="{FF2B5EF4-FFF2-40B4-BE49-F238E27FC236}">
                <a16:creationId xmlns:a16="http://schemas.microsoft.com/office/drawing/2014/main" id="{DA81F9D0-3F3F-F6A1-8A17-98BDDFA12D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9863" y="2715778"/>
            <a:ext cx="3620188" cy="1854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Picture Placeholder 18" descr="Logo">
            <a:extLst>
              <a:ext uri="{FF2B5EF4-FFF2-40B4-BE49-F238E27FC236}">
                <a16:creationId xmlns:a16="http://schemas.microsoft.com/office/drawing/2014/main" id="{09FA2419-BAA8-3476-8925-39596EA8E4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2411" y="2715778"/>
            <a:ext cx="3625751" cy="1854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Picture Placeholder 18" descr="Logo">
            <a:extLst>
              <a:ext uri="{FF2B5EF4-FFF2-40B4-BE49-F238E27FC236}">
                <a16:creationId xmlns:a16="http://schemas.microsoft.com/office/drawing/2014/main" id="{CB01D5E0-12A2-3098-5F96-F406E06788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41222" y="2715778"/>
            <a:ext cx="3621965" cy="1854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Picture Placeholder 18" descr="Logo">
            <a:extLst>
              <a:ext uri="{FF2B5EF4-FFF2-40B4-BE49-F238E27FC236}">
                <a16:creationId xmlns:a16="http://schemas.microsoft.com/office/drawing/2014/main" id="{D888CAE5-6FE5-AF50-ECCA-3E815844FB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863" y="4569630"/>
            <a:ext cx="3620188" cy="1854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Picture Placeholder 18" descr="Logo">
            <a:extLst>
              <a:ext uri="{FF2B5EF4-FFF2-40B4-BE49-F238E27FC236}">
                <a16:creationId xmlns:a16="http://schemas.microsoft.com/office/drawing/2014/main" id="{ED7E8C6B-5FCC-624A-A2CD-B1A108716C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2411" y="4569630"/>
            <a:ext cx="3625751" cy="1854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18" descr="Logo">
            <a:extLst>
              <a:ext uri="{FF2B5EF4-FFF2-40B4-BE49-F238E27FC236}">
                <a16:creationId xmlns:a16="http://schemas.microsoft.com/office/drawing/2014/main" id="{42EEA39C-8893-9CAB-DF2E-B2454D1990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41222" y="4569630"/>
            <a:ext cx="3621965" cy="1854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53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6F27B5-72E6-1C31-9054-D9E5320DE12E}"/>
              </a:ext>
            </a:extLst>
          </p:cNvPr>
          <p:cNvSpPr/>
          <p:nvPr userDrawn="1"/>
        </p:nvSpPr>
        <p:spPr>
          <a:xfrm>
            <a:off x="864297" y="855837"/>
            <a:ext cx="3632551" cy="276149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CF6D2-E4EF-B52E-4587-DE862E11E0EF}"/>
              </a:ext>
            </a:extLst>
          </p:cNvPr>
          <p:cNvSpPr/>
          <p:nvPr userDrawn="1"/>
        </p:nvSpPr>
        <p:spPr>
          <a:xfrm>
            <a:off x="4496848" y="3617333"/>
            <a:ext cx="3632551" cy="276149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53145-541C-D274-B48B-12DED9AAD75D}"/>
              </a:ext>
            </a:extLst>
          </p:cNvPr>
          <p:cNvSpPr/>
          <p:nvPr userDrawn="1"/>
        </p:nvSpPr>
        <p:spPr>
          <a:xfrm>
            <a:off x="8129399" y="855837"/>
            <a:ext cx="3632551" cy="276149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3" descr="Logo">
            <a:extLst>
              <a:ext uri="{FF2B5EF4-FFF2-40B4-BE49-F238E27FC236}">
                <a16:creationId xmlns:a16="http://schemas.microsoft.com/office/drawing/2014/main" id="{854B6E21-86A0-8941-6845-5C9ABCDD9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600" y="855836"/>
            <a:ext cx="3633788" cy="27558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Picture Placeholder 33" descr="Logo">
            <a:extLst>
              <a:ext uri="{FF2B5EF4-FFF2-40B4-BE49-F238E27FC236}">
                <a16:creationId xmlns:a16="http://schemas.microsoft.com/office/drawing/2014/main" id="{3D209127-87FC-DFDA-C7A7-9B824597E5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8674" y="855836"/>
            <a:ext cx="3620725" cy="27558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6" name="Picture Placeholder 33" descr="Logo">
            <a:extLst>
              <a:ext uri="{FF2B5EF4-FFF2-40B4-BE49-F238E27FC236}">
                <a16:creationId xmlns:a16="http://schemas.microsoft.com/office/drawing/2014/main" id="{1A2F88FF-9B62-DFB0-96D4-EBE2A117A2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9399" y="855836"/>
            <a:ext cx="3633085" cy="27558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7" name="Picture Placeholder 33" descr="Logo">
            <a:extLst>
              <a:ext uri="{FF2B5EF4-FFF2-40B4-BE49-F238E27FC236}">
                <a16:creationId xmlns:a16="http://schemas.microsoft.com/office/drawing/2014/main" id="{56E07297-93CB-4CF2-81CD-7DC49A6D98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3600" y="3611389"/>
            <a:ext cx="3633788" cy="27622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8" name="Picture Placeholder 33" descr="Logo">
            <a:extLst>
              <a:ext uri="{FF2B5EF4-FFF2-40B4-BE49-F238E27FC236}">
                <a16:creationId xmlns:a16="http://schemas.microsoft.com/office/drawing/2014/main" id="{FD15438A-26A2-8E6A-5ED3-3A6ABC9689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674" y="3611389"/>
            <a:ext cx="3620725" cy="27622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9" name="Picture Placeholder 33" descr="Logo">
            <a:extLst>
              <a:ext uri="{FF2B5EF4-FFF2-40B4-BE49-F238E27FC236}">
                <a16:creationId xmlns:a16="http://schemas.microsoft.com/office/drawing/2014/main" id="{76B9A450-9BF3-FF05-D57F-BE03F7D57E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9399" y="3611389"/>
            <a:ext cx="3633085" cy="27622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0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84A062-40CF-41D7-D5D9-AACEF865ABA7}"/>
              </a:ext>
            </a:extLst>
          </p:cNvPr>
          <p:cNvSpPr/>
          <p:nvPr userDrawn="1"/>
        </p:nvSpPr>
        <p:spPr>
          <a:xfrm>
            <a:off x="864296" y="855837"/>
            <a:ext cx="5423766" cy="276149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D6485-E474-E5D1-5180-9E7C8AA2E4C2}"/>
              </a:ext>
            </a:extLst>
          </p:cNvPr>
          <p:cNvSpPr/>
          <p:nvPr userDrawn="1"/>
        </p:nvSpPr>
        <p:spPr>
          <a:xfrm>
            <a:off x="6288062" y="3617333"/>
            <a:ext cx="5423766" cy="276149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 descr="Logo">
            <a:extLst>
              <a:ext uri="{FF2B5EF4-FFF2-40B4-BE49-F238E27FC236}">
                <a16:creationId xmlns:a16="http://schemas.microsoft.com/office/drawing/2014/main" id="{1138F0FC-D489-B082-CD0B-CB7A9D0A8B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600" y="855663"/>
            <a:ext cx="5424488" cy="27622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Picture Placeholder 17" descr="Logo">
            <a:extLst>
              <a:ext uri="{FF2B5EF4-FFF2-40B4-BE49-F238E27FC236}">
                <a16:creationId xmlns:a16="http://schemas.microsoft.com/office/drawing/2014/main" id="{86239E6A-1964-FCDE-5869-4DB60CD689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93633" y="855344"/>
            <a:ext cx="5418195" cy="2762569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Picture Placeholder 17" descr="Logo">
            <a:extLst>
              <a:ext uri="{FF2B5EF4-FFF2-40B4-BE49-F238E27FC236}">
                <a16:creationId xmlns:a16="http://schemas.microsoft.com/office/drawing/2014/main" id="{7F279CDD-0896-4CC1-C392-BA7830B048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600" y="3617652"/>
            <a:ext cx="5424488" cy="27622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Picture Placeholder 17" descr="Logo">
            <a:extLst>
              <a:ext uri="{FF2B5EF4-FFF2-40B4-BE49-F238E27FC236}">
                <a16:creationId xmlns:a16="http://schemas.microsoft.com/office/drawing/2014/main" id="{049FD085-3F49-21E6-4446-916786332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93633" y="3617333"/>
            <a:ext cx="5418195" cy="2762569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8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Blue)">
    <p:bg>
      <p:bgPr>
        <a:solidFill>
          <a:srgbClr val="436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1FB9ADA7-3907-00CF-3DE6-118C67D54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8499" y="5281533"/>
            <a:ext cx="5716800" cy="344826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59C7F1-7D9E-855D-1D50-652B18A6DA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488500" y="2458387"/>
            <a:ext cx="5718130" cy="2823146"/>
          </a:xfrm>
        </p:spPr>
        <p:txBody>
          <a:bodyPr>
            <a:normAutofit/>
          </a:bodyPr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“Statistic”</a:t>
            </a:r>
          </a:p>
        </p:txBody>
      </p:sp>
    </p:spTree>
    <p:extLst>
      <p:ext uri="{BB962C8B-B14F-4D97-AF65-F5344CB8AC3E}">
        <p14:creationId xmlns:p14="http://schemas.microsoft.com/office/powerpoint/2010/main" val="529519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87696-5E8B-2BB3-BD45-07021A1719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488500" y="2458387"/>
            <a:ext cx="5718130" cy="2823146"/>
          </a:xfrm>
        </p:spPr>
        <p:txBody>
          <a:bodyPr>
            <a:normAutofit/>
          </a:bodyPr>
          <a:lstStyle>
            <a:lvl1pPr marL="0" indent="0">
              <a:buNone/>
              <a:defRPr sz="3000" b="1" i="0">
                <a:solidFill>
                  <a:srgbClr val="4365E2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“Statistic”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1FB9ADA7-3907-00CF-3DE6-118C67D54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8500" y="5281533"/>
            <a:ext cx="5718130" cy="344826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</p:spTree>
    <p:extLst>
      <p:ext uri="{BB962C8B-B14F-4D97-AF65-F5344CB8AC3E}">
        <p14:creationId xmlns:p14="http://schemas.microsoft.com/office/powerpoint/2010/main" val="326356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7A0AE9-87BD-6382-545D-64D8CA6D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70" y="333386"/>
            <a:ext cx="10959230" cy="6698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9AC35-F009-ED5C-8EA1-F4CDAF3CFD91}"/>
              </a:ext>
            </a:extLst>
          </p:cNvPr>
          <p:cNvSpPr/>
          <p:nvPr userDrawn="1"/>
        </p:nvSpPr>
        <p:spPr>
          <a:xfrm>
            <a:off x="394570" y="2295000"/>
            <a:ext cx="11808000" cy="4613104"/>
          </a:xfrm>
          <a:prstGeom prst="rect">
            <a:avLst/>
          </a:prstGeom>
          <a:solidFill>
            <a:srgbClr val="D1E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University of Dundee logomark">
            <a:extLst>
              <a:ext uri="{FF2B5EF4-FFF2-40B4-BE49-F238E27FC236}">
                <a16:creationId xmlns:a16="http://schemas.microsoft.com/office/drawing/2014/main" id="{46E226D0-A91C-E4CF-AD98-455029C08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9364" y="325416"/>
            <a:ext cx="488785" cy="669817"/>
          </a:xfrm>
          <a:prstGeom prst="rect">
            <a:avLst/>
          </a:prstGeom>
        </p:spPr>
      </p:pic>
      <p:sp>
        <p:nvSpPr>
          <p:cNvPr id="20" name="Picture Placeholder 19" descr="Photo (optional)">
            <a:extLst>
              <a:ext uri="{FF2B5EF4-FFF2-40B4-BE49-F238E27FC236}">
                <a16:creationId xmlns:a16="http://schemas.microsoft.com/office/drawing/2014/main" id="{3CCB684F-6ABF-47FF-FE71-5711C8847B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5288" y="2295525"/>
            <a:ext cx="11796712" cy="4613275"/>
          </a:xfrm>
        </p:spPr>
        <p:txBody>
          <a:bodyPr/>
          <a:lstStyle/>
          <a:p>
            <a:r>
              <a:rPr lang="en-US" dirty="0"/>
              <a:t>Photo (optional)</a:t>
            </a:r>
          </a:p>
        </p:txBody>
      </p:sp>
    </p:spTree>
    <p:extLst>
      <p:ext uri="{BB962C8B-B14F-4D97-AF65-F5344CB8AC3E}">
        <p14:creationId xmlns:p14="http://schemas.microsoft.com/office/powerpoint/2010/main" val="1789002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Blue)">
    <p:bg>
      <p:bgPr>
        <a:solidFill>
          <a:srgbClr val="436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2962" y="300963"/>
            <a:ext cx="2614402" cy="250182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963" y="5781790"/>
            <a:ext cx="501595" cy="68790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87696-5E8B-2BB3-BD45-07021A1719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7600" y="2905132"/>
            <a:ext cx="5716800" cy="1047736"/>
          </a:xfrm>
        </p:spPr>
        <p:txBody>
          <a:bodyPr>
            <a:normAutofit/>
          </a:bodyPr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22128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2962" y="300963"/>
            <a:ext cx="2614402" cy="25018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963" y="5781790"/>
            <a:ext cx="501595" cy="68790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87696-5E8B-2BB3-BD45-07021A1719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7600" y="2905132"/>
            <a:ext cx="5716800" cy="1047736"/>
          </a:xfrm>
        </p:spPr>
        <p:txBody>
          <a:bodyPr>
            <a:normAutofit/>
          </a:bodyPr>
          <a:lstStyle>
            <a:lvl1pPr marL="0" indent="0" algn="ctr">
              <a:buNone/>
              <a:defRPr sz="3000" b="1" i="0">
                <a:solidFill>
                  <a:srgbClr val="4365E2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Thank you</a:t>
            </a:r>
          </a:p>
        </p:txBody>
      </p:sp>
      <p:pic>
        <p:nvPicPr>
          <p:cNvPr id="3" name="Graphic 2" descr="University of Dundee wordmark">
            <a:extLst>
              <a:ext uri="{FF2B5EF4-FFF2-40B4-BE49-F238E27FC236}">
                <a16:creationId xmlns:a16="http://schemas.microsoft.com/office/drawing/2014/main" id="{889AE5B4-A646-4F76-432F-5861A50988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2962" y="300963"/>
            <a:ext cx="2614402" cy="250182"/>
          </a:xfrm>
          <a:prstGeom prst="rect">
            <a:avLst/>
          </a:prstGeom>
        </p:spPr>
      </p:pic>
      <p:pic>
        <p:nvPicPr>
          <p:cNvPr id="7" name="Graphic 6" descr="University of Dundee logomark">
            <a:extLst>
              <a:ext uri="{FF2B5EF4-FFF2-40B4-BE49-F238E27FC236}">
                <a16:creationId xmlns:a16="http://schemas.microsoft.com/office/drawing/2014/main" id="{EF5C180E-BDB3-A3DD-2B36-BF5A40DA0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963" y="5781789"/>
            <a:ext cx="501984" cy="6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2388-41D6-1872-059F-464F6394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321"/>
            <a:ext cx="10515600" cy="6698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1423-B392-5916-E6BA-CAE350BD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330"/>
            <a:ext cx="10515600" cy="4351338"/>
          </a:xfrm>
        </p:spPr>
        <p:txBody>
          <a:bodyPr/>
          <a:lstStyle>
            <a:lvl1pPr>
              <a:defRPr sz="2400">
                <a:solidFill>
                  <a:srgbClr val="3B3B3B"/>
                </a:solidFill>
              </a:defRPr>
            </a:lvl1pPr>
            <a:lvl2pPr>
              <a:defRPr sz="2200">
                <a:solidFill>
                  <a:srgbClr val="3B3B3B"/>
                </a:solidFill>
              </a:defRPr>
            </a:lvl2pPr>
            <a:lvl3pPr>
              <a:defRPr>
                <a:solidFill>
                  <a:srgbClr val="3B3B3B"/>
                </a:solidFill>
              </a:defRPr>
            </a:lvl3pPr>
            <a:lvl4pPr>
              <a:defRPr>
                <a:solidFill>
                  <a:srgbClr val="3B3B3B"/>
                </a:solidFill>
              </a:defRPr>
            </a:lvl4pPr>
            <a:lvl5pP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&#10;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0" y="6348058"/>
            <a:ext cx="251435" cy="3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2388-41D6-1872-059F-464F6394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321"/>
            <a:ext cx="6992928" cy="6698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1423-B392-5916-E6BA-CAE350BD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330"/>
            <a:ext cx="6992928" cy="4351338"/>
          </a:xfrm>
        </p:spPr>
        <p:txBody>
          <a:bodyPr/>
          <a:lstStyle>
            <a:lvl1pPr>
              <a:defRPr sz="2400">
                <a:solidFill>
                  <a:srgbClr val="3B3B3B"/>
                </a:solidFill>
              </a:defRPr>
            </a:lvl1pPr>
            <a:lvl2pPr>
              <a:defRPr sz="2200">
                <a:solidFill>
                  <a:srgbClr val="3B3B3B"/>
                </a:solidFill>
              </a:defRPr>
            </a:lvl2pPr>
            <a:lvl3pPr>
              <a:defRPr>
                <a:solidFill>
                  <a:srgbClr val="3B3B3B"/>
                </a:solidFill>
              </a:defRPr>
            </a:lvl3pPr>
            <a:lvl4pPr>
              <a:defRPr>
                <a:solidFill>
                  <a:srgbClr val="3B3B3B"/>
                </a:solidFill>
              </a:defRPr>
            </a:lvl4pPr>
            <a:lvl5pP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6" name="Picture Placeholder 5" descr="Picture&#10;">
            <a:extLst>
              <a:ext uri="{FF2B5EF4-FFF2-40B4-BE49-F238E27FC236}">
                <a16:creationId xmlns:a16="http://schemas.microsoft.com/office/drawing/2014/main" id="{5E13639E-8EE6-A920-092A-2B354EFD5B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40700" y="395288"/>
            <a:ext cx="4064000" cy="64706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2388-41D6-1872-059F-464F6394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321"/>
            <a:ext cx="6992928" cy="6698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1423-B392-5916-E6BA-CAE350BD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330"/>
            <a:ext cx="6992928" cy="4351338"/>
          </a:xfrm>
        </p:spPr>
        <p:txBody>
          <a:bodyPr/>
          <a:lstStyle>
            <a:lvl1pPr>
              <a:defRPr sz="2400">
                <a:solidFill>
                  <a:srgbClr val="3B3B3B"/>
                </a:solidFill>
              </a:defRPr>
            </a:lvl1pPr>
            <a:lvl2pPr>
              <a:defRPr sz="2200">
                <a:solidFill>
                  <a:srgbClr val="3B3B3B"/>
                </a:solidFill>
              </a:defRPr>
            </a:lvl2pPr>
            <a:lvl3pPr>
              <a:defRPr>
                <a:solidFill>
                  <a:srgbClr val="3B3B3B"/>
                </a:solidFill>
              </a:defRPr>
            </a:lvl3pPr>
            <a:lvl4pPr>
              <a:defRPr>
                <a:solidFill>
                  <a:srgbClr val="3B3B3B"/>
                </a:solidFill>
              </a:defRPr>
            </a:lvl4pPr>
            <a:lvl5pP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6" name="Picture Placeholder 5" descr="Picture">
            <a:extLst>
              <a:ext uri="{FF2B5EF4-FFF2-40B4-BE49-F238E27FC236}">
                <a16:creationId xmlns:a16="http://schemas.microsoft.com/office/drawing/2014/main" id="{5E13639E-8EE6-A920-092A-2B354EFD5B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40700" y="395288"/>
            <a:ext cx="4064000" cy="32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Picture Placeholder 5" descr="Picture">
            <a:extLst>
              <a:ext uri="{FF2B5EF4-FFF2-40B4-BE49-F238E27FC236}">
                <a16:creationId xmlns:a16="http://schemas.microsoft.com/office/drawing/2014/main" id="{9D345DD2-2BA7-43B5-A5FE-D339936B18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40700" y="3635288"/>
            <a:ext cx="4064000" cy="32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Stats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4D8A3-C6FA-C524-E9E2-5C85F425D2EE}"/>
              </a:ext>
            </a:extLst>
          </p:cNvPr>
          <p:cNvSpPr/>
          <p:nvPr userDrawn="1"/>
        </p:nvSpPr>
        <p:spPr>
          <a:xfrm>
            <a:off x="8140700" y="394570"/>
            <a:ext cx="4063300" cy="6471368"/>
          </a:xfrm>
          <a:prstGeom prst="rect">
            <a:avLst/>
          </a:prstGeom>
          <a:solidFill>
            <a:srgbClr val="D1E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82388-41D6-1872-059F-464F6394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321"/>
            <a:ext cx="6992928" cy="6698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1423-B392-5916-E6BA-CAE350BD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330"/>
            <a:ext cx="6992928" cy="4351338"/>
          </a:xfrm>
        </p:spPr>
        <p:txBody>
          <a:bodyPr/>
          <a:lstStyle>
            <a:lvl1pPr>
              <a:defRPr sz="2400">
                <a:solidFill>
                  <a:srgbClr val="3B3B3B"/>
                </a:solidFill>
              </a:defRPr>
            </a:lvl1pPr>
            <a:lvl2pPr>
              <a:defRPr sz="2200">
                <a:solidFill>
                  <a:srgbClr val="3B3B3B"/>
                </a:solidFill>
              </a:defRPr>
            </a:lvl2pPr>
            <a:lvl3pPr>
              <a:defRPr>
                <a:solidFill>
                  <a:srgbClr val="3B3B3B"/>
                </a:solidFill>
              </a:defRPr>
            </a:lvl3pPr>
            <a:lvl4pPr>
              <a:defRPr>
                <a:solidFill>
                  <a:srgbClr val="3B3B3B"/>
                </a:solidFill>
              </a:defRPr>
            </a:lvl4pPr>
            <a:lvl5pP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87696-5E8B-2BB3-BD45-07021A1719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48805" y="1501330"/>
            <a:ext cx="3469710" cy="4351338"/>
          </a:xfrm>
        </p:spPr>
        <p:txBody>
          <a:bodyPr>
            <a:normAutofit/>
          </a:bodyPr>
          <a:lstStyle>
            <a:lvl1pPr>
              <a:defRPr sz="3000" b="1" i="0">
                <a:solidFill>
                  <a:srgbClr val="4365E2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Statistics or quote</a:t>
            </a:r>
          </a:p>
        </p:txBody>
      </p:sp>
    </p:spTree>
    <p:extLst>
      <p:ext uri="{BB962C8B-B14F-4D97-AF65-F5344CB8AC3E}">
        <p14:creationId xmlns:p14="http://schemas.microsoft.com/office/powerpoint/2010/main" val="283835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395288"/>
            <a:ext cx="11797200" cy="6469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University of Dundee wordmark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3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 descr="Picture">
            <a:extLst>
              <a:ext uri="{FF2B5EF4-FFF2-40B4-BE49-F238E27FC236}">
                <a16:creationId xmlns:a16="http://schemas.microsoft.com/office/drawing/2014/main" id="{AE4BC21A-2F3A-738F-CABF-CFE15D41A8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07573" y="395288"/>
            <a:ext cx="5899041" cy="6469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9" descr="Picture">
            <a:extLst>
              <a:ext uri="{FF2B5EF4-FFF2-40B4-BE49-F238E27FC236}">
                <a16:creationId xmlns:a16="http://schemas.microsoft.com/office/drawing/2014/main" id="{3FDB82F2-98D6-F0D8-2A7A-3524D3A57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288" y="395288"/>
            <a:ext cx="5899041" cy="6469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3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3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8" y="125599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" y="6348058"/>
            <a:ext cx="251435" cy="3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7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23DE1-3967-2922-2DFA-154A4103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4F5E-8F54-19B9-8EBE-E843A516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72" r:id="rId8"/>
    <p:sldLayoutId id="2147483670" r:id="rId9"/>
    <p:sldLayoutId id="2147483673" r:id="rId10"/>
    <p:sldLayoutId id="2147483686" r:id="rId11"/>
    <p:sldLayoutId id="2147483687" r:id="rId12"/>
    <p:sldLayoutId id="2147483685" r:id="rId13"/>
    <p:sldLayoutId id="2147483674" r:id="rId14"/>
    <p:sldLayoutId id="2147483675" r:id="rId15"/>
    <p:sldLayoutId id="2147483671" r:id="rId16"/>
    <p:sldLayoutId id="2147483664" r:id="rId17"/>
    <p:sldLayoutId id="2147483665" r:id="rId18"/>
    <p:sldLayoutId id="2147483666" r:id="rId19"/>
    <p:sldLayoutId id="2147483667" r:id="rId20"/>
    <p:sldLayoutId id="2147483684" r:id="rId21"/>
    <p:sldLayoutId id="2147483677" r:id="rId22"/>
    <p:sldLayoutId id="2147483676" r:id="rId23"/>
    <p:sldLayoutId id="2147483678" r:id="rId24"/>
    <p:sldLayoutId id="2147483680" r:id="rId25"/>
    <p:sldLayoutId id="2147483679" r:id="rId26"/>
    <p:sldLayoutId id="2147483681" r:id="rId27"/>
    <p:sldLayoutId id="2147483668" r:id="rId28"/>
    <p:sldLayoutId id="2147483669" r:id="rId29"/>
    <p:sldLayoutId id="2147483682" r:id="rId30"/>
    <p:sldLayoutId id="214748368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4365E2"/>
          </a:solidFill>
          <a:latin typeface="Baxter Sans Pro Al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3B3B3B"/>
          </a:solidFill>
          <a:latin typeface="Baxter Sans Pro Al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3B3B3B"/>
          </a:solidFill>
          <a:latin typeface="Baxter Sans Pro Al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3B3B3B"/>
          </a:solidFill>
          <a:latin typeface="Baxter Sans Pro Al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3B3B3B"/>
          </a:solidFill>
          <a:latin typeface="Baxter Sans Pro Al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3B3B3B"/>
          </a:solidFill>
          <a:latin typeface="Baxter Sans Pro Al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7867-EFC3-0041-D146-26CDC509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321682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E4A6-2743-4B65-EB1C-8D639AD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Evaluation against the vertical slice plan</a:t>
            </a:r>
          </a:p>
        </p:txBody>
      </p:sp>
    </p:spTree>
    <p:extLst>
      <p:ext uri="{BB962C8B-B14F-4D97-AF65-F5344CB8AC3E}">
        <p14:creationId xmlns:p14="http://schemas.microsoft.com/office/powerpoint/2010/main" val="56884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BB577-B843-7E4F-F3BE-53B06775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04A98-EF0D-8FFB-F7DF-75903348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not as practical as the performance evaluation</a:t>
            </a:r>
          </a:p>
          <a:p>
            <a:r>
              <a:rPr lang="en-GB" dirty="0"/>
              <a:t>It is primarily about looking back at your plan, and critically evaluating how your finished product compares.</a:t>
            </a:r>
          </a:p>
          <a:p>
            <a:r>
              <a:rPr lang="en-GB" dirty="0"/>
              <a:t>This is why it is important that your vertical slice plan in the documentation is, as its named, just a </a:t>
            </a:r>
            <a:r>
              <a:rPr lang="en-GB" b="1" dirty="0"/>
              <a:t>plan</a:t>
            </a:r>
            <a:r>
              <a:rPr lang="en-GB" dirty="0"/>
              <a:t>, and not based on the final product. </a:t>
            </a:r>
          </a:p>
          <a:p>
            <a:r>
              <a:rPr lang="en-GB" dirty="0"/>
              <a:t>The next few slides will walk you through a step by step guide for how to do this effectively</a:t>
            </a:r>
          </a:p>
          <a:p>
            <a:pPr lvl="1"/>
            <a:r>
              <a:rPr lang="en-GB" dirty="0"/>
              <a:t>Although it is up to you if you want to follow this or do this in your own way</a:t>
            </a:r>
          </a:p>
        </p:txBody>
      </p:sp>
    </p:spTree>
    <p:extLst>
      <p:ext uri="{BB962C8B-B14F-4D97-AF65-F5344CB8AC3E}">
        <p14:creationId xmlns:p14="http://schemas.microsoft.com/office/powerpoint/2010/main" val="307728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1D5A-0290-C1CE-EDB4-4EBA38AB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Steps – 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E440-9DFC-DF9F-1165-0915B5BA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Review the Vertical Slice Plan:</a:t>
            </a:r>
          </a:p>
          <a:p>
            <a:pPr lvl="1"/>
            <a:r>
              <a:rPr lang="en-GB" dirty="0"/>
              <a:t>Start by revisiting your vertical slice plan document, which should contain detailed descriptions of the features, mechanics, and content intended for inclusion in your vertical slice.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Identify Planned Objectives:</a:t>
            </a:r>
          </a:p>
          <a:p>
            <a:pPr lvl="1"/>
            <a:r>
              <a:rPr lang="en-GB" dirty="0"/>
              <a:t>Identify the specific objectives, goals, and milestones outlined in your vertical slice plan. </a:t>
            </a:r>
          </a:p>
          <a:p>
            <a:pPr lvl="1"/>
            <a:r>
              <a:rPr lang="en-GB" dirty="0"/>
              <a:t>These may include gameplay mechanics, level design elements, art assets, audio components, and more.</a:t>
            </a:r>
          </a:p>
        </p:txBody>
      </p:sp>
    </p:spTree>
    <p:extLst>
      <p:ext uri="{BB962C8B-B14F-4D97-AF65-F5344CB8AC3E}">
        <p14:creationId xmlns:p14="http://schemas.microsoft.com/office/powerpoint/2010/main" val="157211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1D5A-0290-C1CE-EDB4-4EBA38AB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– Assess/Compare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E440-9DFC-DF9F-1165-0915B5BA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/>
              <a:t>Assess Implementation Progress:</a:t>
            </a:r>
          </a:p>
          <a:p>
            <a:pPr lvl="1"/>
            <a:r>
              <a:rPr lang="en-GB" dirty="0"/>
              <a:t>Evaluate the current state of your project and assess how well each planned objective has been implemented.</a:t>
            </a:r>
          </a:p>
          <a:p>
            <a:pPr lvl="1"/>
            <a:r>
              <a:rPr lang="en-GB" dirty="0"/>
              <a:t>Determine whether the features and functionality outlined in the vertical slice plan have been successfully integrated into the project.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dirty="0"/>
              <a:t>Compare Planned vs. Implemented:</a:t>
            </a:r>
          </a:p>
          <a:p>
            <a:pPr lvl="1"/>
            <a:r>
              <a:rPr lang="en-GB" dirty="0"/>
              <a:t>Compare each planned objective with its corresponding implementation in the project.</a:t>
            </a:r>
          </a:p>
          <a:p>
            <a:pPr lvl="1"/>
            <a:r>
              <a:rPr lang="en-GB" dirty="0"/>
              <a:t>Note any deviations, discrepancies, or areas where the implementation differs from the original plan.</a:t>
            </a:r>
          </a:p>
        </p:txBody>
      </p:sp>
    </p:spTree>
    <p:extLst>
      <p:ext uri="{BB962C8B-B14F-4D97-AF65-F5344CB8AC3E}">
        <p14:creationId xmlns:p14="http://schemas.microsoft.com/office/powerpoint/2010/main" val="396386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1D5A-0290-C1CE-EDB4-4EBA38AB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Steps – Observations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E440-9DFC-DF9F-1165-0915B5BA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GB" dirty="0"/>
              <a:t>Document Observations:</a:t>
            </a:r>
          </a:p>
          <a:p>
            <a:pPr lvl="1"/>
            <a:r>
              <a:rPr lang="en-GB" dirty="0"/>
              <a:t>Document your observations and findings regarding the alignment between the vertical slice plan and the actual implementation.</a:t>
            </a:r>
          </a:p>
          <a:p>
            <a:pPr lvl="1"/>
            <a:r>
              <a:rPr lang="en-GB" dirty="0"/>
              <a:t>Highlight areas where the implementation meets or exceeds the planned objectives, as well as areas where further work may be needed.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Evaluate Completeness and Quality:</a:t>
            </a:r>
          </a:p>
          <a:p>
            <a:pPr lvl="1"/>
            <a:r>
              <a:rPr lang="en-GB" dirty="0"/>
              <a:t>Assess the overall completeness and quality of the implemented features and functionality.</a:t>
            </a:r>
          </a:p>
          <a:p>
            <a:pPr lvl="1"/>
            <a:r>
              <a:rPr lang="en-GB" dirty="0"/>
              <a:t>Consider factors such as functionality, usability, performance, visual/audio quality, and adherence to design specifications.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Identify Areas for Improvement:</a:t>
            </a:r>
          </a:p>
          <a:p>
            <a:pPr lvl="1"/>
            <a:r>
              <a:rPr lang="en-GB" dirty="0"/>
              <a:t>Identify any gaps, deficiencies, or shortcomings in the implementation compared to the planned objectives.</a:t>
            </a:r>
          </a:p>
          <a:p>
            <a:pPr lvl="1"/>
            <a:r>
              <a:rPr lang="en-GB" dirty="0"/>
              <a:t>Determine what steps can be taken to address these issues and improve the alignment between the project and the vertical slice plan.</a:t>
            </a:r>
          </a:p>
        </p:txBody>
      </p:sp>
    </p:spTree>
    <p:extLst>
      <p:ext uri="{BB962C8B-B14F-4D97-AF65-F5344CB8AC3E}">
        <p14:creationId xmlns:p14="http://schemas.microsoft.com/office/powerpoint/2010/main" val="345935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9F66A-4E4F-C77B-638B-45E1DC7C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Critical reflections</a:t>
            </a:r>
          </a:p>
        </p:txBody>
      </p:sp>
    </p:spTree>
    <p:extLst>
      <p:ext uri="{BB962C8B-B14F-4D97-AF65-F5344CB8AC3E}">
        <p14:creationId xmlns:p14="http://schemas.microsoft.com/office/powerpoint/2010/main" val="268711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348D-C606-1AEA-1BE6-233A2754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CA9E-4DE8-4A6A-B54D-8034C291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Critical reflections are an essential component of the evaluation process, allowing you to reflect on your development journey, identify challenges faced, lessons learned, and areas for improvement. </a:t>
            </a:r>
          </a:p>
          <a:p>
            <a:r>
              <a:rPr lang="en-GB" dirty="0"/>
              <a:t>This is very much a section that is specific to each individual based on your own personal opinions, ideas, and thoughts and how your own project went. </a:t>
            </a:r>
          </a:p>
          <a:p>
            <a:r>
              <a:rPr lang="en-GB" dirty="0"/>
              <a:t>The following slides give detailed advice on the areas to think about and discuss in the report, with a sort of step by step process you </a:t>
            </a:r>
            <a:r>
              <a:rPr lang="en-GB"/>
              <a:t>can follow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87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D7CC-A67C-37D5-0622-2D38764C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– Reflect, Identify, and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6695-AC61-6098-C802-435CA4F5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Reflect on the Development Process:</a:t>
            </a:r>
          </a:p>
          <a:p>
            <a:pPr lvl="1"/>
            <a:r>
              <a:rPr lang="en-GB" dirty="0"/>
              <a:t>Take time to reflect on your overall development process, from the initial concept stage to the completion of your vertical slice.</a:t>
            </a:r>
          </a:p>
          <a:p>
            <a:pPr lvl="1"/>
            <a:r>
              <a:rPr lang="en-GB" dirty="0"/>
              <a:t>Consider the decisions made, obstacles encountered, and milestones achieved throughout the development journey.</a:t>
            </a:r>
          </a:p>
          <a:p>
            <a:r>
              <a:rPr lang="en-GB" dirty="0"/>
              <a:t>Identify Challenges and Obstacles:</a:t>
            </a:r>
          </a:p>
          <a:p>
            <a:pPr lvl="1"/>
            <a:r>
              <a:rPr lang="en-GB" dirty="0"/>
              <a:t>Reflect on the challenges and obstacles encountered during the development process.</a:t>
            </a:r>
          </a:p>
          <a:p>
            <a:pPr lvl="1"/>
            <a:r>
              <a:rPr lang="en-GB" dirty="0"/>
              <a:t>Identify specific issues or difficulties that impacted your progress, such as technical challenges, time constraints, resource limitations, or unexpected setbacks.</a:t>
            </a:r>
          </a:p>
          <a:p>
            <a:r>
              <a:rPr lang="en-GB" dirty="0"/>
              <a:t>Evaluate Strategies and Solutions:</a:t>
            </a:r>
          </a:p>
          <a:p>
            <a:pPr lvl="1"/>
            <a:r>
              <a:rPr lang="en-GB" dirty="0"/>
              <a:t>Evaluate the strategies and solutions you employed to overcome challenges and address obstacles.</a:t>
            </a:r>
          </a:p>
          <a:p>
            <a:pPr lvl="1"/>
            <a:r>
              <a:rPr lang="en-GB" dirty="0"/>
              <a:t>Assess the effectiveness of your problem-solving approaches and determine what worked well and what could be improved in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57658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D7CC-A67C-37D5-0622-2D38764C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– Analyse, Assess, and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6695-AC61-6098-C802-435CA4F5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Analyse Lessons Learned:</a:t>
            </a:r>
          </a:p>
          <a:p>
            <a:pPr lvl="1"/>
            <a:r>
              <a:rPr lang="en-GB" dirty="0"/>
              <a:t>Analyse the lessons learned from your development experience, both positive and negative.</a:t>
            </a:r>
          </a:p>
          <a:p>
            <a:pPr lvl="1"/>
            <a:r>
              <a:rPr lang="en-GB" dirty="0"/>
              <a:t>Reflect on the skills gained, insights acquired, and knowledge acquired throughout the project.</a:t>
            </a:r>
          </a:p>
          <a:p>
            <a:pPr lvl="1"/>
            <a:r>
              <a:rPr lang="en-GB" dirty="0"/>
              <a:t>Consider how these lessons can be applied to future projects to enhance your development practices and outcomes.</a:t>
            </a:r>
          </a:p>
          <a:p>
            <a:r>
              <a:rPr lang="en-GB" dirty="0"/>
              <a:t>Assess Project Successes and Achievements:</a:t>
            </a:r>
          </a:p>
          <a:p>
            <a:pPr lvl="1"/>
            <a:r>
              <a:rPr lang="en-GB" dirty="0"/>
              <a:t>Assess the successes and achievements of your project, including notable milestones reached, features implemented, and goals accomplished.</a:t>
            </a:r>
          </a:p>
          <a:p>
            <a:pPr lvl="1"/>
            <a:r>
              <a:rPr lang="en-GB" dirty="0"/>
              <a:t>Celebrate your project's successes </a:t>
            </a:r>
          </a:p>
          <a:p>
            <a:r>
              <a:rPr lang="en-GB" dirty="0"/>
              <a:t>Identify Areas for Improvement:</a:t>
            </a:r>
          </a:p>
          <a:p>
            <a:pPr lvl="1"/>
            <a:r>
              <a:rPr lang="en-GB" dirty="0"/>
              <a:t>Identify areas for improvement or areas where the project could have been executed more effectively.</a:t>
            </a:r>
          </a:p>
          <a:p>
            <a:pPr lvl="1"/>
            <a:r>
              <a:rPr lang="en-GB" dirty="0"/>
              <a:t>Consider aspects such as project management, communication, collaboration, technical skills, and creative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40364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B5F7-321D-98B8-9BAE-67652B70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– Extra: Documentation &amp;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3409-BB5A-B9AA-50E6-77248978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This slide provides some additional documentation guidance, as well as some non-module guidance around using your reflections</a:t>
            </a:r>
          </a:p>
          <a:p>
            <a:r>
              <a:rPr lang="en-GB" dirty="0"/>
              <a:t>Document Reflections Thoughtfully:</a:t>
            </a:r>
          </a:p>
          <a:p>
            <a:pPr lvl="1"/>
            <a:r>
              <a:rPr lang="en-GB" dirty="0"/>
              <a:t>Document your critical reflections thoughtfully</a:t>
            </a:r>
          </a:p>
          <a:p>
            <a:pPr lvl="1"/>
            <a:r>
              <a:rPr lang="en-GB" dirty="0"/>
              <a:t>Be honest, introspective, and self-aware in your reflections</a:t>
            </a:r>
          </a:p>
          <a:p>
            <a:pPr lvl="1"/>
            <a:r>
              <a:rPr lang="en-GB" dirty="0"/>
              <a:t>If you feel it is needed, you can write this section in a different style to the rest of the documentation without it affecting the marks for structure/format etc</a:t>
            </a:r>
          </a:p>
          <a:p>
            <a:pPr lvl="2"/>
            <a:r>
              <a:rPr lang="en-GB" dirty="0"/>
              <a:t>E.g. less formal, using first person, etc</a:t>
            </a:r>
          </a:p>
          <a:p>
            <a:r>
              <a:rPr lang="en-GB" dirty="0"/>
              <a:t>Use Reflections to Inform Future Projects:</a:t>
            </a:r>
          </a:p>
          <a:p>
            <a:pPr lvl="1"/>
            <a:r>
              <a:rPr lang="en-GB" dirty="0"/>
              <a:t>Use your critical reflections to inform future projects and </a:t>
            </a:r>
            <a:r>
              <a:rPr lang="en-GB" dirty="0" err="1"/>
              <a:t>endeavors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Apply the insights gained from your reflections to make informed decisions, set realistic goals, and approach future challenges with confidence and resilience.</a:t>
            </a:r>
          </a:p>
          <a:p>
            <a:pPr lvl="1"/>
            <a:r>
              <a:rPr lang="en-GB" dirty="0"/>
              <a:t>This is for now mostly referring to your honours/MSc projects coming up, but also any other future project be it work or personal!</a:t>
            </a:r>
          </a:p>
        </p:txBody>
      </p:sp>
    </p:spTree>
    <p:extLst>
      <p:ext uri="{BB962C8B-B14F-4D97-AF65-F5344CB8AC3E}">
        <p14:creationId xmlns:p14="http://schemas.microsoft.com/office/powerpoint/2010/main" val="227485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C98BF-25C4-0B5A-2434-126445F8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47A40E-FFF5-A115-3358-906579C3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 part of your project you are required to do the following types of evaluation and include these in your report:</a:t>
            </a:r>
          </a:p>
          <a:p>
            <a:pPr lvl="1"/>
            <a:r>
              <a:rPr lang="en-GB" dirty="0"/>
              <a:t>Performance evaluation</a:t>
            </a:r>
          </a:p>
          <a:p>
            <a:pPr lvl="2"/>
            <a:r>
              <a:rPr lang="en-GB" dirty="0"/>
              <a:t>Assessing the game's technical performance and optimization.</a:t>
            </a:r>
          </a:p>
          <a:p>
            <a:pPr lvl="1"/>
            <a:r>
              <a:rPr lang="en-GB" dirty="0"/>
              <a:t>Evaluation against the vertical slice plan</a:t>
            </a:r>
          </a:p>
          <a:p>
            <a:pPr lvl="2"/>
            <a:r>
              <a:rPr lang="en-GB" dirty="0"/>
              <a:t>Comparing the implemented features and functionality with the planned objectives.</a:t>
            </a:r>
          </a:p>
          <a:p>
            <a:pPr lvl="1"/>
            <a:r>
              <a:rPr lang="en-GB" dirty="0"/>
              <a:t>Critical reflections</a:t>
            </a:r>
          </a:p>
          <a:p>
            <a:pPr lvl="2"/>
            <a:r>
              <a:rPr lang="en-GB" dirty="0"/>
              <a:t>Reflecting on the development process, challenges faced, lessons learned, and areas for improvement.</a:t>
            </a:r>
          </a:p>
          <a:p>
            <a:pPr lvl="2"/>
            <a:endParaRPr lang="en-GB" dirty="0"/>
          </a:p>
          <a:p>
            <a:r>
              <a:rPr lang="en-GB" dirty="0"/>
              <a:t>The Project documentation slides focusses on how to document these</a:t>
            </a:r>
          </a:p>
          <a:p>
            <a:r>
              <a:rPr lang="en-GB" dirty="0"/>
              <a:t>These slides focus on practical guidance for conducting the evaluations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70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96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B25E-198C-9B89-B7E1-6AF651D0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1289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67659-746B-19EB-28C9-1B58B05A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51505-993E-130F-03AC-1FAB4DAA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Unity, you can utilise various tools and techniques to measure performance metrics and optimise your game's performance.</a:t>
            </a:r>
          </a:p>
          <a:p>
            <a:r>
              <a:rPr lang="en-GB" dirty="0"/>
              <a:t>Although these slides are focussed on evaluation, since this should be iterative there is also discussion on optimisation while evaluating performance</a:t>
            </a:r>
          </a:p>
          <a:p>
            <a:r>
              <a:rPr lang="en-GB" dirty="0"/>
              <a:t>This covers:</a:t>
            </a:r>
          </a:p>
          <a:p>
            <a:pPr lvl="1"/>
            <a:r>
              <a:rPr lang="en-GB" dirty="0"/>
              <a:t>Using the unity profiler</a:t>
            </a:r>
          </a:p>
          <a:p>
            <a:pPr lvl="1"/>
            <a:r>
              <a:rPr lang="en-GB" dirty="0"/>
              <a:t>Optimising scene complexity</a:t>
            </a:r>
          </a:p>
          <a:p>
            <a:pPr lvl="1"/>
            <a:r>
              <a:rPr lang="en-GB" dirty="0"/>
              <a:t>Scripting optimisation techniques</a:t>
            </a:r>
          </a:p>
          <a:p>
            <a:pPr lvl="1"/>
            <a:r>
              <a:rPr lang="en-GB" dirty="0"/>
              <a:t>Managing asset sizes</a:t>
            </a:r>
          </a:p>
          <a:p>
            <a:pPr lvl="1"/>
            <a:endParaRPr lang="en-GB" dirty="0"/>
          </a:p>
          <a:p>
            <a:r>
              <a:rPr lang="en-GB" dirty="0"/>
              <a:t>This is not an exhaustive list of how to evaluate/optimise your performance</a:t>
            </a:r>
          </a:p>
          <a:p>
            <a:r>
              <a:rPr lang="en-GB" dirty="0"/>
              <a:t>There are other tools and methods (some mentioned in the optimisation/performance slides) that can be utilised as well</a:t>
            </a:r>
          </a:p>
          <a:p>
            <a:r>
              <a:rPr lang="en-GB" dirty="0"/>
              <a:t>When purely trying to evaluate performance for the documentation, I would suggest creating a backup of your game and doing some extreme level tests such as removing whole scripts or large objects/assets </a:t>
            </a:r>
          </a:p>
          <a:p>
            <a:pPr lvl="1"/>
            <a:r>
              <a:rPr lang="en-GB" dirty="0"/>
              <a:t>This can help to showcase the impact they have on performance</a:t>
            </a:r>
          </a:p>
          <a:p>
            <a:pPr lvl="1"/>
            <a:r>
              <a:rPr lang="en-GB" dirty="0"/>
              <a:t>It can also help to identify areas where optimisation may be useful for future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76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67D4-0FFC-F0A7-8243-A0FE4DE7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unity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1280-DEFA-895C-11DE-CBB2086F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Unity provides a built-in Profiler tool that allows you to analyse performance metrics in real-time.</a:t>
            </a:r>
          </a:p>
          <a:p>
            <a:r>
              <a:rPr lang="en-GB" dirty="0"/>
              <a:t>Use the Profiler to track CPU and GPU usage, memory allocation, rendering statistics, and other performance indicators.</a:t>
            </a:r>
          </a:p>
          <a:p>
            <a:r>
              <a:rPr lang="en-GB" dirty="0"/>
              <a:t>Identify areas of improvement based on Profiler data and optimise code, assets, and scene complexity accordingly.</a:t>
            </a:r>
          </a:p>
        </p:txBody>
      </p:sp>
    </p:spTree>
    <p:extLst>
      <p:ext uri="{BB962C8B-B14F-4D97-AF65-F5344CB8AC3E}">
        <p14:creationId xmlns:p14="http://schemas.microsoft.com/office/powerpoint/2010/main" val="210970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400D-8C46-4A9E-375D-6364ABD1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Unity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E897-F420-CC69-4799-D515A3B5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Open the Profiler Window:</a:t>
            </a:r>
          </a:p>
          <a:p>
            <a:pPr lvl="1"/>
            <a:r>
              <a:rPr lang="en-GB" dirty="0"/>
              <a:t>In the Unity Editor, go to the top menu and navigate to "Window" &gt; "Analysis" &gt; "Profiler" to open the Profiler window.</a:t>
            </a:r>
          </a:p>
          <a:p>
            <a:pPr lvl="1"/>
            <a:r>
              <a:rPr lang="en-GB" dirty="0"/>
              <a:t>Alternatively, you can use the keyboard shortcut Ctrl + 7 (</a:t>
            </a:r>
            <a:r>
              <a:rPr lang="en-GB" dirty="0" err="1"/>
              <a:t>Cmd</a:t>
            </a:r>
            <a:r>
              <a:rPr lang="en-GB" dirty="0"/>
              <a:t> + 7 on Mac) to toggle the Profiler window.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Connect to your Project:</a:t>
            </a:r>
          </a:p>
          <a:p>
            <a:pPr lvl="1"/>
            <a:r>
              <a:rPr lang="en-GB" dirty="0"/>
              <a:t>Ensure that your project is running in the Unity Editor or on a target platform (e.g., standalone build, mobile device) that supports profiling.</a:t>
            </a:r>
          </a:p>
          <a:p>
            <a:pPr lvl="1"/>
            <a:r>
              <a:rPr lang="en-GB" dirty="0"/>
              <a:t>If your project is running, the Profiler window should automatically connect to it and start displaying performance data. If not, click the "Connect to Player" button in the Profiler window.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Select Performance Metrics:</a:t>
            </a:r>
          </a:p>
          <a:p>
            <a:pPr lvl="1"/>
            <a:r>
              <a:rPr lang="en-GB" dirty="0"/>
              <a:t>The Profiler window consists of several tabs, each focusing on different performance metrics such as CPU Usage, GPU Usage, Memory, Rendering, Physics, Audio, and more.</a:t>
            </a:r>
          </a:p>
          <a:p>
            <a:pPr lvl="1"/>
            <a:r>
              <a:rPr lang="en-GB" dirty="0"/>
              <a:t>Click on the tabs to view the corresponding performance metrics. You can select multiple tabs to monitor different aspects of performance simultaneously.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Analyse Performance Data:</a:t>
            </a:r>
          </a:p>
          <a:p>
            <a:pPr lvl="1"/>
            <a:r>
              <a:rPr lang="en-GB" dirty="0"/>
              <a:t>As your project runs, the Profiler window will display real-time graphs and charts representing performance metrics over time.</a:t>
            </a:r>
          </a:p>
          <a:p>
            <a:pPr lvl="1"/>
            <a:r>
              <a:rPr lang="en-GB" dirty="0"/>
              <a:t>Analyse the performance data to identify any spikes, bottlenecks, or areas of concern. Look for patterns and correlations between different metrics.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Identify Performance Issues:</a:t>
            </a:r>
          </a:p>
          <a:p>
            <a:pPr lvl="1"/>
            <a:r>
              <a:rPr lang="en-GB" dirty="0"/>
              <a:t>Pay attention to areas of high CPU or GPU usage, excessive memory allocation, rendering spikes, or other anomalies.</a:t>
            </a:r>
          </a:p>
          <a:p>
            <a:pPr lvl="1"/>
            <a:r>
              <a:rPr lang="en-GB" dirty="0"/>
              <a:t>Use the timeline scrubber to pinpoint specific frames or time intervals where performance issues occur.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Optimise Code and Assets:</a:t>
            </a:r>
          </a:p>
          <a:p>
            <a:pPr lvl="1"/>
            <a:r>
              <a:rPr lang="en-GB" dirty="0"/>
              <a:t>Based on the insights gained from the Profiler, take steps to optimise your code, scripts, assets, and scene complexity.</a:t>
            </a:r>
          </a:p>
          <a:p>
            <a:pPr lvl="1"/>
            <a:r>
              <a:rPr lang="en-GB" dirty="0"/>
              <a:t>Optimize CPU-intensive tasks, reduce the number of draw calls, optimize shaders, and minimize memory usage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240790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9E5F-FFAD-ADAA-257A-FB038FB2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Optimising scene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9F47-CF13-B3FE-EDAA-5C428B3C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following are ways to optimise scene complexity</a:t>
            </a:r>
          </a:p>
          <a:p>
            <a:pPr lvl="1"/>
            <a:r>
              <a:rPr lang="en-GB" dirty="0"/>
              <a:t>Minimise the number of </a:t>
            </a:r>
            <a:r>
              <a:rPr lang="en-GB" dirty="0" err="1"/>
              <a:t>GameObjects</a:t>
            </a:r>
            <a:r>
              <a:rPr lang="en-GB" dirty="0"/>
              <a:t> and components in your scenes to reduce rendering overhead.</a:t>
            </a:r>
          </a:p>
          <a:p>
            <a:pPr lvl="2"/>
            <a:r>
              <a:rPr lang="en-GB" dirty="0"/>
              <a:t>Use the profiler to see how much individual </a:t>
            </a:r>
            <a:r>
              <a:rPr lang="en-GB" dirty="0" err="1"/>
              <a:t>GameObjects</a:t>
            </a:r>
            <a:r>
              <a:rPr lang="en-GB" dirty="0"/>
              <a:t> are affecting the performance by testing after removing/adding them</a:t>
            </a:r>
          </a:p>
          <a:p>
            <a:pPr lvl="1"/>
            <a:r>
              <a:rPr lang="en-GB" dirty="0"/>
              <a:t>Implement level of detail (LOD) systems to dynamically adjust the level of detail based on distance from the camera</a:t>
            </a:r>
          </a:p>
          <a:p>
            <a:pPr lvl="2"/>
            <a:r>
              <a:rPr lang="en-GB" dirty="0"/>
              <a:t>Compare this to performance when this is not done – in some cases it may not actually improve it!</a:t>
            </a:r>
          </a:p>
          <a:p>
            <a:pPr lvl="1"/>
            <a:r>
              <a:rPr lang="en-GB" dirty="0"/>
              <a:t>Optimise mesh and texture resolution to reduce memory usage and improve rendering performance.</a:t>
            </a:r>
          </a:p>
          <a:p>
            <a:pPr lvl="2"/>
            <a:r>
              <a:rPr lang="en-GB" dirty="0"/>
              <a:t>This typically should always improve performance, but there needs to be a balance between optimisation and quality loss</a:t>
            </a:r>
          </a:p>
          <a:p>
            <a:r>
              <a:rPr lang="en-GB" dirty="0"/>
              <a:t>Through testing and attempting different optimisation techniques you can evaluate the performance and identify areas of your game that need to be optimised</a:t>
            </a:r>
          </a:p>
        </p:txBody>
      </p:sp>
    </p:spTree>
    <p:extLst>
      <p:ext uri="{BB962C8B-B14F-4D97-AF65-F5344CB8AC3E}">
        <p14:creationId xmlns:p14="http://schemas.microsoft.com/office/powerpoint/2010/main" val="4940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881D-D4E8-740D-6BC0-6A05B0A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Scripting optimisation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990E-E286-B528-D317-85D71223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are ways to optimise scripting:</a:t>
            </a:r>
          </a:p>
          <a:p>
            <a:pPr lvl="1"/>
            <a:r>
              <a:rPr lang="en-GB" dirty="0"/>
              <a:t>Optimize scripts by reducing the use of Update() and </a:t>
            </a:r>
            <a:r>
              <a:rPr lang="en-GB" dirty="0" err="1"/>
              <a:t>FixedUpdate</a:t>
            </a:r>
            <a:r>
              <a:rPr lang="en-GB" dirty="0"/>
              <a:t>() functions, especially for non-essential tasks.</a:t>
            </a:r>
          </a:p>
          <a:p>
            <a:pPr lvl="1"/>
            <a:r>
              <a:rPr lang="en-GB" dirty="0"/>
              <a:t>Implement object pooling to reuse </a:t>
            </a:r>
            <a:r>
              <a:rPr lang="en-GB" dirty="0" err="1"/>
              <a:t>GameObject</a:t>
            </a:r>
            <a:r>
              <a:rPr lang="en-GB" dirty="0"/>
              <a:t> instances and minimise instantiation overhead.</a:t>
            </a:r>
          </a:p>
          <a:p>
            <a:pPr lvl="1"/>
            <a:r>
              <a:rPr lang="en-GB" dirty="0"/>
              <a:t>Optimise algorithm complexity to improve script performance, especially for resource-intensive operations.</a:t>
            </a:r>
          </a:p>
          <a:p>
            <a:r>
              <a:rPr lang="en-GB" dirty="0"/>
              <a:t>As with scene optimisation, test this thoroughly and use tools to evaluate the performance, both pre and post optimisation</a:t>
            </a:r>
          </a:p>
        </p:txBody>
      </p:sp>
    </p:spTree>
    <p:extLst>
      <p:ext uri="{BB962C8B-B14F-4D97-AF65-F5344CB8AC3E}">
        <p14:creationId xmlns:p14="http://schemas.microsoft.com/office/powerpoint/2010/main" val="208991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881D-D4E8-740D-6BC0-6A05B0A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Managing asset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990E-E286-B528-D317-85D71223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are ways to manage asset sizes:</a:t>
            </a:r>
          </a:p>
          <a:p>
            <a:pPr lvl="1"/>
            <a:r>
              <a:rPr lang="en-GB" dirty="0"/>
              <a:t>Optimise asset sizes, including textures, audio files, and models, to reduce memory usage and improve loading times.</a:t>
            </a:r>
          </a:p>
          <a:p>
            <a:pPr lvl="1"/>
            <a:r>
              <a:rPr lang="en-GB" dirty="0"/>
              <a:t>Use texture compression and audio compression techniques to minimize file size without sacrificing quality.</a:t>
            </a:r>
          </a:p>
          <a:p>
            <a:pPr lvl="1"/>
            <a:r>
              <a:rPr lang="en-GB" dirty="0"/>
              <a:t>Consider implementing asset streaming and dynamic loading to manage memory usage more efficiently.</a:t>
            </a:r>
          </a:p>
          <a:p>
            <a:r>
              <a:rPr lang="en-GB" dirty="0"/>
              <a:t>As with other optimisation, test this thoroughly and use tools to evaluate the performance, both pre and post optimisation</a:t>
            </a:r>
          </a:p>
        </p:txBody>
      </p:sp>
    </p:spTree>
    <p:extLst>
      <p:ext uri="{BB962C8B-B14F-4D97-AF65-F5344CB8AC3E}">
        <p14:creationId xmlns:p14="http://schemas.microsoft.com/office/powerpoint/2010/main" val="376714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Dundee">
      <a:dk1>
        <a:srgbClr val="3B3B3B"/>
      </a:dk1>
      <a:lt1>
        <a:srgbClr val="FFFFFF"/>
      </a:lt1>
      <a:dk2>
        <a:srgbClr val="4265E1"/>
      </a:dk2>
      <a:lt2>
        <a:srgbClr val="E7E6E6"/>
      </a:lt2>
      <a:accent1>
        <a:srgbClr val="4472C4"/>
      </a:accent1>
      <a:accent2>
        <a:srgbClr val="ED7D31"/>
      </a:accent2>
      <a:accent3>
        <a:srgbClr val="E1E1E1"/>
      </a:accent3>
      <a:accent4>
        <a:srgbClr val="FFC000"/>
      </a:accent4>
      <a:accent5>
        <a:srgbClr val="5B9BD5"/>
      </a:accent5>
      <a:accent6>
        <a:srgbClr val="70AD47"/>
      </a:accent6>
      <a:hlink>
        <a:srgbClr val="4265E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57A7A30F-C73B-6F43-8EA0-10B9F33E7246}" vid="{1CDFB79F-D9AA-ED4A-92CF-1D4F459FEC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235666751A724C938C7AF2669C9BA1" ma:contentTypeVersion="12" ma:contentTypeDescription="Create a new document." ma:contentTypeScope="" ma:versionID="1678d9a5d670f1d63828269fc9c1ccb6">
  <xsd:schema xmlns:xsd="http://www.w3.org/2001/XMLSchema" xmlns:xs="http://www.w3.org/2001/XMLSchema" xmlns:p="http://schemas.microsoft.com/office/2006/metadata/properties" xmlns:ns2="112ffb48-8981-4710-8c0c-6d30fdfc7b9a" xmlns:ns3="37af0f57-e4e7-4324-bf64-93cbde7d04ef" targetNamespace="http://schemas.microsoft.com/office/2006/metadata/properties" ma:root="true" ma:fieldsID="b5564691216114454c2d67fa84929101" ns2:_="" ns3:_="">
    <xsd:import namespace="112ffb48-8981-4710-8c0c-6d30fdfc7b9a"/>
    <xsd:import namespace="37af0f57-e4e7-4324-bf64-93cbde7d0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ffb48-8981-4710-8c0c-6d30fdfc7b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0f57-e4e7-4324-bf64-93cbde7d04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DE059A-4C4D-4390-B523-8F905288346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12ffb48-8981-4710-8c0c-6d30fdfc7b9a"/>
    <ds:schemaRef ds:uri="37af0f57-e4e7-4324-bf64-93cbde7d04e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BE4EE0-CE1B-4249-988D-F09D1D357E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1865</Words>
  <Application>Microsoft Macintosh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Baxter Sans Pro Alt</vt:lpstr>
      <vt:lpstr>Arial</vt:lpstr>
      <vt:lpstr>Calibri</vt:lpstr>
      <vt:lpstr>Office Theme</vt:lpstr>
      <vt:lpstr>Project Evaluation</vt:lpstr>
      <vt:lpstr>Overview</vt:lpstr>
      <vt:lpstr>Performance Evaluation</vt:lpstr>
      <vt:lpstr>Overview</vt:lpstr>
      <vt:lpstr>The unity profiler</vt:lpstr>
      <vt:lpstr>Using the Unity Profiler</vt:lpstr>
      <vt:lpstr>Optimising scene complexity</vt:lpstr>
      <vt:lpstr>Scripting optimisation techniques</vt:lpstr>
      <vt:lpstr>Managing asset sizes</vt:lpstr>
      <vt:lpstr>Evaluation against the vertical slice plan</vt:lpstr>
      <vt:lpstr>Overview</vt:lpstr>
      <vt:lpstr>Initial Steps – Looking back</vt:lpstr>
      <vt:lpstr>Next Steps – Assess/Compare</vt:lpstr>
      <vt:lpstr>Final Steps – Observations and Evaluation</vt:lpstr>
      <vt:lpstr>Critical reflections</vt:lpstr>
      <vt:lpstr>Overview</vt:lpstr>
      <vt:lpstr>Reflections – Reflect, Identify, and evaluate</vt:lpstr>
      <vt:lpstr>Reflections – Analyse, Assess, and Improve</vt:lpstr>
      <vt:lpstr>Reflections – Extra: Documentation &amp; Use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Evaluation</dc:title>
  <dc:subject/>
  <dc:creator>CHRISTINA MOIR (1114409)</dc:creator>
  <cp:keywords/>
  <dc:description/>
  <cp:lastModifiedBy>CHRISTINA MOIR</cp:lastModifiedBy>
  <cp:revision>1</cp:revision>
  <dcterms:created xsi:type="dcterms:W3CDTF">2024-03-19T20:44:35Z</dcterms:created>
  <dcterms:modified xsi:type="dcterms:W3CDTF">2024-03-19T21:27:24Z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