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303" r:id="rId2"/>
    <p:sldId id="258" r:id="rId3"/>
    <p:sldId id="261" r:id="rId4"/>
    <p:sldId id="362" r:id="rId5"/>
    <p:sldId id="334" r:id="rId6"/>
    <p:sldId id="328" r:id="rId7"/>
    <p:sldId id="329" r:id="rId8"/>
    <p:sldId id="330" r:id="rId9"/>
    <p:sldId id="331" r:id="rId10"/>
    <p:sldId id="338" r:id="rId11"/>
    <p:sldId id="363" r:id="rId12"/>
    <p:sldId id="343" r:id="rId13"/>
    <p:sldId id="365" r:id="rId14"/>
    <p:sldId id="346" r:id="rId15"/>
    <p:sldId id="347" r:id="rId16"/>
    <p:sldId id="348" r:id="rId17"/>
    <p:sldId id="366" r:id="rId18"/>
    <p:sldId id="368" r:id="rId19"/>
    <p:sldId id="349" r:id="rId20"/>
    <p:sldId id="369" r:id="rId21"/>
    <p:sldId id="296" r:id="rId22"/>
    <p:sldId id="352" r:id="rId23"/>
    <p:sldId id="360" r:id="rId24"/>
    <p:sldId id="355" r:id="rId25"/>
    <p:sldId id="357" r:id="rId26"/>
    <p:sldId id="356" r:id="rId27"/>
    <p:sldId id="358" r:id="rId28"/>
    <p:sldId id="359" r:id="rId29"/>
    <p:sldId id="361" r:id="rId30"/>
    <p:sldId id="287" r:id="rId31"/>
    <p:sldId id="336" r:id="rId32"/>
    <p:sldId id="288" r:id="rId33"/>
    <p:sldId id="289" r:id="rId34"/>
    <p:sldId id="317" r:id="rId35"/>
    <p:sldId id="302" r:id="rId36"/>
  </p:sldIdLst>
  <p:sldSz cx="9144000" cy="5715000" type="screen16x10"/>
  <p:notesSz cx="6858000" cy="9144000"/>
  <p:embeddedFontLst>
    <p:embeddedFont>
      <p:font typeface="-윤고딕310" panose="02030504000101010101" pitchFamily="18" charset="-127"/>
      <p:regular r:id="rId38"/>
    </p:embeddedFont>
    <p:embeddedFont>
      <p:font typeface="-윤고딕360" panose="02030504000101010101" pitchFamily="18" charset="-127"/>
      <p:regular r:id="rId39"/>
    </p:embeddedFont>
    <p:embeddedFont>
      <p:font typeface="나눔명조" panose="020B0600000101010101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조선일보명조" panose="02030304000000000000" pitchFamily="18" charset="-127"/>
      <p:regular r:id="rId44"/>
    </p:embeddedFont>
    <p:embeddedFont>
      <p:font typeface="-윤고딕330" panose="02030504000101010101" pitchFamily="18" charset="-127"/>
      <p:regular r:id="rId45"/>
    </p:embeddedFont>
    <p:embeddedFont>
      <p:font typeface="-윤고딕320" panose="02030504000101010101" pitchFamily="18" charset="-127"/>
      <p:regular r:id="rId46"/>
    </p:embeddedFont>
    <p:embeddedFont>
      <p:font typeface="-윤고딕340" panose="02030504000101010101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5350"/>
    <a:srgbClr val="D99694"/>
    <a:srgbClr val="8C4306"/>
    <a:srgbClr val="E8734E"/>
    <a:srgbClr val="E35123"/>
    <a:srgbClr val="FF66CC"/>
    <a:srgbClr val="EF629F"/>
    <a:srgbClr val="F27AAD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2" autoAdjust="0"/>
    <p:restoredTop sz="94645" autoAdjust="0"/>
  </p:normalViewPr>
  <p:slideViewPr>
    <p:cSldViewPr>
      <p:cViewPr varScale="1">
        <p:scale>
          <a:sx n="98" d="100"/>
          <a:sy n="98" d="100"/>
        </p:scale>
        <p:origin x="490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F699E006-6764-4DE4-A28A-6482D6DA9C7D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A15FDA5E-4099-4A3D-BC1B-90C181D1F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기획서 발표 때 했던 부분은 간략히 하거나 생략하고</a:t>
            </a:r>
            <a:r>
              <a:rPr lang="en-US" altLang="ko-KR" dirty="0"/>
              <a:t>, </a:t>
            </a:r>
            <a:r>
              <a:rPr lang="ko-KR" altLang="en-US" dirty="0"/>
              <a:t>설계부분을 중심으로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04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서버와의 연동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08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첫화면</a:t>
            </a:r>
            <a:r>
              <a:rPr lang="ko-KR" altLang="en-US" dirty="0"/>
              <a:t> 설명</a:t>
            </a:r>
            <a:br>
              <a:rPr lang="en-US" altLang="ko-KR" dirty="0"/>
            </a:br>
            <a:r>
              <a:rPr lang="en-US" altLang="ko-KR" dirty="0"/>
              <a:t>(CAMERA </a:t>
            </a:r>
            <a:r>
              <a:rPr lang="ko-KR" altLang="en-US" dirty="0"/>
              <a:t>버튼 클릭</a:t>
            </a:r>
            <a:r>
              <a:rPr lang="en-US" altLang="ko-KR" dirty="0"/>
              <a:t>) – CAMERA </a:t>
            </a:r>
            <a:r>
              <a:rPr lang="ko-KR" altLang="en-US" dirty="0"/>
              <a:t>부분 뜸 </a:t>
            </a:r>
            <a:r>
              <a:rPr lang="en-US" altLang="ko-KR" dirty="0"/>
              <a:t>– </a:t>
            </a:r>
            <a:r>
              <a:rPr lang="ko-KR" altLang="en-US" dirty="0"/>
              <a:t>타이머 알려주고 </a:t>
            </a:r>
            <a:r>
              <a:rPr lang="en-US" altLang="ko-KR" dirty="0"/>
              <a:t>– </a:t>
            </a:r>
            <a:r>
              <a:rPr lang="ko-KR" altLang="en-US" dirty="0" err="1"/>
              <a:t>뷰티모드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6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사진편집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시작화면에서 </a:t>
            </a:r>
            <a:r>
              <a:rPr lang="en-US" altLang="ko-KR" dirty="0" err="1"/>
              <a:t>PhotoEdit</a:t>
            </a:r>
            <a:r>
              <a:rPr lang="ko-KR" altLang="en-US" dirty="0"/>
              <a:t>클릭</a:t>
            </a:r>
            <a:r>
              <a:rPr lang="en-US" altLang="ko-KR" dirty="0"/>
              <a:t>) – </a:t>
            </a:r>
            <a:r>
              <a:rPr lang="ko-KR" altLang="en-US" dirty="0"/>
              <a:t>카메라로 찍거나 앨범에서 불러오기 있다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  <a:r>
              <a:rPr lang="en-US" altLang="ko-KR" dirty="0"/>
              <a:t>– </a:t>
            </a:r>
            <a:r>
              <a:rPr lang="ko-KR" altLang="en-US" dirty="0"/>
              <a:t>카메라 클릭 </a:t>
            </a:r>
            <a:r>
              <a:rPr lang="en-US" altLang="ko-KR" dirty="0"/>
              <a:t>– </a:t>
            </a:r>
            <a:r>
              <a:rPr lang="ko-KR" altLang="en-US" dirty="0"/>
              <a:t>카메라 </a:t>
            </a:r>
            <a:r>
              <a:rPr lang="en-US" altLang="ko-KR" dirty="0"/>
              <a:t>– </a:t>
            </a:r>
            <a:r>
              <a:rPr lang="ko-KR" altLang="en-US" dirty="0"/>
              <a:t>앨범클릭 </a:t>
            </a:r>
            <a:r>
              <a:rPr lang="en-US" altLang="ko-KR" dirty="0"/>
              <a:t>- </a:t>
            </a:r>
            <a:r>
              <a:rPr lang="ko-KR" altLang="en-US" dirty="0"/>
              <a:t>앨범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사진편집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시작화면에서 </a:t>
            </a:r>
            <a:r>
              <a:rPr lang="en-US" altLang="ko-KR" dirty="0" err="1"/>
              <a:t>PhotoEdit</a:t>
            </a:r>
            <a:r>
              <a:rPr lang="ko-KR" altLang="en-US" dirty="0"/>
              <a:t>클릭</a:t>
            </a:r>
            <a:r>
              <a:rPr lang="en-US" altLang="ko-KR" dirty="0"/>
              <a:t>) – </a:t>
            </a:r>
            <a:r>
              <a:rPr lang="ko-KR" altLang="en-US" dirty="0"/>
              <a:t>카메라로 찍거나 앨범에서 불러오기 있다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  <a:r>
              <a:rPr lang="en-US" altLang="ko-KR" dirty="0"/>
              <a:t>– </a:t>
            </a:r>
            <a:r>
              <a:rPr lang="ko-KR" altLang="en-US" dirty="0"/>
              <a:t>카메라 클릭 </a:t>
            </a:r>
            <a:r>
              <a:rPr lang="en-US" altLang="ko-KR" dirty="0"/>
              <a:t>– </a:t>
            </a:r>
            <a:r>
              <a:rPr lang="ko-KR" altLang="en-US" dirty="0"/>
              <a:t>카메라 </a:t>
            </a:r>
            <a:r>
              <a:rPr lang="en-US" altLang="ko-KR" dirty="0"/>
              <a:t>– </a:t>
            </a:r>
            <a:r>
              <a:rPr lang="ko-KR" altLang="en-US" dirty="0"/>
              <a:t>앨범클릭 </a:t>
            </a:r>
            <a:r>
              <a:rPr lang="en-US" altLang="ko-KR" dirty="0"/>
              <a:t>- </a:t>
            </a:r>
            <a:r>
              <a:rPr lang="ko-KR" altLang="en-US" dirty="0"/>
              <a:t>앨범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47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사진을 불러온 후의 모습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스마트뷰티</a:t>
            </a:r>
            <a:r>
              <a:rPr lang="en-US" altLang="ko-KR" dirty="0"/>
              <a:t>, </a:t>
            </a:r>
            <a:r>
              <a:rPr lang="ko-KR" altLang="en-US" dirty="0" err="1"/>
              <a:t>눈확대</a:t>
            </a:r>
            <a:r>
              <a:rPr lang="en-US" altLang="ko-KR" dirty="0"/>
              <a:t>, </a:t>
            </a:r>
            <a:r>
              <a:rPr lang="ko-KR" altLang="en-US" dirty="0"/>
              <a:t>갸름하게</a:t>
            </a:r>
            <a:r>
              <a:rPr lang="en-US" altLang="ko-KR" dirty="0"/>
              <a:t>, </a:t>
            </a:r>
            <a:r>
              <a:rPr lang="ko-KR" altLang="en-US" dirty="0"/>
              <a:t>미백</a:t>
            </a:r>
            <a:r>
              <a:rPr lang="en-US" altLang="ko-KR" dirty="0"/>
              <a:t>, </a:t>
            </a:r>
            <a:r>
              <a:rPr lang="ko-KR" altLang="en-US" dirty="0"/>
              <a:t>잡티제거 등 뷰티 이용</a:t>
            </a:r>
            <a:endParaRPr lang="en-US" altLang="ko-KR" dirty="0"/>
          </a:p>
          <a:p>
            <a:r>
              <a:rPr lang="ko-KR" altLang="en-US" dirty="0"/>
              <a:t>도구 누르면 사진을 편집할 수 있게 자르거나 회전하거나 조정을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8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퍼스널컬러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질문사항에 답하게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자연채광에서 찍은 사진을 카메라로 찍어서 올리거나 앨범에서 불러서 올릴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3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퍼스널컬러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진단 결과 </a:t>
            </a:r>
            <a:r>
              <a:rPr lang="ko-KR" altLang="en-US" dirty="0" err="1"/>
              <a:t>퍼스널컬러를</a:t>
            </a:r>
            <a:r>
              <a:rPr lang="ko-KR" altLang="en-US" dirty="0"/>
              <a:t> 보여주고 설명과 스타일링</a:t>
            </a:r>
            <a:r>
              <a:rPr lang="en-US" altLang="ko-KR" dirty="0"/>
              <a:t>, </a:t>
            </a:r>
            <a:r>
              <a:rPr lang="ko-KR" altLang="en-US" dirty="0"/>
              <a:t>화장품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99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퍼스널컬러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진단 결과 </a:t>
            </a:r>
            <a:r>
              <a:rPr lang="ko-KR" altLang="en-US" dirty="0" err="1"/>
              <a:t>퍼스널컬러를</a:t>
            </a:r>
            <a:r>
              <a:rPr lang="ko-KR" altLang="en-US" dirty="0"/>
              <a:t> 보여주고 설명과 스타일링</a:t>
            </a:r>
            <a:r>
              <a:rPr lang="en-US" altLang="ko-KR" dirty="0"/>
              <a:t>, </a:t>
            </a:r>
            <a:r>
              <a:rPr lang="ko-KR" altLang="en-US" dirty="0"/>
              <a:t>화장품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5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첫화면</a:t>
            </a:r>
            <a:r>
              <a:rPr lang="ko-KR" altLang="en-US" dirty="0"/>
              <a:t> 설명</a:t>
            </a:r>
            <a:br>
              <a:rPr lang="en-US" altLang="ko-KR" dirty="0"/>
            </a:br>
            <a:r>
              <a:rPr lang="en-US" altLang="ko-KR" dirty="0"/>
              <a:t>(CAMERA </a:t>
            </a:r>
            <a:r>
              <a:rPr lang="ko-KR" altLang="en-US" dirty="0"/>
              <a:t>버튼 클릭</a:t>
            </a:r>
            <a:r>
              <a:rPr lang="en-US" altLang="ko-KR" dirty="0"/>
              <a:t>) – CAMERA </a:t>
            </a:r>
            <a:r>
              <a:rPr lang="ko-KR" altLang="en-US" dirty="0"/>
              <a:t>부분 뜸 </a:t>
            </a:r>
            <a:r>
              <a:rPr lang="en-US" altLang="ko-KR" dirty="0"/>
              <a:t>– </a:t>
            </a:r>
            <a:r>
              <a:rPr lang="ko-KR" altLang="en-US" dirty="0"/>
              <a:t>타이머 알려주고 </a:t>
            </a:r>
            <a:r>
              <a:rPr lang="en-US" altLang="ko-KR" dirty="0"/>
              <a:t>– </a:t>
            </a:r>
            <a:r>
              <a:rPr lang="ko-KR" altLang="en-US" dirty="0" err="1"/>
              <a:t>뷰티모드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57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8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5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2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0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78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얼굴인식</a:t>
            </a:r>
            <a:r>
              <a:rPr lang="en-US" altLang="ko-KR" dirty="0"/>
              <a:t>(HARR CASACDE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r>
              <a:rPr lang="ko-KR" altLang="en-US" dirty="0"/>
              <a:t>을 통해 눈</a:t>
            </a:r>
            <a:r>
              <a:rPr lang="ko-KR" altLang="en-US" baseline="0" dirty="0"/>
              <a:t> 코 위치 인식</a:t>
            </a:r>
            <a:r>
              <a:rPr lang="en-US" altLang="ko-KR" dirty="0"/>
              <a:t> -&gt; FACE SEGMENTATION</a:t>
            </a:r>
            <a:r>
              <a:rPr lang="ko-KR" altLang="en-US" dirty="0"/>
              <a:t>을 통한 얼굴영역 지정 </a:t>
            </a:r>
            <a:r>
              <a:rPr lang="en-US" altLang="ko-KR" dirty="0"/>
              <a:t>-&gt; </a:t>
            </a:r>
            <a:r>
              <a:rPr lang="ko-KR" altLang="en-US" dirty="0"/>
              <a:t>픽셀 유동화를 통한 코를 기준으로 한 얼굴 </a:t>
            </a:r>
            <a:r>
              <a:rPr lang="en-US" altLang="ko-KR" dirty="0"/>
              <a:t>WIDTH</a:t>
            </a:r>
            <a:r>
              <a:rPr lang="ko-KR" altLang="en-US" dirty="0"/>
              <a:t>줄이기 </a:t>
            </a:r>
            <a:r>
              <a:rPr lang="en-US" altLang="ko-KR" dirty="0"/>
              <a:t>&amp;</a:t>
            </a:r>
            <a:r>
              <a:rPr lang="en-US" altLang="ko-KR" baseline="0" dirty="0"/>
              <a:t> </a:t>
            </a:r>
            <a:r>
              <a:rPr lang="ko-KR" altLang="en-US" baseline="0" dirty="0"/>
              <a:t>눈의 크기 키우기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3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84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65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50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3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얼굴인식</a:t>
            </a:r>
            <a:r>
              <a:rPr lang="en-US" altLang="ko-KR"/>
              <a:t>(HARR CASACDE </a:t>
            </a:r>
            <a:r>
              <a:rPr lang="ko-KR" altLang="en-US"/>
              <a:t>알고리즘</a:t>
            </a:r>
            <a:r>
              <a:rPr lang="en-US" altLang="ko-KR"/>
              <a:t>) -&gt; FACE/HAIR</a:t>
            </a:r>
            <a:r>
              <a:rPr lang="en-US" altLang="ko-KR" baseline="0"/>
              <a:t> SEGMENTATION -&gt; </a:t>
            </a:r>
            <a:r>
              <a:rPr lang="ko-KR" altLang="en-US" baseline="0"/>
              <a:t>홍채 인식</a:t>
            </a:r>
            <a:r>
              <a:rPr lang="en-US" altLang="ko-KR" baseline="0"/>
              <a:t>DAUGMAN ALGORITHM -&gt; </a:t>
            </a:r>
            <a:r>
              <a:rPr lang="ko-KR" altLang="en-US" baseline="0"/>
              <a:t>각 부분에서 컬러 추출 </a:t>
            </a:r>
            <a:r>
              <a:rPr lang="en-US" altLang="ko-KR" baseline="0"/>
              <a:t>-&gt;</a:t>
            </a:r>
            <a:br>
              <a:rPr lang="en-US" altLang="ko-KR" baseline="0"/>
            </a:br>
            <a:r>
              <a:rPr lang="ko-KR" altLang="en-US" baseline="0"/>
              <a:t>통계적인 </a:t>
            </a:r>
            <a:r>
              <a:rPr lang="en-US" altLang="ko-KR" baseline="0"/>
              <a:t>Y </a:t>
            </a:r>
            <a:r>
              <a:rPr lang="ko-KR" altLang="en-US" baseline="0"/>
              <a:t>와 </a:t>
            </a:r>
            <a:r>
              <a:rPr lang="en-US" altLang="ko-KR" baseline="0"/>
              <a:t>B </a:t>
            </a:r>
            <a:r>
              <a:rPr lang="ko-KR" altLang="en-US" baseline="0"/>
              <a:t>값을 통한 톤 분류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3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 cv</a:t>
            </a:r>
            <a:r>
              <a:rPr lang="ko-KR" altLang="en-US" dirty="0"/>
              <a:t>안되면 안드로이드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이용하려고 준비 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0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저희 조는 지난 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차 발표 때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가지에 대하여 지적을 받았는데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그에 따른 대응 방안을 지금부터 말씀드리겠습니다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82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4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웜과 쿨의 경계에 있는 </a:t>
            </a:r>
            <a:r>
              <a:rPr lang="ko-KR" altLang="en-US" sz="105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뉴트럴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톤이 존재합니다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톤은 너무 </a:t>
            </a:r>
            <a:r>
              <a:rPr lang="ko-KR" altLang="en-US" sz="105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쿨하거나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너무 </a:t>
            </a:r>
            <a:r>
              <a:rPr lang="ko-KR" altLang="en-US" sz="105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웜한</a:t>
            </a: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컬러가 아니라면 대체로 어울리는 톤입니다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b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 외에 정확도가 떨어지는 요인은</a:t>
            </a:r>
            <a:r>
              <a:rPr lang="en-US" altLang="ko-KR" sz="105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9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1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수행 시나리오를 구체적으로 하시라 하셨다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1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6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서버와의 연동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2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8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4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1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D40B2C8C-0472-48E6-A857-5DD52F35463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3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microsoft.com/office/2007/relationships/hdphoto" Target="../media/hdphoto6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microsoft.com/office/2007/relationships/hdphoto" Target="../media/hdphoto6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2.wdp"/><Relationship Id="rId5" Type="http://schemas.microsoft.com/office/2007/relationships/hdphoto" Target="../media/hdphoto5.wdp"/><Relationship Id="rId1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microsoft.com/office/2007/relationships/hdphoto" Target="../media/hdphoto7.wdp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microsoft.com/office/2007/relationships/hdphoto" Target="../media/hdphoto5.wdp"/><Relationship Id="rId10" Type="http://schemas.microsoft.com/office/2007/relationships/hdphoto" Target="../media/hdphoto6.wdp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microsoft.com/office/2007/relationships/hdphoto" Target="../media/hdphoto5.wdp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8.wdp"/><Relationship Id="rId10" Type="http://schemas.openxmlformats.org/officeDocument/2006/relationships/image" Target="../media/image8.png"/><Relationship Id="rId4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5" Type="http://schemas.openxmlformats.org/officeDocument/2006/relationships/image" Target="../media/image42.png"/><Relationship Id="rId4" Type="http://schemas.microsoft.com/office/2007/relationships/hdphoto" Target="../media/hdphoto10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025964"/>
            <a:ext cx="273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조선일보명조" pitchFamily="18" charset="-127"/>
              </a:rPr>
              <a:t>The 592</a:t>
            </a:r>
            <a:endParaRPr lang="ko-KR" altLang="en-US" sz="4000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75857" y="2792487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1" y="415364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2013154015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오한나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2013154034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전소영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2013154030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이혜인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75857" y="2851125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6093" y="2934930"/>
            <a:ext cx="452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영상처리를 이용한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피부톤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 판별과 사진 편집 어플리케이션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6956" y="3206093"/>
            <a:ext cx="5240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Personal Color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&amp; Photo Edit Application using Image Processing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5"/>
    </mc:Choice>
    <mc:Fallback xmlns="">
      <p:transition spd="slow" advTm="101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20675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구성도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" name="AutoShape 6" descr="camera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8" descr="camera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1689130" y="926154"/>
            <a:ext cx="4660279" cy="4667650"/>
          </a:xfrm>
          <a:prstGeom prst="roundRect">
            <a:avLst/>
          </a:prstGeom>
          <a:noFill/>
          <a:ln>
            <a:solidFill>
              <a:srgbClr val="E8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88052" y="1345332"/>
            <a:ext cx="244827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b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Image Processing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205008" y="3406614"/>
            <a:ext cx="2448272" cy="1966767"/>
            <a:chOff x="2818641" y="3178211"/>
            <a:chExt cx="2448272" cy="1966767"/>
          </a:xfrm>
        </p:grpSpPr>
        <p:sp>
          <p:nvSpPr>
            <p:cNvPr id="49" name="TextBox 48"/>
            <p:cNvSpPr txBox="1"/>
            <p:nvPr/>
          </p:nvSpPr>
          <p:spPr>
            <a:xfrm>
              <a:off x="3015174" y="3367271"/>
              <a:ext cx="20421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Analysis hair &amp;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iris &amp; skin color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15174" y="4237846"/>
              <a:ext cx="20421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Recommended</a:t>
              </a:r>
              <a:b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</a:br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Styling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52" name="사각형: 둥근 모서리 51"/>
            <p:cNvSpPr/>
            <p:nvPr/>
          </p:nvSpPr>
          <p:spPr>
            <a:xfrm>
              <a:off x="2818641" y="3178211"/>
              <a:ext cx="2448272" cy="19667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027259" y="1998372"/>
            <a:ext cx="1734158" cy="1490379"/>
            <a:chOff x="5358122" y="3178211"/>
            <a:chExt cx="1734158" cy="1490379"/>
          </a:xfrm>
        </p:grpSpPr>
        <p:sp>
          <p:nvSpPr>
            <p:cNvPr id="55" name="사각형: 둥근 모서리 54"/>
            <p:cNvSpPr/>
            <p:nvPr/>
          </p:nvSpPr>
          <p:spPr>
            <a:xfrm>
              <a:off x="5358122" y="3178211"/>
              <a:ext cx="1734158" cy="14903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자기 디스크 55"/>
            <p:cNvSpPr/>
            <p:nvPr/>
          </p:nvSpPr>
          <p:spPr>
            <a:xfrm>
              <a:off x="5636998" y="3765340"/>
              <a:ext cx="1176405" cy="72008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78933" y="3221566"/>
              <a:ext cx="842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Server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42647" y="2501732"/>
            <a:ext cx="19390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Face Detection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63" name="직선 화살표 연결선 62"/>
          <p:cNvCxnSpPr>
            <a:cxnSpLocks/>
          </p:cNvCxnSpPr>
          <p:nvPr/>
        </p:nvCxnSpPr>
        <p:spPr>
          <a:xfrm flipV="1">
            <a:off x="3431414" y="2103552"/>
            <a:ext cx="0" cy="347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</p:cNvCxnSpPr>
          <p:nvPr/>
        </p:nvCxnSpPr>
        <p:spPr>
          <a:xfrm>
            <a:off x="3437533" y="2967960"/>
            <a:ext cx="0" cy="34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Album, gallery, image, images, photo, photos, pictures, portfoli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3361"/>
            <a:ext cx="997737" cy="9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Camera, capture, device, image, outline, photo, photography, picture, strok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01842"/>
            <a:ext cx="977499" cy="9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화살표 연결선 69"/>
          <p:cNvCxnSpPr>
            <a:cxnSpLocks/>
          </p:cNvCxnSpPr>
          <p:nvPr/>
        </p:nvCxnSpPr>
        <p:spPr>
          <a:xfrm>
            <a:off x="983069" y="2991604"/>
            <a:ext cx="7060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cxnSpLocks/>
            <a:stCxn id="60" idx="3"/>
          </p:cNvCxnSpPr>
          <p:nvPr/>
        </p:nvCxnSpPr>
        <p:spPr>
          <a:xfrm>
            <a:off x="4381729" y="2701787"/>
            <a:ext cx="608038" cy="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cxnSpLocks/>
            <a:endCxn id="60" idx="1"/>
          </p:cNvCxnSpPr>
          <p:nvPr/>
        </p:nvCxnSpPr>
        <p:spPr>
          <a:xfrm flipV="1">
            <a:off x="1997914" y="2701787"/>
            <a:ext cx="444733" cy="102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17323" y="1223229"/>
            <a:ext cx="15261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Edited Image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211" y="3863277"/>
            <a:ext cx="13501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Output of diagnosis of personal color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54957" y="4998576"/>
            <a:ext cx="137535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Recommended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Styling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61941" y="456554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&amp;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1972028" y="1153020"/>
            <a:ext cx="3024336" cy="4320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9709" y="811114"/>
            <a:ext cx="14766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The 592 Beauty App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86499" y="2270638"/>
            <a:ext cx="1041386" cy="961712"/>
            <a:chOff x="2306478" y="2351548"/>
            <a:chExt cx="1041386" cy="961712"/>
          </a:xfrm>
        </p:grpSpPr>
        <p:sp>
          <p:nvSpPr>
            <p:cNvPr id="9" name="사각형: 둥근 모서리 8"/>
            <p:cNvSpPr/>
            <p:nvPr/>
          </p:nvSpPr>
          <p:spPr>
            <a:xfrm>
              <a:off x="2306478" y="2351548"/>
              <a:ext cx="1041386" cy="961712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4296" y="2636181"/>
              <a:ext cx="879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SNS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cxnSp>
        <p:nvCxnSpPr>
          <p:cNvPr id="53" name="직선 화살표 연결선 52"/>
          <p:cNvCxnSpPr>
            <a:cxnSpLocks/>
          </p:cNvCxnSpPr>
          <p:nvPr/>
        </p:nvCxnSpPr>
        <p:spPr>
          <a:xfrm flipH="1">
            <a:off x="6357802" y="2736104"/>
            <a:ext cx="668129" cy="1538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cxnSpLocks/>
          </p:cNvCxnSpPr>
          <p:nvPr/>
        </p:nvCxnSpPr>
        <p:spPr>
          <a:xfrm flipV="1">
            <a:off x="4641375" y="1454352"/>
            <a:ext cx="2385152" cy="12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cxnSpLocks/>
          </p:cNvCxnSpPr>
          <p:nvPr/>
        </p:nvCxnSpPr>
        <p:spPr>
          <a:xfrm>
            <a:off x="4641458" y="4796381"/>
            <a:ext cx="2506289" cy="23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54"/>
    </mc:Choice>
    <mc:Fallback xmlns="">
      <p:transition spd="slow" advTm="426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97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UI – Camera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26190" y="919779"/>
            <a:ext cx="2528389" cy="4487099"/>
            <a:chOff x="3371289" y="919779"/>
            <a:chExt cx="2528389" cy="4487099"/>
          </a:xfrm>
          <a:blipFill>
            <a:blip r:embed="rId3"/>
            <a:stretch>
              <a:fillRect/>
            </a:stretch>
          </a:blipFill>
        </p:grpSpPr>
        <p:sp>
          <p:nvSpPr>
            <p:cNvPr id="83" name="직사각형 82"/>
            <p:cNvSpPr/>
            <p:nvPr/>
          </p:nvSpPr>
          <p:spPr>
            <a:xfrm>
              <a:off x="3371289" y="919779"/>
              <a:ext cx="2520000" cy="4478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6" name="Picture 4" descr="https://image.freepik.com/free-icon/chronometer_318-6163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62939" y1="45208" x2="62939" y2="45208"/>
                          <a14:foregroundMark x1="90256" y1="16613" x2="90256" y2="16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453" y="1069132"/>
              <a:ext cx="302535" cy="302535"/>
            </a:xfrm>
            <a:prstGeom prst="rect">
              <a:avLst/>
            </a:prstGeom>
            <a:grpFill/>
            <a:extLst/>
          </p:spPr>
        </p:pic>
        <p:grpSp>
          <p:nvGrpSpPr>
            <p:cNvPr id="6" name="그룹 5"/>
            <p:cNvGrpSpPr/>
            <p:nvPr/>
          </p:nvGrpSpPr>
          <p:grpSpPr>
            <a:xfrm>
              <a:off x="3371289" y="4593771"/>
              <a:ext cx="2528389" cy="813107"/>
              <a:chOff x="3371289" y="4593771"/>
              <a:chExt cx="2528389" cy="813107"/>
            </a:xfrm>
            <a:grpFill/>
          </p:grpSpPr>
          <p:sp>
            <p:nvSpPr>
              <p:cNvPr id="73" name="직사각형 72"/>
              <p:cNvSpPr/>
              <p:nvPr/>
            </p:nvSpPr>
            <p:spPr>
              <a:xfrm>
                <a:off x="3371290" y="4609190"/>
                <a:ext cx="2528388" cy="7976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3371289" y="4593771"/>
                <a:ext cx="2520000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5510" y="4765626"/>
                <a:ext cx="373846" cy="373846"/>
              </a:xfrm>
              <a:prstGeom prst="rect">
                <a:avLst/>
              </a:prstGeom>
              <a:grpFill/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795" b="59091" l="36667" r="76250">
                            <a14:foregroundMark x1="50000" y1="27841" x2="50000" y2="27841"/>
                            <a14:foregroundMark x1="62083" y1="30114" x2="62083" y2="30114"/>
                            <a14:foregroundMark x1="69167" y1="23295" x2="69167" y2="2329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23" t="11337" r="24010" b="40334"/>
              <a:stretch/>
            </p:blipFill>
            <p:spPr>
              <a:xfrm>
                <a:off x="3662721" y="4787396"/>
                <a:ext cx="374347" cy="330306"/>
              </a:xfrm>
              <a:prstGeom prst="rect">
                <a:avLst/>
              </a:prstGeom>
              <a:grpFill/>
            </p:spPr>
          </p:pic>
          <p:grpSp>
            <p:nvGrpSpPr>
              <p:cNvPr id="88" name="그룹 87"/>
              <p:cNvGrpSpPr/>
              <p:nvPr/>
            </p:nvGrpSpPr>
            <p:grpSpPr>
              <a:xfrm>
                <a:off x="4397289" y="4746597"/>
                <a:ext cx="468000" cy="468000"/>
                <a:chOff x="4397289" y="4746597"/>
                <a:chExt cx="468000" cy="468000"/>
              </a:xfrm>
              <a:grpFill/>
            </p:grpSpPr>
            <p:sp>
              <p:nvSpPr>
                <p:cNvPr id="89" name="타원 88"/>
                <p:cNvSpPr/>
                <p:nvPr/>
              </p:nvSpPr>
              <p:spPr>
                <a:xfrm>
                  <a:off x="4397289" y="4746597"/>
                  <a:ext cx="468000" cy="468000"/>
                </a:xfrm>
                <a:prstGeom prst="ellips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432452" y="4781986"/>
                  <a:ext cx="399600" cy="399600"/>
                </a:xfrm>
                <a:prstGeom prst="ellipse">
                  <a:avLst/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3495408" y="1465866"/>
            <a:ext cx="993122" cy="1247618"/>
            <a:chOff x="4683850" y="1418112"/>
            <a:chExt cx="993122" cy="1223363"/>
          </a:xfrm>
        </p:grpSpPr>
        <p:sp>
          <p:nvSpPr>
            <p:cNvPr id="4" name="직사각형 3"/>
            <p:cNvSpPr/>
            <p:nvPr/>
          </p:nvSpPr>
          <p:spPr>
            <a:xfrm>
              <a:off x="4683850" y="1418112"/>
              <a:ext cx="993122" cy="12233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96566" y="1733338"/>
              <a:ext cx="4395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초</a:t>
              </a:r>
            </a:p>
          </p:txBody>
        </p:sp>
        <p:pic>
          <p:nvPicPr>
            <p:cNvPr id="40" name="Picture 4" descr="https://image.freepik.com/free-icon/chronometer_318-61632.jpg"/>
            <p:cNvPicPr>
              <a:picLocks noChangeAspect="1" noChangeArrowheads="1"/>
            </p:cNvPicPr>
            <p:nvPr/>
          </p:nvPicPr>
          <p:blipFill>
            <a:blip r:embed="rId10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62939" y1="45208" x2="62939" y2="45208"/>
                          <a14:foregroundMark x1="90256" y1="16613" x2="90256" y2="16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309" y="1757982"/>
              <a:ext cx="212322" cy="212322"/>
            </a:xfrm>
            <a:prstGeom prst="rect">
              <a:avLst/>
            </a:prstGeom>
            <a:noFill/>
            <a:extLst/>
          </p:spPr>
        </p:pic>
        <p:sp>
          <p:nvSpPr>
            <p:cNvPr id="42" name="TextBox 41"/>
            <p:cNvSpPr txBox="1"/>
            <p:nvPr/>
          </p:nvSpPr>
          <p:spPr>
            <a:xfrm>
              <a:off x="4996566" y="2020598"/>
              <a:ext cx="4395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5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초</a:t>
              </a:r>
            </a:p>
          </p:txBody>
        </p:sp>
        <p:pic>
          <p:nvPicPr>
            <p:cNvPr id="43" name="Picture 4" descr="https://image.freepik.com/free-icon/chronometer_318-61632.jpg"/>
            <p:cNvPicPr>
              <a:picLocks noChangeAspect="1" noChangeArrowheads="1"/>
            </p:cNvPicPr>
            <p:nvPr/>
          </p:nvPicPr>
          <p:blipFill>
            <a:blip r:embed="rId10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62939" y1="45208" x2="62939" y2="45208"/>
                          <a14:foregroundMark x1="90256" y1="16613" x2="90256" y2="16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309" y="2045242"/>
              <a:ext cx="212322" cy="212322"/>
            </a:xfrm>
            <a:prstGeom prst="rect">
              <a:avLst/>
            </a:prstGeom>
            <a:noFill/>
            <a:extLst/>
          </p:spPr>
        </p:pic>
        <p:sp>
          <p:nvSpPr>
            <p:cNvPr id="44" name="TextBox 43"/>
            <p:cNvSpPr txBox="1"/>
            <p:nvPr/>
          </p:nvSpPr>
          <p:spPr>
            <a:xfrm>
              <a:off x="4988177" y="2307858"/>
              <a:ext cx="511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초</a:t>
              </a:r>
            </a:p>
          </p:txBody>
        </p:sp>
        <p:pic>
          <p:nvPicPr>
            <p:cNvPr id="45" name="Picture 4" descr="https://image.freepik.com/free-icon/chronometer_318-61632.jpg"/>
            <p:cNvPicPr>
              <a:picLocks noChangeAspect="1" noChangeArrowheads="1"/>
            </p:cNvPicPr>
            <p:nvPr/>
          </p:nvPicPr>
          <p:blipFill>
            <a:blip r:embed="rId10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62939" y1="45208" x2="62939" y2="45208"/>
                          <a14:foregroundMark x1="90256" y1="16613" x2="90256" y2="16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309" y="2332502"/>
              <a:ext cx="212322" cy="212322"/>
            </a:xfrm>
            <a:prstGeom prst="rect">
              <a:avLst/>
            </a:prstGeom>
            <a:noFill/>
            <a:extLst/>
          </p:spPr>
        </p:pic>
        <p:sp>
          <p:nvSpPr>
            <p:cNvPr id="46" name="TextBox 45"/>
            <p:cNvSpPr txBox="1"/>
            <p:nvPr/>
          </p:nvSpPr>
          <p:spPr>
            <a:xfrm>
              <a:off x="4996566" y="1446078"/>
              <a:ext cx="511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해제</a:t>
              </a:r>
            </a:p>
          </p:txBody>
        </p:sp>
        <p:pic>
          <p:nvPicPr>
            <p:cNvPr id="47" name="Picture 4" descr="https://image.freepik.com/free-icon/chronometer_318-61632.jpg"/>
            <p:cNvPicPr>
              <a:picLocks noChangeAspect="1" noChangeArrowheads="1"/>
            </p:cNvPicPr>
            <p:nvPr/>
          </p:nvPicPr>
          <p:blipFill>
            <a:blip r:embed="rId10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62939" y1="45208" x2="62939" y2="45208"/>
                          <a14:foregroundMark x1="90256" y1="16613" x2="90256" y2="16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309" y="1470722"/>
              <a:ext cx="212322" cy="212322"/>
            </a:xfrm>
            <a:prstGeom prst="rect">
              <a:avLst/>
            </a:prstGeom>
            <a:noFill/>
            <a:extLst/>
          </p:spPr>
        </p:pic>
      </p:grpSp>
      <p:grpSp>
        <p:nvGrpSpPr>
          <p:cNvPr id="12" name="그룹 11"/>
          <p:cNvGrpSpPr/>
          <p:nvPr/>
        </p:nvGrpSpPr>
        <p:grpSpPr>
          <a:xfrm>
            <a:off x="3816148" y="1225927"/>
            <a:ext cx="5456408" cy="3556060"/>
            <a:chOff x="3816148" y="1225927"/>
            <a:chExt cx="5456408" cy="3556060"/>
          </a:xfrm>
        </p:grpSpPr>
        <p:grpSp>
          <p:nvGrpSpPr>
            <p:cNvPr id="67" name="그룹 66"/>
            <p:cNvGrpSpPr/>
            <p:nvPr/>
          </p:nvGrpSpPr>
          <p:grpSpPr>
            <a:xfrm>
              <a:off x="6145036" y="1225927"/>
              <a:ext cx="3127520" cy="3128106"/>
              <a:chOff x="1115840" y="3348667"/>
              <a:chExt cx="1529764" cy="1453049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1288241" y="3430090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166919" y="3352141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230953" y="3348667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198413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98412" y="339028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86928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286928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35692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224207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224207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115840" y="3442979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520773" y="1826291"/>
              <a:ext cx="232203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SMART BEAUTY</a:t>
              </a:r>
            </a:p>
            <a:p>
              <a:pPr algn="ctr"/>
              <a:endPara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눈 크게</a:t>
              </a:r>
              <a:b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</a:br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얼굴 갸름하게</a:t>
              </a:r>
              <a:b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</a:br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코 높게</a:t>
              </a:r>
              <a:endPara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피부 투명하게</a:t>
              </a:r>
            </a:p>
          </p:txBody>
        </p:sp>
        <p:pic>
          <p:nvPicPr>
            <p:cNvPr id="1028" name="Picture 4" descr="http://cfile10.uf.tistory.com/image/255C594752FBECA3045AB7"/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148" y="2866475"/>
              <a:ext cx="2484043" cy="1915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499673" y="926847"/>
            <a:ext cx="2520018" cy="4480031"/>
            <a:chOff x="499673" y="926847"/>
            <a:chExt cx="2520018" cy="448003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3" y="926847"/>
              <a:ext cx="2520018" cy="4480031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99673" y="5017740"/>
              <a:ext cx="25200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331640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195736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99153" l="169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61" y="5061565"/>
              <a:ext cx="306064" cy="306064"/>
            </a:xfrm>
            <a:prstGeom prst="rect">
              <a:avLst/>
            </a:prstGeom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556" b="94222" l="889" r="94667">
                        <a14:foregroundMark x1="45333" y1="27556" x2="45333" y2="2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91" y="5038848"/>
            <a:ext cx="359331" cy="359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69" y="4992909"/>
            <a:ext cx="443375" cy="4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UI – Photo Edit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616229" y="926154"/>
            <a:ext cx="2520018" cy="4480031"/>
            <a:chOff x="499673" y="926847"/>
            <a:chExt cx="2520018" cy="4480031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3" y="926847"/>
              <a:ext cx="2520018" cy="4480031"/>
            </a:xfrm>
            <a:prstGeom prst="rect">
              <a:avLst/>
            </a:prstGeom>
          </p:spPr>
        </p:pic>
        <p:cxnSp>
          <p:nvCxnSpPr>
            <p:cNvPr id="31" name="직선 연결선 30"/>
            <p:cNvCxnSpPr/>
            <p:nvPr/>
          </p:nvCxnSpPr>
          <p:spPr>
            <a:xfrm>
              <a:off x="499673" y="5017740"/>
              <a:ext cx="25200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331640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153" l="169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61" y="5061565"/>
              <a:ext cx="306064" cy="306064"/>
            </a:xfrm>
            <a:prstGeom prst="rect">
              <a:avLst/>
            </a:prstGeom>
          </p:spPr>
        </p:pic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4222" l="889" r="94667">
                        <a14:foregroundMark x1="45333" y1="27556" x2="45333" y2="2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17" y="5038155"/>
            <a:ext cx="359331" cy="359331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95" y="4992216"/>
            <a:ext cx="443375" cy="44337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56" y="926154"/>
            <a:ext cx="2526091" cy="4490827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453319" y="934543"/>
            <a:ext cx="3782977" cy="4487099"/>
            <a:chOff x="3453319" y="934543"/>
            <a:chExt cx="3782977" cy="4487099"/>
          </a:xfrm>
        </p:grpSpPr>
        <p:grpSp>
          <p:nvGrpSpPr>
            <p:cNvPr id="38" name="그룹 37"/>
            <p:cNvGrpSpPr/>
            <p:nvPr/>
          </p:nvGrpSpPr>
          <p:grpSpPr>
            <a:xfrm>
              <a:off x="4707907" y="934543"/>
              <a:ext cx="2528389" cy="4487099"/>
              <a:chOff x="3531597" y="928478"/>
              <a:chExt cx="2528389" cy="4487099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539986" y="4617889"/>
                <a:ext cx="2520000" cy="797688"/>
              </a:xfrm>
              <a:prstGeom prst="rect">
                <a:avLst/>
              </a:pr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3531597" y="928478"/>
                <a:ext cx="2520000" cy="4478400"/>
                <a:chOff x="3531597" y="928478"/>
                <a:chExt cx="2520000" cy="4478400"/>
              </a:xfrm>
              <a:noFill/>
            </p:grpSpPr>
            <p:grpSp>
              <p:nvGrpSpPr>
                <p:cNvPr id="42" name="그룹 41"/>
                <p:cNvGrpSpPr/>
                <p:nvPr/>
              </p:nvGrpSpPr>
              <p:grpSpPr>
                <a:xfrm>
                  <a:off x="3531597" y="928478"/>
                  <a:ext cx="2520000" cy="4478400"/>
                  <a:chOff x="3531597" y="928478"/>
                  <a:chExt cx="2520000" cy="4478400"/>
                </a:xfrm>
                <a:grpFill/>
              </p:grpSpPr>
              <p:grpSp>
                <p:nvGrpSpPr>
                  <p:cNvPr id="44" name="그룹 43"/>
                  <p:cNvGrpSpPr/>
                  <p:nvPr/>
                </p:nvGrpSpPr>
                <p:grpSpPr>
                  <a:xfrm>
                    <a:off x="3531597" y="928478"/>
                    <a:ext cx="2520000" cy="4478400"/>
                    <a:chOff x="3531597" y="928478"/>
                    <a:chExt cx="2520000" cy="4478400"/>
                  </a:xfrm>
                  <a:grpFill/>
                </p:grpSpPr>
                <p:grpSp>
                  <p:nvGrpSpPr>
                    <p:cNvPr id="46" name="그룹 45"/>
                    <p:cNvGrpSpPr/>
                    <p:nvPr/>
                  </p:nvGrpSpPr>
                  <p:grpSpPr>
                    <a:xfrm>
                      <a:off x="3531597" y="928478"/>
                      <a:ext cx="2520000" cy="4478400"/>
                      <a:chOff x="3531597" y="928478"/>
                      <a:chExt cx="2520000" cy="4478400"/>
                    </a:xfrm>
                    <a:grpFill/>
                  </p:grpSpPr>
                  <p:cxnSp>
                    <p:nvCxnSpPr>
                      <p:cNvPr id="48" name="직선 연결선 47"/>
                      <p:cNvCxnSpPr/>
                      <p:nvPr/>
                    </p:nvCxnSpPr>
                    <p:spPr>
                      <a:xfrm>
                        <a:off x="3531597" y="4602470"/>
                        <a:ext cx="2520000" cy="0"/>
                      </a:xfrm>
                      <a:prstGeom prst="line">
                        <a:avLst/>
                      </a:prstGeom>
                      <a:grp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9" name="그룹 48"/>
                      <p:cNvGrpSpPr/>
                      <p:nvPr/>
                    </p:nvGrpSpPr>
                    <p:grpSpPr>
                      <a:xfrm>
                        <a:off x="3531597" y="928478"/>
                        <a:ext cx="2520000" cy="4478400"/>
                        <a:chOff x="3567014" y="931241"/>
                        <a:chExt cx="2520000" cy="4478400"/>
                      </a:xfrm>
                      <a:grpFill/>
                    </p:grpSpPr>
                    <p:sp>
                      <p:nvSpPr>
                        <p:cNvPr id="50" name="직사각형 49"/>
                        <p:cNvSpPr/>
                        <p:nvPr/>
                      </p:nvSpPr>
                      <p:spPr>
                        <a:xfrm>
                          <a:off x="3567014" y="931241"/>
                          <a:ext cx="2520000" cy="4478400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  <p:grpSp>
                      <p:nvGrpSpPr>
                        <p:cNvPr id="51" name="그룹 50"/>
                        <p:cNvGrpSpPr/>
                        <p:nvPr/>
                      </p:nvGrpSpPr>
                      <p:grpSpPr>
                        <a:xfrm>
                          <a:off x="4593014" y="4758059"/>
                          <a:ext cx="468000" cy="468000"/>
                          <a:chOff x="4697559" y="4117555"/>
                          <a:chExt cx="468000" cy="468000"/>
                        </a:xfrm>
                        <a:grpFill/>
                      </p:grpSpPr>
                      <p:sp>
                        <p:nvSpPr>
                          <p:cNvPr id="52" name="타원 51"/>
                          <p:cNvSpPr/>
                          <p:nvPr/>
                        </p:nvSpPr>
                        <p:spPr>
                          <a:xfrm>
                            <a:off x="4697559" y="4117555"/>
                            <a:ext cx="468000" cy="468000"/>
                          </a:xfrm>
                          <a:prstGeom prst="ellipse">
                            <a:avLst/>
                          </a:prstGeom>
                          <a:grpFill/>
                          <a:ln w="127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53" name="타원 52"/>
                          <p:cNvSpPr/>
                          <p:nvPr/>
                        </p:nvSpPr>
                        <p:spPr>
                          <a:xfrm>
                            <a:off x="4732722" y="4152944"/>
                            <a:ext cx="399600" cy="399600"/>
                          </a:xfrm>
                          <a:prstGeom prst="ellipse">
                            <a:avLst/>
                          </a:prstGeom>
                          <a:grpFill/>
                          <a:ln w="127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dirty="0"/>
                          </a:p>
                        </p:txBody>
                      </p:sp>
                    </p:grpSp>
                  </p:grpSp>
                </p:grpSp>
                <p:pic>
                  <p:nvPicPr>
                    <p:cNvPr id="47" name="그림 46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biLevel thresh="25000"/>
                      <a:extLst>
                        <a:ext uri="{BEBA8EAE-BF5A-486C-A8C5-ECC9F3942E4B}">
                          <a14:imgProps xmlns:a14="http://schemas.microsoft.com/office/drawing/2010/main">
                            <a14:imgLayer r:embed="rId11">
                              <a14:imgEffect>
                                <a14:saturation sat="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5818" y="4774325"/>
                      <a:ext cx="373846" cy="373846"/>
                    </a:xfrm>
                    <a:prstGeom prst="rect">
                      <a:avLst/>
                    </a:prstGeom>
                    <a:grpFill/>
                  </p:spPr>
                </p:pic>
              </p:grpSp>
              <p:pic>
                <p:nvPicPr>
                  <p:cNvPr id="45" name="그림 44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backgroundRemoval t="10795" b="59091" l="36667" r="76250">
                                <a14:foregroundMark x1="50000" y1="27841" x2="50000" y2="27841"/>
                                <a14:foregroundMark x1="62083" y1="30114" x2="62083" y2="30114"/>
                                <a14:foregroundMark x1="69167" y1="23295" x2="69167" y2="2329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823" t="11337" r="24010" b="40334"/>
                  <a:stretch/>
                </p:blipFill>
                <p:spPr>
                  <a:xfrm>
                    <a:off x="3823029" y="4796095"/>
                    <a:ext cx="374347" cy="330306"/>
                  </a:xfrm>
                  <a:prstGeom prst="rect">
                    <a:avLst/>
                  </a:prstGeom>
                  <a:grpFill/>
                </p:spPr>
              </p:pic>
            </p:grpSp>
            <p:pic>
              <p:nvPicPr>
                <p:cNvPr id="43" name="Picture 4" descr="https://image.freepik.com/free-icon/chronometer_318-61632.jp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0" b="100000" l="0" r="100000">
                              <a14:foregroundMark x1="62939" y1="45208" x2="62939" y2="45208"/>
                              <a14:foregroundMark x1="90256" y1="16613" x2="90256" y2="1661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37125" y="1088888"/>
                  <a:ext cx="302535" cy="302535"/>
                </a:xfrm>
                <a:prstGeom prst="rect">
                  <a:avLst/>
                </a:prstGeom>
                <a:grpFill/>
                <a:extLst/>
              </p:spPr>
            </p:pic>
          </p:grpSp>
        </p:grpSp>
        <p:pic>
          <p:nvPicPr>
            <p:cNvPr id="39" name="Picture 4" descr="http://cfile10.uf.tistory.com/image/255C594752FBECA3045AB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6387">
              <a:off x="3453319" y="2203241"/>
              <a:ext cx="1236532" cy="953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86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UI – Photo Edit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616229" y="926154"/>
            <a:ext cx="2520018" cy="4480031"/>
            <a:chOff x="499673" y="926847"/>
            <a:chExt cx="2520018" cy="4480031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3" y="926847"/>
              <a:ext cx="2520018" cy="4480031"/>
            </a:xfrm>
            <a:prstGeom prst="rect">
              <a:avLst/>
            </a:prstGeom>
          </p:spPr>
        </p:pic>
        <p:cxnSp>
          <p:nvCxnSpPr>
            <p:cNvPr id="31" name="직선 연결선 30"/>
            <p:cNvCxnSpPr/>
            <p:nvPr/>
          </p:nvCxnSpPr>
          <p:spPr>
            <a:xfrm>
              <a:off x="499673" y="5017740"/>
              <a:ext cx="25200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331640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153" l="169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61" y="5061565"/>
              <a:ext cx="306064" cy="30606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484891" y="5082125"/>
              <a:ext cx="57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S N S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00190" y="5075821"/>
              <a:ext cx="6840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LOGIN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56" y="926154"/>
            <a:ext cx="2526091" cy="449082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37" y="935503"/>
            <a:ext cx="2519100" cy="4478400"/>
          </a:xfrm>
          <a:prstGeom prst="rect">
            <a:avLst/>
          </a:prstGeom>
        </p:spPr>
      </p:pic>
      <p:pic>
        <p:nvPicPr>
          <p:cNvPr id="55" name="Picture 4" descr="http://cfile10.uf.tistory.com/image/255C594752FBECA3045AB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6387">
            <a:off x="3345810" y="2668645"/>
            <a:ext cx="1236532" cy="9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3787737" y="985292"/>
            <a:ext cx="2520000" cy="37153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3799217" y="1385058"/>
            <a:ext cx="2508519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799217" y="4697426"/>
            <a:ext cx="2508519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UI – Photo Edit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71601" y="985292"/>
            <a:ext cx="2520000" cy="37267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83081" y="1385058"/>
            <a:ext cx="25085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3081" y="4697426"/>
            <a:ext cx="25085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971600" y="4716000"/>
            <a:ext cx="2520000" cy="747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787168" y="4707813"/>
            <a:ext cx="2520000" cy="747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1027179" y="4693853"/>
            <a:ext cx="2337951" cy="693173"/>
            <a:chOff x="2035290" y="4693853"/>
            <a:chExt cx="2337951" cy="693173"/>
          </a:xfrm>
        </p:grpSpPr>
        <p:sp>
          <p:nvSpPr>
            <p:cNvPr id="139" name="TextBox 138"/>
            <p:cNvSpPr txBox="1"/>
            <p:nvPr/>
          </p:nvSpPr>
          <p:spPr>
            <a:xfrm>
              <a:off x="2764624" y="5152220"/>
              <a:ext cx="4347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눈확대</a:t>
              </a:r>
              <a:endPara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7244" y="5152220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갸름하게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973220" y="5152220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미백</a:t>
              </a:r>
            </a:p>
          </p:txBody>
        </p:sp>
        <p:pic>
          <p:nvPicPr>
            <p:cNvPr id="142" name="Picture 10" descr="eye.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70" t="5373" r="34291" b="69159"/>
            <a:stretch/>
          </p:blipFill>
          <p:spPr bwMode="auto">
            <a:xfrm>
              <a:off x="2754534" y="4823461"/>
              <a:ext cx="454914" cy="36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12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2773" flipH="1">
              <a:off x="2190818" y="4799297"/>
              <a:ext cx="285928" cy="408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/>
            <p:cNvSpPr txBox="1"/>
            <p:nvPr/>
          </p:nvSpPr>
          <p:spPr>
            <a:xfrm>
              <a:off x="2035290" y="5152220"/>
              <a:ext cx="601448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스마트뷰티</a:t>
              </a:r>
              <a:endPara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pic>
          <p:nvPicPr>
            <p:cNvPr id="145" name="Picture 14" descr="face.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bg1">
                  <a:lumMod val="8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186" y="4693853"/>
              <a:ext cx="558394" cy="55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16" descr="powder.icon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397" y="4771701"/>
              <a:ext cx="442844" cy="442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7" name="직선 연결선 146"/>
            <p:cNvCxnSpPr/>
            <p:nvPr/>
          </p:nvCxnSpPr>
          <p:spPr>
            <a:xfrm>
              <a:off x="2636738" y="4754426"/>
              <a:ext cx="0" cy="632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3244093" y="4754426"/>
              <a:ext cx="0" cy="632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3854580" y="4754426"/>
              <a:ext cx="0" cy="632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>
            <a:off x="3895943" y="4693853"/>
            <a:ext cx="2260782" cy="693173"/>
            <a:chOff x="4904054" y="4693853"/>
            <a:chExt cx="2260782" cy="693173"/>
          </a:xfrm>
        </p:grpSpPr>
        <p:sp>
          <p:nvSpPr>
            <p:cNvPr id="152" name="TextBox 151"/>
            <p:cNvSpPr txBox="1"/>
            <p:nvPr/>
          </p:nvSpPr>
          <p:spPr>
            <a:xfrm>
              <a:off x="6812630" y="5152220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도구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931760" y="5152220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갸름하게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05899" y="5152220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미백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130103" y="5152220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잡티제거</a:t>
              </a:r>
            </a:p>
          </p:txBody>
        </p:sp>
        <p:sp>
          <p:nvSpPr>
            <p:cNvPr id="156" name="타원 155"/>
            <p:cNvSpPr/>
            <p:nvPr/>
          </p:nvSpPr>
          <p:spPr>
            <a:xfrm>
              <a:off x="6215142" y="4802972"/>
              <a:ext cx="326502" cy="3265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stCxn id="156" idx="7"/>
              <a:endCxn id="156" idx="3"/>
            </p:cNvCxnSpPr>
            <p:nvPr/>
          </p:nvCxnSpPr>
          <p:spPr>
            <a:xfrm flipH="1">
              <a:off x="6262957" y="4850787"/>
              <a:ext cx="230872" cy="230872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순서도: 연결자 157"/>
            <p:cNvSpPr/>
            <p:nvPr/>
          </p:nvSpPr>
          <p:spPr>
            <a:xfrm>
              <a:off x="6448110" y="492733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6425250" y="5017853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6336504" y="503869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Picture 14" descr="face.icon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bg1">
                  <a:lumMod val="8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054" y="4693853"/>
              <a:ext cx="558394" cy="55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18" descr="관련 이미지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2809" y="4769434"/>
              <a:ext cx="372027" cy="372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3" name="직선 연결선 162"/>
            <p:cNvCxnSpPr/>
            <p:nvPr/>
          </p:nvCxnSpPr>
          <p:spPr>
            <a:xfrm>
              <a:off x="5462448" y="4754426"/>
              <a:ext cx="0" cy="632600"/>
            </a:xfrm>
            <a:prstGeom prst="lin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6049985" y="4754426"/>
              <a:ext cx="0" cy="632600"/>
            </a:xfrm>
            <a:prstGeom prst="lin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6648194" y="4754426"/>
              <a:ext cx="0" cy="632600"/>
            </a:xfrm>
            <a:prstGeom prst="lin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6" name="Picture 16" descr="powder.icon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6636" y="4745664"/>
              <a:ext cx="442844" cy="442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4" name="직사각형 213"/>
          <p:cNvSpPr/>
          <p:nvPr/>
        </p:nvSpPr>
        <p:spPr>
          <a:xfrm>
            <a:off x="3786349" y="985517"/>
            <a:ext cx="2520000" cy="416319"/>
          </a:xfrm>
          <a:prstGeom prst="rect">
            <a:avLst/>
          </a:prstGeom>
          <a:solidFill>
            <a:schemeClr val="bg1"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3814963" y="1058982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뒤로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850502" y="1058982"/>
            <a:ext cx="444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저장</a:t>
            </a:r>
          </a:p>
        </p:txBody>
      </p:sp>
      <p:pic>
        <p:nvPicPr>
          <p:cNvPr id="212" name="Picture 2" descr="arrow.icon에 대한 이미지 검색결과"/>
          <p:cNvPicPr>
            <a:picLocks noChangeAspect="1" noChangeArrowheads="1"/>
          </p:cNvPicPr>
          <p:nvPr/>
        </p:nvPicPr>
        <p:blipFill>
          <a:blip r:embed="rId11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5062" y="1042717"/>
            <a:ext cx="294139" cy="29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arrow.icon에 대한 이미지 검색결과"/>
          <p:cNvPicPr>
            <a:picLocks noChangeAspect="1" noChangeArrowheads="1"/>
          </p:cNvPicPr>
          <p:nvPr/>
        </p:nvPicPr>
        <p:blipFill>
          <a:blip r:embed="rId11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65" y="1042717"/>
            <a:ext cx="294139" cy="29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/>
          <p:cNvSpPr/>
          <p:nvPr/>
        </p:nvSpPr>
        <p:spPr>
          <a:xfrm>
            <a:off x="972988" y="985517"/>
            <a:ext cx="2520000" cy="416319"/>
          </a:xfrm>
          <a:prstGeom prst="rect">
            <a:avLst/>
          </a:prstGeom>
          <a:solidFill>
            <a:schemeClr val="bg1"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92916" y="1054370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뒤로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28455" y="1054370"/>
            <a:ext cx="444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저장</a:t>
            </a:r>
          </a:p>
        </p:txBody>
      </p:sp>
      <p:pic>
        <p:nvPicPr>
          <p:cNvPr id="41" name="Picture 2" descr="arrow.icon에 대한 이미지 검색결과"/>
          <p:cNvPicPr>
            <a:picLocks noChangeAspect="1" noChangeArrowheads="1"/>
          </p:cNvPicPr>
          <p:nvPr/>
        </p:nvPicPr>
        <p:blipFill>
          <a:blip r:embed="rId11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10315" y="1038105"/>
            <a:ext cx="294139" cy="29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arrow.icon에 대한 이미지 검색결과"/>
          <p:cNvPicPr>
            <a:picLocks noChangeAspect="1" noChangeArrowheads="1"/>
          </p:cNvPicPr>
          <p:nvPr/>
        </p:nvPicPr>
        <p:blipFill>
          <a:blip r:embed="rId11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18" y="1038105"/>
            <a:ext cx="294139" cy="29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5121992" y="4192314"/>
            <a:ext cx="1167822" cy="496925"/>
            <a:chOff x="7513942" y="3905875"/>
            <a:chExt cx="1167822" cy="496925"/>
          </a:xfrm>
        </p:grpSpPr>
        <p:sp>
          <p:nvSpPr>
            <p:cNvPr id="71" name="직사각형 70"/>
            <p:cNvSpPr/>
            <p:nvPr/>
          </p:nvSpPr>
          <p:spPr>
            <a:xfrm>
              <a:off x="7524112" y="3911059"/>
              <a:ext cx="1157652" cy="484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/>
            <p:cNvCxnSpPr>
              <a:cxnSpLocks/>
            </p:cNvCxnSpPr>
            <p:nvPr/>
          </p:nvCxnSpPr>
          <p:spPr>
            <a:xfrm>
              <a:off x="7909768" y="3909685"/>
              <a:ext cx="0" cy="489418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cxnSpLocks/>
            </p:cNvCxnSpPr>
            <p:nvPr/>
          </p:nvCxnSpPr>
          <p:spPr>
            <a:xfrm>
              <a:off x="8289248" y="3913262"/>
              <a:ext cx="0" cy="489418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/>
            <p:cNvGrpSpPr/>
            <p:nvPr/>
          </p:nvGrpSpPr>
          <p:grpSpPr>
            <a:xfrm>
              <a:off x="7592045" y="3963836"/>
              <a:ext cx="246142" cy="246986"/>
              <a:chOff x="7391249" y="4230445"/>
              <a:chExt cx="246142" cy="246986"/>
            </a:xfrm>
            <a:noFill/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7434114" y="4230445"/>
                <a:ext cx="0" cy="216024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12700" algn="ctr" rotWithShape="0">
                  <a:srgbClr val="000000">
                    <a:alpha val="95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7594952" y="4261407"/>
                <a:ext cx="0" cy="216024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12700" algn="ctr" rotWithShape="0">
                  <a:srgbClr val="000000">
                    <a:alpha val="95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rot="16200000">
                <a:off x="7529379" y="4323886"/>
                <a:ext cx="0" cy="216024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12700" algn="ctr" rotWithShape="0">
                  <a:srgbClr val="000000">
                    <a:alpha val="95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rot="16200000">
                <a:off x="7499261" y="4166061"/>
                <a:ext cx="0" cy="216024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12700" algn="ctr" rotWithShape="0">
                  <a:srgbClr val="000000">
                    <a:alpha val="95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7434212" y="4361269"/>
                <a:ext cx="0" cy="8520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7594248" y="4260540"/>
                <a:ext cx="0" cy="85200"/>
              </a:xfrm>
              <a:prstGeom prst="line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7513942" y="4200365"/>
              <a:ext cx="4347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자르기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917388" y="3905875"/>
              <a:ext cx="351531" cy="351531"/>
              <a:chOff x="7797595" y="3674624"/>
              <a:chExt cx="351531" cy="351531"/>
            </a:xfrm>
            <a:noFill/>
          </p:grpSpPr>
          <p:pic>
            <p:nvPicPr>
              <p:cNvPr id="82" name="Picture 22" descr="change.icon에 대한 이미지 검색결과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595" y="3674624"/>
                <a:ext cx="351531" cy="35153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83" name="다이아몬드 82"/>
              <p:cNvSpPr/>
              <p:nvPr/>
            </p:nvSpPr>
            <p:spPr>
              <a:xfrm>
                <a:off x="7930830" y="3815490"/>
                <a:ext cx="100729" cy="100729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925143" y="4202745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회전</a:t>
              </a: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349474" y="3967715"/>
              <a:ext cx="288032" cy="246986"/>
              <a:chOff x="8244408" y="3730095"/>
              <a:chExt cx="288032" cy="279533"/>
            </a:xfrm>
            <a:noFill/>
          </p:grpSpPr>
          <p:pic>
            <p:nvPicPr>
              <p:cNvPr id="80" name="Picture 24" descr="control.icon에 대한 이미지 검색결과"/>
              <p:cNvPicPr>
                <a:picLocks noChangeAspect="1" noChangeArrowheads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8279577" y="3763484"/>
                <a:ext cx="218109" cy="218109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81" name="모서리가 둥근 직사각형 97"/>
              <p:cNvSpPr/>
              <p:nvPr/>
            </p:nvSpPr>
            <p:spPr>
              <a:xfrm>
                <a:off x="8244408" y="3730095"/>
                <a:ext cx="288032" cy="279533"/>
              </a:xfrm>
              <a:prstGeom prst="round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317458" y="4202625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조정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072625" y="2262887"/>
            <a:ext cx="2851899" cy="2010905"/>
            <a:chOff x="6072625" y="2262887"/>
            <a:chExt cx="2851899" cy="2010905"/>
          </a:xfrm>
        </p:grpSpPr>
        <p:grpSp>
          <p:nvGrpSpPr>
            <p:cNvPr id="2" name="그룹 1"/>
            <p:cNvGrpSpPr/>
            <p:nvPr/>
          </p:nvGrpSpPr>
          <p:grpSpPr>
            <a:xfrm>
              <a:off x="6602486" y="2262887"/>
              <a:ext cx="2322038" cy="1927885"/>
              <a:chOff x="-1444283" y="1713879"/>
              <a:chExt cx="2322038" cy="1927885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-1247026" y="1713879"/>
                <a:ext cx="1927524" cy="1927885"/>
                <a:chOff x="1115840" y="3348667"/>
                <a:chExt cx="1529764" cy="1453049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1288241" y="3430090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1166919" y="3352141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1230953" y="3348667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1198413" y="3433564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66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1198412" y="3390282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66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1286928" y="3505572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66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1286928" y="3433564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66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1135692" y="3433564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66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1224207" y="3505572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66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1224207" y="3433564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1115840" y="3442979"/>
                  <a:ext cx="1357363" cy="1296144"/>
                </a:xfrm>
                <a:prstGeom prst="ellipse">
                  <a:avLst/>
                </a:prstGeom>
                <a:noFill/>
                <a:ln>
                  <a:solidFill>
                    <a:srgbClr val="FF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-1444283" y="2016103"/>
                <a:ext cx="23220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-윤고딕320" pitchFamily="18" charset="-127"/>
                    <a:ea typeface="-윤고딕320" pitchFamily="18" charset="-127"/>
                  </a:rPr>
                  <a:t>명도</a:t>
                </a:r>
                <a:endPara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endParaRPr>
              </a:p>
              <a:p>
                <a:pPr algn="ctr"/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-윤고딕320" pitchFamily="18" charset="-127"/>
                    <a:ea typeface="-윤고딕320" pitchFamily="18" charset="-127"/>
                  </a:rPr>
                  <a:t>채도</a:t>
                </a:r>
                <a:endPara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endParaRPr>
              </a:p>
              <a:p>
                <a:pPr algn="ctr"/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-윤고딕320" pitchFamily="18" charset="-127"/>
                    <a:ea typeface="-윤고딕320" pitchFamily="18" charset="-127"/>
                  </a:rPr>
                  <a:t>선명도</a:t>
                </a:r>
                <a:endPara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endParaRPr>
              </a:p>
              <a:p>
                <a:pPr algn="ctr"/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-윤고딕320" pitchFamily="18" charset="-127"/>
                    <a:ea typeface="-윤고딕320" pitchFamily="18" charset="-127"/>
                  </a:rPr>
                  <a:t>조절 가능</a:t>
                </a:r>
              </a:p>
            </p:txBody>
          </p:sp>
        </p:grpSp>
        <p:pic>
          <p:nvPicPr>
            <p:cNvPr id="93" name="Picture 4" descr="http://cfile10.uf.tistory.com/image/255C594752FBECA3045AB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625" y="3683901"/>
              <a:ext cx="764973" cy="589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76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477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UI – Personal Color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67099" y="952014"/>
            <a:ext cx="2520018" cy="4480031"/>
            <a:chOff x="499673" y="926847"/>
            <a:chExt cx="2520018" cy="4480031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3" y="926847"/>
              <a:ext cx="2520018" cy="4480031"/>
            </a:xfrm>
            <a:prstGeom prst="rect">
              <a:avLst/>
            </a:prstGeom>
          </p:spPr>
        </p:pic>
        <p:cxnSp>
          <p:nvCxnSpPr>
            <p:cNvPr id="42" name="직선 연결선 41"/>
            <p:cNvCxnSpPr/>
            <p:nvPr/>
          </p:nvCxnSpPr>
          <p:spPr>
            <a:xfrm>
              <a:off x="499673" y="5017740"/>
              <a:ext cx="25200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331640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195736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153" l="169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61" y="5061565"/>
              <a:ext cx="306064" cy="306064"/>
            </a:xfrm>
            <a:prstGeom prst="rect">
              <a:avLst/>
            </a:prstGeom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15" y="952014"/>
            <a:ext cx="2526019" cy="44907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228184" y="952014"/>
            <a:ext cx="2526019" cy="4490700"/>
            <a:chOff x="6228184" y="952014"/>
            <a:chExt cx="2526019" cy="449070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952014"/>
              <a:ext cx="2526019" cy="44907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228184" y="3481298"/>
              <a:ext cx="2448272" cy="1902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44795" y="3298553"/>
            <a:ext cx="24482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자연 채광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에서 찍은 사진 업로드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✔ 자연 채광사진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!!</a:t>
            </a:r>
          </a:p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✔ 역광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측광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X</a:t>
            </a:r>
          </a:p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✔ 안경을 벗은 사진</a:t>
            </a:r>
            <a:b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✔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포토샵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X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98" name="Picture 4" descr="Camera, capture, device, image, outline, photo, photography, picture, strok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70" y="4622210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Album, gallery, image, images, photo, photos, pictures, portfolio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630232"/>
            <a:ext cx="555880" cy="5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556" b="94222" l="889" r="94667">
                        <a14:foregroundMark x1="45333" y1="27556" x2="45333" y2="2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91" y="5038848"/>
            <a:ext cx="359331" cy="3593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86" y="5039820"/>
            <a:ext cx="399887" cy="3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477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UI – Personal Color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831652" y="946212"/>
            <a:ext cx="2520000" cy="4486603"/>
            <a:chOff x="4831652" y="946212"/>
            <a:chExt cx="2520000" cy="4486603"/>
          </a:xfrm>
        </p:grpSpPr>
        <p:sp>
          <p:nvSpPr>
            <p:cNvPr id="38" name="직사각형 37"/>
            <p:cNvSpPr/>
            <p:nvPr/>
          </p:nvSpPr>
          <p:spPr>
            <a:xfrm>
              <a:off x="4831652" y="946212"/>
              <a:ext cx="2520000" cy="4478400"/>
            </a:xfrm>
            <a:prstGeom prst="rect">
              <a:avLst/>
            </a:prstGeom>
            <a:gradFill>
              <a:gsLst>
                <a:gs pos="54104">
                  <a:srgbClr val="FFA9D5"/>
                </a:gs>
                <a:gs pos="47000">
                  <a:srgbClr val="FFA9D5"/>
                </a:gs>
                <a:gs pos="100000">
                  <a:srgbClr val="FFE9DD"/>
                </a:gs>
                <a:gs pos="0">
                  <a:srgbClr val="FF66CC"/>
                </a:gs>
                <a:gs pos="18000">
                  <a:srgbClr val="FFABD5"/>
                </a:gs>
                <a:gs pos="100000">
                  <a:srgbClr val="FF8FD2"/>
                </a:gs>
                <a:gs pos="63000">
                  <a:srgbClr val="FFA8D5"/>
                </a:gs>
              </a:gsLst>
              <a:path path="circle">
                <a:fillToRect r="100000" b="100000"/>
              </a:path>
            </a:gra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78366" y="4064145"/>
              <a:ext cx="188320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봄웜에게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추천하는</a:t>
              </a:r>
              <a:endPara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Styling</a:t>
              </a:r>
              <a:endPara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</a:p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</a:p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</a:p>
            <a:p>
              <a:pPr algn="ctr"/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5075851" y="1342052"/>
              <a:ext cx="2088231" cy="2379543"/>
              <a:chOff x="5176519" y="1342052"/>
              <a:chExt cx="2088231" cy="237954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176519" y="1634440"/>
                <a:ext cx="2088231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생기있고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발랄한 귀여운 이미지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봄 타입은 사랑스럽고 귀여운</a:t>
                </a:r>
                <a:b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이미지로 </a:t>
                </a:r>
                <a:r>
                  <a:rPr lang="ko-KR" altLang="en-US" sz="11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어려보이고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생동감이</a:t>
                </a:r>
                <a:b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있으며 활기가 넘칩니다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</a:t>
                </a:r>
                <a:b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로맨틱하면서 경쾌한 이미지가</a:t>
                </a:r>
                <a:b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많으며 사람들에게 인기가</a:t>
                </a:r>
                <a:b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많은 편입니다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피부는 밝으면서</a:t>
                </a:r>
                <a:b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매끄럽고 투명한 분들이 많으며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</a:t>
                </a:r>
                <a:b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피부가 </a:t>
                </a:r>
                <a:r>
                  <a:rPr lang="ko-KR" altLang="en-US" sz="11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얇아서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주근깨 같이</a:t>
                </a:r>
                <a:b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잡티가 있는 경우도 있습니다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6" name="사각형: 잘린 한쪽 모서리 25"/>
              <p:cNvSpPr/>
              <p:nvPr/>
            </p:nvSpPr>
            <p:spPr>
              <a:xfrm rot="16200000">
                <a:off x="5031601" y="1516759"/>
                <a:ext cx="2379543" cy="2030130"/>
              </a:xfrm>
              <a:prstGeom prst="snip1Rect">
                <a:avLst/>
              </a:prstGeom>
              <a:noFill/>
              <a:ln w="9525"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사각형: 잘린 한쪽 모서리 38"/>
            <p:cNvSpPr/>
            <p:nvPr/>
          </p:nvSpPr>
          <p:spPr>
            <a:xfrm rot="16200000">
              <a:off x="5400956" y="3698000"/>
              <a:ext cx="1439500" cy="2030130"/>
            </a:xfrm>
            <a:prstGeom prst="snip1Rect">
              <a:avLst/>
            </a:prstGeom>
            <a:noFill/>
            <a:ln w="9525"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47664" y="965833"/>
            <a:ext cx="2520018" cy="4480031"/>
            <a:chOff x="2030484" y="954821"/>
            <a:chExt cx="2520018" cy="4480031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484" y="954821"/>
              <a:ext cx="2520018" cy="4480031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058123" y="1545619"/>
              <a:ext cx="2438587" cy="3765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545145" y="1489348"/>
            <a:ext cx="2520000" cy="3946683"/>
          </a:xfrm>
          <a:prstGeom prst="rect">
            <a:avLst/>
          </a:prstGeom>
          <a:gradFill>
            <a:gsLst>
              <a:gs pos="0">
                <a:srgbClr val="FF66CC"/>
              </a:gs>
              <a:gs pos="91000">
                <a:schemeClr val="accent6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51"/>
          <a:stretch/>
        </p:blipFill>
        <p:spPr>
          <a:xfrm>
            <a:off x="1738489" y="3821950"/>
            <a:ext cx="2089279" cy="1608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9621" y="1716791"/>
            <a:ext cx="219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Your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Personal Color is…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7771" y="2692309"/>
            <a:ext cx="2410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“ Spring Type ”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2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89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UI – LOGIN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9552" y="926154"/>
            <a:ext cx="2520018" cy="4480031"/>
            <a:chOff x="499673" y="926847"/>
            <a:chExt cx="2520018" cy="448003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3" y="926847"/>
              <a:ext cx="2520018" cy="4480031"/>
            </a:xfrm>
            <a:prstGeom prst="rect">
              <a:avLst/>
            </a:prstGeom>
          </p:spPr>
        </p:pic>
        <p:cxnSp>
          <p:nvCxnSpPr>
            <p:cNvPr id="36" name="직선 연결선 35"/>
            <p:cNvCxnSpPr/>
            <p:nvPr/>
          </p:nvCxnSpPr>
          <p:spPr>
            <a:xfrm>
              <a:off x="499673" y="5017740"/>
              <a:ext cx="25200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331640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195736" y="5017740"/>
              <a:ext cx="0" cy="38043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153" l="169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61" y="5061565"/>
              <a:ext cx="306064" cy="306064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3748878" y="921145"/>
            <a:ext cx="2520018" cy="4480031"/>
            <a:chOff x="3208327" y="886905"/>
            <a:chExt cx="2520018" cy="4480031"/>
          </a:xfrm>
        </p:grpSpPr>
        <p:grpSp>
          <p:nvGrpSpPr>
            <p:cNvPr id="45" name="그룹 44"/>
            <p:cNvGrpSpPr/>
            <p:nvPr/>
          </p:nvGrpSpPr>
          <p:grpSpPr>
            <a:xfrm>
              <a:off x="3208327" y="886905"/>
              <a:ext cx="2520018" cy="4480031"/>
              <a:chOff x="499673" y="926847"/>
              <a:chExt cx="2520018" cy="4480031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673" y="926847"/>
                <a:ext cx="2520018" cy="4480031"/>
              </a:xfrm>
              <a:prstGeom prst="rect">
                <a:avLst/>
              </a:prstGeom>
            </p:spPr>
          </p:pic>
          <p:cxnSp>
            <p:nvCxnSpPr>
              <p:cNvPr id="47" name="직선 연결선 46"/>
              <p:cNvCxnSpPr/>
              <p:nvPr/>
            </p:nvCxnSpPr>
            <p:spPr>
              <a:xfrm>
                <a:off x="499673" y="5017740"/>
                <a:ext cx="252001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331640" y="5017740"/>
                <a:ext cx="0" cy="38043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2195736" y="5017740"/>
                <a:ext cx="0" cy="38043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9153" l="1695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561" y="5061565"/>
                <a:ext cx="306064" cy="306064"/>
              </a:xfrm>
              <a:prstGeom prst="rect">
                <a:avLst/>
              </a:prstGeom>
            </p:spPr>
          </p:pic>
        </p:grpSp>
        <p:sp>
          <p:nvSpPr>
            <p:cNvPr id="5" name="직사각형 4"/>
            <p:cNvSpPr/>
            <p:nvPr/>
          </p:nvSpPr>
          <p:spPr>
            <a:xfrm>
              <a:off x="3455215" y="1993404"/>
              <a:ext cx="1895630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1756" y="2054430"/>
              <a:ext cx="2240311" cy="2144979"/>
            </a:xfrm>
            <a:prstGeom prst="rect">
              <a:avLst/>
            </a:prstGeom>
          </p:spPr>
        </p:pic>
      </p:grpSp>
      <p:pic>
        <p:nvPicPr>
          <p:cNvPr id="53" name="Picture 4" descr="http://cfile10.uf.tistory.com/image/255C594752FBECA3045AB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1501">
            <a:off x="2535169" y="3783942"/>
            <a:ext cx="1495381" cy="11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56" b="94222" l="889" r="94667">
                        <a14:foregroundMark x1="45333" y1="27556" x2="45333" y2="2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46" y="5037247"/>
            <a:ext cx="359331" cy="359331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54" y="5022058"/>
            <a:ext cx="393564" cy="39356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56" b="94222" l="889" r="94667">
                        <a14:foregroundMark x1="45333" y1="27556" x2="45333" y2="2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01" y="5041764"/>
            <a:ext cx="359331" cy="35933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09" y="5026575"/>
            <a:ext cx="393564" cy="3935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26648" y="4049921"/>
            <a:ext cx="21515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처음 계정 아이콘을 눌렀을 때는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로그인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회원가입 창이 뜬다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</a:t>
            </a:r>
            <a:b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로그인을 한 후에는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자신의 계정을 볼 수 있다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85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UI – SNS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4" y="926847"/>
            <a:ext cx="2520018" cy="4480031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97244" y="5017740"/>
            <a:ext cx="2520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629211" y="5017740"/>
            <a:ext cx="0" cy="380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493307" y="5017740"/>
            <a:ext cx="0" cy="380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53" l="169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2" y="5061565"/>
            <a:ext cx="306064" cy="30606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32" y="926847"/>
            <a:ext cx="2520018" cy="4480031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3564150" y="5017740"/>
            <a:ext cx="2520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64070" y="1633364"/>
            <a:ext cx="1542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Beauty592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564150" y="1561356"/>
            <a:ext cx="432048" cy="43204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28177" y="2065412"/>
            <a:ext cx="2353414" cy="28538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3628177" y="2068509"/>
            <a:ext cx="2353413" cy="2013127"/>
          </a:xfrm>
          <a:prstGeom prst="rect">
            <a:avLst/>
          </a:prstGeom>
          <a:blipFill>
            <a:blip r:embed="rId6"/>
            <a:srcRect/>
            <a:stretch>
              <a:fillRect t="-17773" b="-62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628177" y="4153644"/>
            <a:ext cx="2177498" cy="864096"/>
            <a:chOff x="3330606" y="4153644"/>
            <a:chExt cx="2177498" cy="864096"/>
          </a:xfrm>
        </p:grpSpPr>
        <p:sp>
          <p:nvSpPr>
            <p:cNvPr id="10" name="TextBox 9"/>
            <p:cNvSpPr txBox="1"/>
            <p:nvPr/>
          </p:nvSpPr>
          <p:spPr>
            <a:xfrm>
              <a:off x="3330606" y="4365962"/>
              <a:ext cx="217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정왕</a:t>
              </a:r>
              <a:r>
                <a:rPr lang="ko-KR" altLang="en-US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 추워요</a:t>
              </a:r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  <a:p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-윤고딕320" pitchFamily="18" charset="-127"/>
                  <a:ea typeface="-윤고딕320" pitchFamily="18" charset="-127"/>
                </a:rPr>
                <a:t>#</a:t>
              </a:r>
              <a:r>
                <a:rPr lang="ko-KR" altLang="en-US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-윤고딕320" pitchFamily="18" charset="-127"/>
                  <a:ea typeface="-윤고딕320" pitchFamily="18" charset="-127"/>
                </a:rPr>
                <a:t>꽃샘추위 </a:t>
              </a:r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-윤고딕320" pitchFamily="18" charset="-127"/>
                  <a:ea typeface="-윤고딕320" pitchFamily="18" charset="-127"/>
                </a:rPr>
                <a:t>#</a:t>
              </a:r>
              <a:r>
                <a:rPr lang="ko-KR" altLang="en-US" sz="8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-윤고딕320" pitchFamily="18" charset="-127"/>
                  <a:ea typeface="-윤고딕320" pitchFamily="18" charset="-127"/>
                </a:rPr>
                <a:t>새학기</a:t>
              </a:r>
              <a:endPara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410694" y="4153644"/>
              <a:ext cx="513234" cy="217719"/>
              <a:chOff x="3410694" y="4276263"/>
              <a:chExt cx="513234" cy="217719"/>
            </a:xfrm>
          </p:grpSpPr>
          <p:sp>
            <p:nvSpPr>
              <p:cNvPr id="11" name="하트 10"/>
              <p:cNvSpPr/>
              <p:nvPr/>
            </p:nvSpPr>
            <p:spPr>
              <a:xfrm>
                <a:off x="3410694" y="4276263"/>
                <a:ext cx="179292" cy="179292"/>
              </a:xfrm>
              <a:prstGeom prst="heart">
                <a:avLst/>
              </a:prstGeom>
              <a:ln w="12700">
                <a:solidFill>
                  <a:srgbClr val="C053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952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552058" y="4278538"/>
                <a:ext cx="3718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-윤고딕320" pitchFamily="18" charset="-127"/>
                    <a:ea typeface="-윤고딕320" pitchFamily="18" charset="-127"/>
                  </a:rPr>
                  <a:t>3K</a:t>
                </a: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330606" y="4679186"/>
              <a:ext cx="217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TheBeauty</a:t>
              </a:r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: hello</a:t>
              </a:r>
            </a:p>
            <a:p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592 </a:t>
              </a:r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: hello~ Let me introduce myself to you</a:t>
              </a:r>
              <a:endPara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628177" y="4925660"/>
            <a:ext cx="235341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192358" y="4127825"/>
            <a:ext cx="245165" cy="215444"/>
            <a:chOff x="3894787" y="4127825"/>
            <a:chExt cx="245165" cy="215444"/>
          </a:xfrm>
        </p:grpSpPr>
        <p:sp>
          <p:nvSpPr>
            <p:cNvPr id="20" name="사각형 설명선 19"/>
            <p:cNvSpPr/>
            <p:nvPr/>
          </p:nvSpPr>
          <p:spPr>
            <a:xfrm>
              <a:off x="3923928" y="4153644"/>
              <a:ext cx="216024" cy="144736"/>
            </a:xfrm>
            <a:prstGeom prst="wedgeRectCallou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94787" y="4127825"/>
              <a:ext cx="2144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-윤고딕320" pitchFamily="18" charset="-127"/>
                  <a:ea typeface="-윤고딕320" pitchFamily="18" charset="-127"/>
                </a:rPr>
                <a:t>…</a:t>
              </a:r>
              <a:endPara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103" name="타원 102"/>
          <p:cNvSpPr/>
          <p:nvPr/>
        </p:nvSpPr>
        <p:spPr>
          <a:xfrm>
            <a:off x="3570252" y="1564584"/>
            <a:ext cx="421860" cy="423370"/>
          </a:xfrm>
          <a:prstGeom prst="ellipse">
            <a:avLst/>
          </a:prstGeom>
          <a:blipFill>
            <a:blip r:embed="rId6"/>
            <a:srcRect/>
            <a:stretch>
              <a:fillRect t="-1" b="-365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56" b="94222" l="889" r="94667">
                        <a14:foregroundMark x1="45333" y1="27556" x2="45333" y2="2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7" y="5037247"/>
            <a:ext cx="359331" cy="35933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73" y="5026090"/>
            <a:ext cx="393564" cy="39356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4401734" y="5017740"/>
            <a:ext cx="0" cy="380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265830" y="5017740"/>
            <a:ext cx="0" cy="380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53" l="169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55" y="5061565"/>
            <a:ext cx="306064" cy="30606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56" b="94222" l="889" r="94667">
                        <a14:foregroundMark x1="45333" y1="27556" x2="45333" y2="2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40" y="5037247"/>
            <a:ext cx="359331" cy="35933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96" y="5026090"/>
            <a:ext cx="393564" cy="393564"/>
          </a:xfrm>
          <a:prstGeom prst="rect">
            <a:avLst/>
          </a:prstGeom>
        </p:spPr>
      </p:pic>
      <p:pic>
        <p:nvPicPr>
          <p:cNvPr id="47" name="Picture 4" descr="http://cfile10.uf.tistory.com/image/255C594752FBECA3045AB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1501">
            <a:off x="2069136" y="3692446"/>
            <a:ext cx="1573306" cy="12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526648" y="4049921"/>
            <a:ext cx="1712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로그인이 되어있지 않으면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로그인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11406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DB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83021"/>
              </p:ext>
            </p:extLst>
          </p:nvPr>
        </p:nvGraphicFramePr>
        <p:xfrm>
          <a:off x="1468188" y="1893870"/>
          <a:ext cx="6096000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7406726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114944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487774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60909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49144307"/>
                    </a:ext>
                  </a:extLst>
                </a:gridCol>
              </a:tblGrid>
              <a:tr h="21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헤어값</a:t>
                      </a:r>
                      <a:endParaRPr lang="ko-KR" altLang="en-US" sz="1400" b="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피부값</a:t>
                      </a:r>
                      <a:endParaRPr lang="ko-KR" altLang="en-US" sz="1400" b="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홍채값</a:t>
                      </a:r>
                      <a:endParaRPr lang="ko-KR" altLang="en-US" sz="1400" b="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서베이값</a:t>
                      </a:r>
                      <a:endParaRPr lang="ko-KR" altLang="en-US" sz="1400" b="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합산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24150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hair_value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skin_value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iris_value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survey_value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total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131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5166" y="1489348"/>
            <a:ext cx="4386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정보 테이블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(TABLE_PERSONAL_INFO)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49821"/>
              </p:ext>
            </p:extLst>
          </p:nvPr>
        </p:nvGraphicFramePr>
        <p:xfrm>
          <a:off x="1468188" y="3094820"/>
          <a:ext cx="4876800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7406726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114944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487774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6090928"/>
                    </a:ext>
                  </a:extLst>
                </a:gridCol>
              </a:tblGrid>
              <a:tr h="210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ID</a:t>
                      </a:r>
                      <a:endParaRPr lang="ko-KR" altLang="en-US" sz="1400" b="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PW</a:t>
                      </a:r>
                      <a:endParaRPr lang="ko-KR" altLang="en-US" sz="1400" b="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이름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컬러 정보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24150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id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pw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name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user_color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1311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65166" y="2690298"/>
            <a:ext cx="2234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회원 정보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(USER_INFO)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5166" y="3896259"/>
            <a:ext cx="2908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유저의 친구 목록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(FRIEND_LIST)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89724"/>
              </p:ext>
            </p:extLst>
          </p:nvPr>
        </p:nvGraphicFramePr>
        <p:xfrm>
          <a:off x="1468188" y="4317079"/>
          <a:ext cx="267505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26">
                  <a:extLst>
                    <a:ext uri="{9D8B030D-6E8A-4147-A177-3AD203B41FA5}">
                      <a16:colId xmlns:a16="http://schemas.microsoft.com/office/drawing/2014/main" val="2209372380"/>
                    </a:ext>
                  </a:extLst>
                </a:gridCol>
                <a:gridCol w="1337526">
                  <a:extLst>
                    <a:ext uri="{9D8B030D-6E8A-4147-A177-3AD203B41FA5}">
                      <a16:colId xmlns:a16="http://schemas.microsoft.com/office/drawing/2014/main" val="309616604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ID</a:t>
                      </a:r>
                      <a:endParaRPr lang="ko-KR" altLang="en-US" sz="1400" b="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친구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57777"/>
                  </a:ext>
                </a:extLst>
              </a:tr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id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friend_id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17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8367" y="193204"/>
            <a:ext cx="978153" cy="745618"/>
            <a:chOff x="4097680" y="693863"/>
            <a:chExt cx="978153" cy="745618"/>
          </a:xfrm>
        </p:grpSpPr>
        <p:sp>
          <p:nvSpPr>
            <p:cNvPr id="3" name="TextBox 2"/>
            <p:cNvSpPr txBox="1"/>
            <p:nvPr/>
          </p:nvSpPr>
          <p:spPr>
            <a:xfrm>
              <a:off x="4310879" y="693863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cs typeface="조선일보명조" panose="02030304000000000000" pitchFamily="18" charset="-127"/>
                </a:rPr>
                <a:t>The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97680" y="854706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  <a:cs typeface="조선일보명조" pitchFamily="18" charset="-127"/>
                </a:rPr>
                <a:t>592</a:t>
              </a:r>
              <a:endParaRPr lang="ko-KR" altLang="en-US" sz="3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조선일보명조" pitchFamily="18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043223" y="948510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1020" y="1171485"/>
            <a:ext cx="19207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지적 사항 및 대응 방안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종합 설계 개요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시스템 수행 시나리오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시스템 구성도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시스템 모듈 상세 설계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개발 환경 및 개발 방법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데모 환경 설계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업무분담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종합 설계 수행 일정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필요기술 및 참고문헌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43223" y="5392216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043223" y="1007148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43223" y="5390325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043223" y="5449788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6"/>
    </mc:Choice>
    <mc:Fallback xmlns="">
      <p:transition spd="slow" advTm="272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DB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532" y="1561356"/>
            <a:ext cx="3747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4.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분석 테이블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(TABLE_ANALYZE)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32846"/>
              </p:ext>
            </p:extLst>
          </p:nvPr>
        </p:nvGraphicFramePr>
        <p:xfrm>
          <a:off x="780554" y="1982176"/>
          <a:ext cx="267505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26">
                  <a:extLst>
                    <a:ext uri="{9D8B030D-6E8A-4147-A177-3AD203B41FA5}">
                      <a16:colId xmlns:a16="http://schemas.microsoft.com/office/drawing/2014/main" val="2209372380"/>
                    </a:ext>
                  </a:extLst>
                </a:gridCol>
                <a:gridCol w="1337526">
                  <a:extLst>
                    <a:ext uri="{9D8B030D-6E8A-4147-A177-3AD203B41FA5}">
                      <a16:colId xmlns:a16="http://schemas.microsoft.com/office/drawing/2014/main" val="309616604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합산값</a:t>
                      </a:r>
                      <a:endParaRPr lang="ko-KR" altLang="en-US" sz="1400" b="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톤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57777"/>
                  </a:ext>
                </a:extLst>
              </a:tr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total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tone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17306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0220" y="2769121"/>
            <a:ext cx="352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6.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피부화장 추천 테이블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(TABLE_MAKEUP)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82883"/>
              </p:ext>
            </p:extLst>
          </p:nvPr>
        </p:nvGraphicFramePr>
        <p:xfrm>
          <a:off x="793242" y="3170666"/>
          <a:ext cx="267505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26">
                  <a:extLst>
                    <a:ext uri="{9D8B030D-6E8A-4147-A177-3AD203B41FA5}">
                      <a16:colId xmlns:a16="http://schemas.microsoft.com/office/drawing/2014/main" val="2209372380"/>
                    </a:ext>
                  </a:extLst>
                </a:gridCol>
                <a:gridCol w="1337526">
                  <a:extLst>
                    <a:ext uri="{9D8B030D-6E8A-4147-A177-3AD203B41FA5}">
                      <a16:colId xmlns:a16="http://schemas.microsoft.com/office/drawing/2014/main" val="3096166044"/>
                    </a:ext>
                  </a:extLst>
                </a:gridCol>
              </a:tblGrid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제품명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톤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57777"/>
                  </a:ext>
                </a:extLst>
              </a:tr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makeup_name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tone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17306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7532" y="3948491"/>
            <a:ext cx="296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8.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립 제품 추천 테이블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(TABLE_LIP)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65841"/>
              </p:ext>
            </p:extLst>
          </p:nvPr>
        </p:nvGraphicFramePr>
        <p:xfrm>
          <a:off x="780554" y="4350036"/>
          <a:ext cx="267505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26">
                  <a:extLst>
                    <a:ext uri="{9D8B030D-6E8A-4147-A177-3AD203B41FA5}">
                      <a16:colId xmlns:a16="http://schemas.microsoft.com/office/drawing/2014/main" val="2209372380"/>
                    </a:ext>
                  </a:extLst>
                </a:gridCol>
                <a:gridCol w="1337526">
                  <a:extLst>
                    <a:ext uri="{9D8B030D-6E8A-4147-A177-3AD203B41FA5}">
                      <a16:colId xmlns:a16="http://schemas.microsoft.com/office/drawing/2014/main" val="3096166044"/>
                    </a:ext>
                  </a:extLst>
                </a:gridCol>
              </a:tblGrid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제품명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톤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57777"/>
                  </a:ext>
                </a:extLst>
              </a:tr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lip_name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tone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17306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16016" y="1561356"/>
            <a:ext cx="381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5.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볼터치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제품 추천 테이블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(TABLE_BLUSHER)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74845"/>
              </p:ext>
            </p:extLst>
          </p:nvPr>
        </p:nvGraphicFramePr>
        <p:xfrm>
          <a:off x="5019038" y="1962901"/>
          <a:ext cx="267505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26">
                  <a:extLst>
                    <a:ext uri="{9D8B030D-6E8A-4147-A177-3AD203B41FA5}">
                      <a16:colId xmlns:a16="http://schemas.microsoft.com/office/drawing/2014/main" val="2209372380"/>
                    </a:ext>
                  </a:extLst>
                </a:gridCol>
                <a:gridCol w="1337526">
                  <a:extLst>
                    <a:ext uri="{9D8B030D-6E8A-4147-A177-3AD203B41FA5}">
                      <a16:colId xmlns:a16="http://schemas.microsoft.com/office/drawing/2014/main" val="3096166044"/>
                    </a:ext>
                  </a:extLst>
                </a:gridCol>
              </a:tblGrid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제품명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톤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57777"/>
                  </a:ext>
                </a:extLst>
              </a:tr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blusher_name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tone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17306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11986" y="2769121"/>
            <a:ext cx="417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7.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별 추천 컬러 테이블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(TABLE_COLOR)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95128"/>
              </p:ext>
            </p:extLst>
          </p:nvPr>
        </p:nvGraphicFramePr>
        <p:xfrm>
          <a:off x="5015008" y="3170666"/>
          <a:ext cx="267505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26">
                  <a:extLst>
                    <a:ext uri="{9D8B030D-6E8A-4147-A177-3AD203B41FA5}">
                      <a16:colId xmlns:a16="http://schemas.microsoft.com/office/drawing/2014/main" val="2209372380"/>
                    </a:ext>
                  </a:extLst>
                </a:gridCol>
                <a:gridCol w="1337526">
                  <a:extLst>
                    <a:ext uri="{9D8B030D-6E8A-4147-A177-3AD203B41FA5}">
                      <a16:colId xmlns:a16="http://schemas.microsoft.com/office/drawing/2014/main" val="3096166044"/>
                    </a:ext>
                  </a:extLst>
                </a:gridCol>
              </a:tblGrid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컬러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톤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57777"/>
                  </a:ext>
                </a:extLst>
              </a:tr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color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tone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17306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11986" y="3948491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9.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옷 스타일링 추천 테이블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01408"/>
              </p:ext>
            </p:extLst>
          </p:nvPr>
        </p:nvGraphicFramePr>
        <p:xfrm>
          <a:off x="5015008" y="4350036"/>
          <a:ext cx="267505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26">
                  <a:extLst>
                    <a:ext uri="{9D8B030D-6E8A-4147-A177-3AD203B41FA5}">
                      <a16:colId xmlns:a16="http://schemas.microsoft.com/office/drawing/2014/main" val="2209372380"/>
                    </a:ext>
                  </a:extLst>
                </a:gridCol>
                <a:gridCol w="1337526">
                  <a:extLst>
                    <a:ext uri="{9D8B030D-6E8A-4147-A177-3AD203B41FA5}">
                      <a16:colId xmlns:a16="http://schemas.microsoft.com/office/drawing/2014/main" val="3096166044"/>
                    </a:ext>
                  </a:extLst>
                </a:gridCol>
              </a:tblGrid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옷 스타일링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톤</a:t>
                      </a:r>
                    </a:p>
                  </a:txBody>
                  <a:tcPr>
                    <a:solidFill>
                      <a:srgbClr val="E35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57777"/>
                  </a:ext>
                </a:extLst>
              </a:tr>
              <a:tr h="288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styling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tone</a:t>
                      </a:r>
                      <a:endParaRPr lang="ko-KR" altLang="en-US" sz="14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17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다이어그램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8172" y="2223908"/>
            <a:ext cx="658026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41044" y="2560309"/>
            <a:ext cx="1342504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카메라 </a:t>
            </a:r>
            <a: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Click</a:t>
            </a:r>
            <a:endParaRPr lang="ko-KR" altLang="en-US" sz="12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82953" y="2369397"/>
            <a:ext cx="1368152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카메라 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3517742" y="3490658"/>
            <a:ext cx="1368152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뷰티 모드</a:t>
            </a:r>
            <a:b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Click</a:t>
            </a:r>
            <a:endParaRPr lang="ko-KR" altLang="en-US" sz="12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57995" y="3476793"/>
            <a:ext cx="1228755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뷰티 모드</a:t>
            </a:r>
            <a:b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9999" y="242950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&lt;&lt;include&gt;&gt;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7334" y="3109212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&lt;&lt;extend&gt;&gt;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6" name="직선 연결선 25"/>
          <p:cNvCxnSpPr>
            <a:cxnSpLocks/>
            <a:stCxn id="10" idx="6"/>
          </p:cNvCxnSpPr>
          <p:nvPr/>
        </p:nvCxnSpPr>
        <p:spPr>
          <a:xfrm flipV="1">
            <a:off x="6786750" y="3195558"/>
            <a:ext cx="1388737" cy="569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4807" y="985292"/>
            <a:ext cx="331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카메라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[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유스케이스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다이어그램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]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8511" y="2659574"/>
            <a:ext cx="526106" cy="1216899"/>
            <a:chOff x="191055" y="2750163"/>
            <a:chExt cx="526106" cy="1216899"/>
          </a:xfrm>
        </p:grpSpPr>
        <p:grpSp>
          <p:nvGrpSpPr>
            <p:cNvPr id="30" name="그룹 29"/>
            <p:cNvGrpSpPr/>
            <p:nvPr/>
          </p:nvGrpSpPr>
          <p:grpSpPr>
            <a:xfrm>
              <a:off x="270164" y="2750163"/>
              <a:ext cx="341782" cy="864096"/>
              <a:chOff x="1205882" y="1993404"/>
              <a:chExt cx="414286" cy="100811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233005" y="1993404"/>
                <a:ext cx="360040" cy="3385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>
                <a:cxnSpLocks/>
                <a:stCxn id="31" idx="4"/>
              </p:cNvCxnSpPr>
              <p:nvPr/>
            </p:nvCxnSpPr>
            <p:spPr>
              <a:xfrm>
                <a:off x="1413025" y="2331958"/>
                <a:ext cx="0" cy="38152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 flipH="1">
                <a:off x="1205882" y="2487462"/>
                <a:ext cx="4142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cxnSpLocks/>
              </p:cNvCxnSpPr>
              <p:nvPr/>
            </p:nvCxnSpPr>
            <p:spPr>
              <a:xfrm flipH="1" flipV="1">
                <a:off x="1413026" y="2713484"/>
                <a:ext cx="172228" cy="2880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cxnSpLocks/>
              </p:cNvCxnSpPr>
              <p:nvPr/>
            </p:nvCxnSpPr>
            <p:spPr>
              <a:xfrm flipV="1">
                <a:off x="1241318" y="2714176"/>
                <a:ext cx="172229" cy="2790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91055" y="370545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USER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cxnSp>
        <p:nvCxnSpPr>
          <p:cNvPr id="42" name="직선 연결선 41"/>
          <p:cNvCxnSpPr>
            <a:cxnSpLocks/>
            <a:endCxn id="5" idx="2"/>
          </p:cNvCxnSpPr>
          <p:nvPr/>
        </p:nvCxnSpPr>
        <p:spPr>
          <a:xfrm flipV="1">
            <a:off x="904617" y="2848341"/>
            <a:ext cx="836427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cxnSpLocks/>
            <a:endCxn id="8" idx="2"/>
          </p:cNvCxnSpPr>
          <p:nvPr/>
        </p:nvCxnSpPr>
        <p:spPr>
          <a:xfrm flipV="1">
            <a:off x="3109196" y="2657429"/>
            <a:ext cx="873757" cy="1909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stCxn id="9" idx="0"/>
            <a:endCxn id="8" idx="4"/>
          </p:cNvCxnSpPr>
          <p:nvPr/>
        </p:nvCxnSpPr>
        <p:spPr>
          <a:xfrm flipV="1">
            <a:off x="4201818" y="2945461"/>
            <a:ext cx="465211" cy="5451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9" idx="6"/>
            <a:endCxn id="10" idx="2"/>
          </p:cNvCxnSpPr>
          <p:nvPr/>
        </p:nvCxnSpPr>
        <p:spPr>
          <a:xfrm flipV="1">
            <a:off x="4885894" y="3764825"/>
            <a:ext cx="672101" cy="1386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790576" y="3807789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&lt;&lt;include&gt;&gt;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206081" y="2658102"/>
            <a:ext cx="445956" cy="1216899"/>
            <a:chOff x="215994" y="2750163"/>
            <a:chExt cx="445956" cy="1216899"/>
          </a:xfrm>
        </p:grpSpPr>
        <p:grpSp>
          <p:nvGrpSpPr>
            <p:cNvPr id="82" name="그룹 81"/>
            <p:cNvGrpSpPr/>
            <p:nvPr/>
          </p:nvGrpSpPr>
          <p:grpSpPr>
            <a:xfrm>
              <a:off x="270164" y="2750163"/>
              <a:ext cx="341782" cy="864096"/>
              <a:chOff x="1205882" y="1993404"/>
              <a:chExt cx="414286" cy="1008112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1233005" y="1993404"/>
                <a:ext cx="360040" cy="3385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>
                <a:cxnSpLocks/>
                <a:stCxn id="84" idx="4"/>
              </p:cNvCxnSpPr>
              <p:nvPr/>
            </p:nvCxnSpPr>
            <p:spPr>
              <a:xfrm>
                <a:off x="1413025" y="2331958"/>
                <a:ext cx="0" cy="38152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cxnSpLocks/>
              </p:cNvCxnSpPr>
              <p:nvPr/>
            </p:nvCxnSpPr>
            <p:spPr>
              <a:xfrm flipH="1">
                <a:off x="1205882" y="2487462"/>
                <a:ext cx="4142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cxnSpLocks/>
              </p:cNvCxnSpPr>
              <p:nvPr/>
            </p:nvCxnSpPr>
            <p:spPr>
              <a:xfrm flipH="1" flipV="1">
                <a:off x="1413026" y="2713484"/>
                <a:ext cx="172228" cy="2880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cxnSpLocks/>
              </p:cNvCxnSpPr>
              <p:nvPr/>
            </p:nvCxnSpPr>
            <p:spPr>
              <a:xfrm flipV="1">
                <a:off x="1241318" y="2714176"/>
                <a:ext cx="172229" cy="2790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15994" y="3705452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APP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cxnSp>
        <p:nvCxnSpPr>
          <p:cNvPr id="91" name="직선 연결선 90"/>
          <p:cNvCxnSpPr>
            <a:cxnSpLocks/>
            <a:stCxn id="8" idx="6"/>
          </p:cNvCxnSpPr>
          <p:nvPr/>
        </p:nvCxnSpPr>
        <p:spPr>
          <a:xfrm>
            <a:off x="5351105" y="2657429"/>
            <a:ext cx="2812982" cy="5381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18049" y="223779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System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9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다이어그램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2221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4" name="직선 연결선 3"/>
          <p:cNvCxnSpPr>
            <a:stCxn id="2" idx="2"/>
          </p:cNvCxnSpPr>
          <p:nvPr/>
        </p:nvCxnSpPr>
        <p:spPr>
          <a:xfrm>
            <a:off x="1768285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04389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3" name="직선 연결선 12"/>
          <p:cNvCxnSpPr>
            <a:stCxn id="12" idx="2"/>
          </p:cNvCxnSpPr>
          <p:nvPr/>
        </p:nvCxnSpPr>
        <p:spPr>
          <a:xfrm>
            <a:off x="3280453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16557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CAMERA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7" name="직선 연결선 16"/>
          <p:cNvCxnSpPr>
            <a:stCxn id="14" idx="2"/>
          </p:cNvCxnSpPr>
          <p:nvPr/>
        </p:nvCxnSpPr>
        <p:spPr>
          <a:xfrm>
            <a:off x="4792621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728724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BEAUTY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9" name="직선 연결선 18"/>
          <p:cNvCxnSpPr>
            <a:stCxn id="18" idx="2"/>
          </p:cNvCxnSpPr>
          <p:nvPr/>
        </p:nvCxnSpPr>
        <p:spPr>
          <a:xfrm>
            <a:off x="6304788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236296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ALBUM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1" name="직선 연결선 20"/>
          <p:cNvCxnSpPr>
            <a:stCxn id="20" idx="2"/>
          </p:cNvCxnSpPr>
          <p:nvPr/>
        </p:nvCxnSpPr>
        <p:spPr>
          <a:xfrm>
            <a:off x="7812360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768285" y="2018376"/>
            <a:ext cx="15121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758184" y="3685593"/>
            <a:ext cx="604407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09633" y="1993404"/>
            <a:ext cx="76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1. start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96744" y="236135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2. display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64991" y="2454615"/>
            <a:ext cx="151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3. camera select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8645" y="426008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4. request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32841" y="450531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5. response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08644" y="4760095"/>
            <a:ext cx="1512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6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 Take a picture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86861" y="364570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6. Select save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46308" y="479877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7. display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8645" y="307753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4. Take a picture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2301" y="342308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5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display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768285" y="5256339"/>
            <a:ext cx="604407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47974" y="499552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8. Select save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2261" y="2954480"/>
            <a:ext cx="6408712" cy="109115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552261" y="4176219"/>
            <a:ext cx="6408712" cy="124561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261" y="2961448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Opt1.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일반 사진 찍기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7744" y="4181142"/>
            <a:ext cx="1497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Opt2.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뷰티 사진 찍기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52261" y="2954480"/>
            <a:ext cx="1435563" cy="268578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56858" y="4176219"/>
            <a:ext cx="1435563" cy="268578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35527" y="2717564"/>
            <a:ext cx="103256" cy="762877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95618" y="3414473"/>
            <a:ext cx="103256" cy="337249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1768285" y="3461480"/>
            <a:ext cx="30243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276229" y="4270518"/>
            <a:ext cx="103256" cy="337249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38016" y="4270518"/>
            <a:ext cx="103256" cy="820323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704041" y="4978904"/>
            <a:ext cx="103256" cy="337249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768285" y="5070179"/>
            <a:ext cx="30243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275857" y="1998556"/>
            <a:ext cx="103256" cy="379859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699590" y="2002929"/>
            <a:ext cx="103256" cy="743786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768285" y="2378416"/>
            <a:ext cx="15121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768285" y="2738456"/>
            <a:ext cx="30243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767204" y="3009577"/>
            <a:ext cx="103256" cy="379859"/>
          </a:xfrm>
          <a:prstGeom prst="rect">
            <a:avLst/>
          </a:prstGeom>
          <a:solidFill>
            <a:srgbClr val="C0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808177" y="3066503"/>
            <a:ext cx="216024" cy="288032"/>
            <a:chOff x="4355976" y="3505572"/>
            <a:chExt cx="216024" cy="288032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4355976" y="3505572"/>
              <a:ext cx="21602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572000" y="3505572"/>
              <a:ext cx="0" cy="28803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H="1">
              <a:off x="4355976" y="3793604"/>
              <a:ext cx="21602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/>
          <p:cNvCxnSpPr/>
          <p:nvPr/>
        </p:nvCxnSpPr>
        <p:spPr>
          <a:xfrm>
            <a:off x="4792621" y="4300163"/>
            <a:ext cx="151216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792621" y="4546207"/>
            <a:ext cx="151216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771644" y="4671471"/>
            <a:ext cx="103256" cy="379859"/>
          </a:xfrm>
          <a:prstGeom prst="rect">
            <a:avLst/>
          </a:prstGeom>
          <a:solidFill>
            <a:srgbClr val="C0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792621" y="4732437"/>
            <a:ext cx="219047" cy="288032"/>
            <a:chOff x="4355976" y="3505572"/>
            <a:chExt cx="219047" cy="288032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358999" y="3507477"/>
              <a:ext cx="21602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572000" y="3505572"/>
              <a:ext cx="0" cy="28803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H="1">
              <a:off x="4355976" y="3793604"/>
              <a:ext cx="21602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584807" y="985292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카메라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[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시퀀스 다이어그램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]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7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다이어그램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807" y="985292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카메라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뷰티모드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[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알고리즘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Picture 2" descr="face head woman, fema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93404"/>
            <a:ext cx="158727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lainicon.com/dboard/userprod/2923_45c22/prod_thumb/plainicon.com-60988-256px-f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531" y="202547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8078" y="4441676"/>
            <a:ext cx="208563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얼굴인식</a:t>
            </a:r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(HARR CASCADE)</a:t>
            </a:r>
          </a:p>
          <a:p>
            <a:pPr algn="ctr"/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&amp;</a:t>
            </a:r>
          </a:p>
          <a:p>
            <a:pPr algn="ctr"/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눈 코 위치의 인식</a:t>
            </a:r>
            <a:endParaRPr lang="ko-KR" altLang="en-US" sz="13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2294" y="4581335"/>
            <a:ext cx="17818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FACE SEGMENTATION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4541702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픽셀 유동화를 이용 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3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뷰티모드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적용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7824" y="2965512"/>
            <a:ext cx="720080" cy="242316"/>
          </a:xfrm>
          <a:prstGeom prst="rightArrow">
            <a:avLst>
              <a:gd name="adj1" fmla="val 551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724128" y="3020438"/>
            <a:ext cx="720080" cy="242316"/>
          </a:xfrm>
          <a:prstGeom prst="rightArrow">
            <a:avLst>
              <a:gd name="adj1" fmla="val 551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7808" y1="17978" x2="17808" y2="17978"/>
                        <a14:foregroundMark x1="64658" y1="25393" x2="64658" y2="25393"/>
                        <a14:foregroundMark x1="62466" y1="39326" x2="62466" y2="39326"/>
                        <a14:foregroundMark x1="40548" y1="82697" x2="40548" y2="82697"/>
                        <a14:foregroundMark x1="86575" y1="41124" x2="86575" y2="41124"/>
                        <a14:foregroundMark x1="69589" y1="5393" x2="69589" y2="53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349" y="1910295"/>
            <a:ext cx="2019886" cy="24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다이어그램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1213" y="1921396"/>
            <a:ext cx="6692345" cy="2929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577907" y="2716169"/>
            <a:ext cx="1105403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PHOTO EDIT</a:t>
            </a:r>
            <a:b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CLICK</a:t>
            </a:r>
            <a:endParaRPr lang="ko-KR" altLang="en-US" sz="12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81971" y="2713280"/>
            <a:ext cx="1166450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카메라 </a:t>
            </a:r>
            <a: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앨범</a:t>
            </a:r>
            <a:b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선택 화면</a:t>
            </a:r>
          </a:p>
        </p:txBody>
      </p:sp>
      <p:cxnSp>
        <p:nvCxnSpPr>
          <p:cNvPr id="7" name="직선 연결선 6"/>
          <p:cNvCxnSpPr>
            <a:cxnSpLocks/>
            <a:endCxn id="5" idx="2"/>
          </p:cNvCxnSpPr>
          <p:nvPr/>
        </p:nvCxnSpPr>
        <p:spPr>
          <a:xfrm>
            <a:off x="857273" y="3001312"/>
            <a:ext cx="720634" cy="2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825" y="2651363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&lt;&lt;include&gt;&gt;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6" name="직선 연결선 25"/>
          <p:cNvCxnSpPr>
            <a:cxnSpLocks/>
            <a:stCxn id="47" idx="6"/>
          </p:cNvCxnSpPr>
          <p:nvPr/>
        </p:nvCxnSpPr>
        <p:spPr>
          <a:xfrm>
            <a:off x="6163551" y="4263840"/>
            <a:ext cx="22088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572519" y="2333249"/>
            <a:ext cx="946295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카메라 연동</a:t>
            </a:r>
          </a:p>
        </p:txBody>
      </p:sp>
      <p:sp>
        <p:nvSpPr>
          <p:cNvPr id="34" name="타원 33"/>
          <p:cNvSpPr/>
          <p:nvPr/>
        </p:nvSpPr>
        <p:spPr>
          <a:xfrm>
            <a:off x="5027215" y="2333249"/>
            <a:ext cx="949627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카메라 클릭</a:t>
            </a:r>
          </a:p>
        </p:txBody>
      </p:sp>
      <p:sp>
        <p:nvSpPr>
          <p:cNvPr id="37" name="타원 36"/>
          <p:cNvSpPr/>
          <p:nvPr/>
        </p:nvSpPr>
        <p:spPr>
          <a:xfrm>
            <a:off x="5093438" y="3098088"/>
            <a:ext cx="883404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앨범 클릭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7856" y="2487044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&lt;&lt;extend&gt;&gt;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95399" y="3975808"/>
            <a:ext cx="1368152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편집 화면 출력</a:t>
            </a:r>
          </a:p>
        </p:txBody>
      </p:sp>
      <p:sp>
        <p:nvSpPr>
          <p:cNvPr id="50" name="타원 49"/>
          <p:cNvSpPr/>
          <p:nvPr/>
        </p:nvSpPr>
        <p:spPr>
          <a:xfrm>
            <a:off x="6733188" y="3104109"/>
            <a:ext cx="749124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앨범 연동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4807" y="985292"/>
            <a:ext cx="3504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사진편집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[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유스케이스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다이어그램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]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23528" y="2300863"/>
            <a:ext cx="526106" cy="1216899"/>
            <a:chOff x="191055" y="2750163"/>
            <a:chExt cx="526106" cy="1216899"/>
          </a:xfrm>
        </p:grpSpPr>
        <p:grpSp>
          <p:nvGrpSpPr>
            <p:cNvPr id="30" name="그룹 29"/>
            <p:cNvGrpSpPr/>
            <p:nvPr/>
          </p:nvGrpSpPr>
          <p:grpSpPr>
            <a:xfrm>
              <a:off x="270164" y="2750163"/>
              <a:ext cx="341782" cy="864096"/>
              <a:chOff x="1205882" y="1993404"/>
              <a:chExt cx="414286" cy="100811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1233005" y="1993404"/>
                <a:ext cx="360040" cy="3385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>
                <a:cxnSpLocks/>
                <a:stCxn id="35" idx="4"/>
              </p:cNvCxnSpPr>
              <p:nvPr/>
            </p:nvCxnSpPr>
            <p:spPr>
              <a:xfrm>
                <a:off x="1413025" y="2331958"/>
                <a:ext cx="0" cy="38152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cxnSpLocks/>
              </p:cNvCxnSpPr>
              <p:nvPr/>
            </p:nvCxnSpPr>
            <p:spPr>
              <a:xfrm flipH="1">
                <a:off x="1205882" y="2487462"/>
                <a:ext cx="4142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cxnSpLocks/>
              </p:cNvCxnSpPr>
              <p:nvPr/>
            </p:nvCxnSpPr>
            <p:spPr>
              <a:xfrm flipH="1" flipV="1">
                <a:off x="1413026" y="2713484"/>
                <a:ext cx="172228" cy="2880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/>
              </p:cNvCxnSpPr>
              <p:nvPr/>
            </p:nvCxnSpPr>
            <p:spPr>
              <a:xfrm flipV="1">
                <a:off x="1241318" y="2714176"/>
                <a:ext cx="172229" cy="2790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91055" y="370545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USER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cxnSp>
        <p:nvCxnSpPr>
          <p:cNvPr id="44" name="직선 화살표 연결선 43"/>
          <p:cNvCxnSpPr>
            <a:cxnSpLocks/>
            <a:stCxn id="5" idx="6"/>
            <a:endCxn id="8" idx="2"/>
          </p:cNvCxnSpPr>
          <p:nvPr/>
        </p:nvCxnSpPr>
        <p:spPr>
          <a:xfrm flipV="1">
            <a:off x="2683310" y="3001312"/>
            <a:ext cx="498661" cy="288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34" idx="2"/>
            <a:endCxn id="8" idx="6"/>
          </p:cNvCxnSpPr>
          <p:nvPr/>
        </p:nvCxnSpPr>
        <p:spPr>
          <a:xfrm flipH="1">
            <a:off x="4348421" y="2621281"/>
            <a:ext cx="678794" cy="380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37" idx="2"/>
            <a:endCxn id="8" idx="6"/>
          </p:cNvCxnSpPr>
          <p:nvPr/>
        </p:nvCxnSpPr>
        <p:spPr>
          <a:xfrm flipH="1" flipV="1">
            <a:off x="4348421" y="3001312"/>
            <a:ext cx="745017" cy="38480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160862" y="3218965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&lt;&lt;extend&gt;&gt;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74" name="직선 화살표 연결선 73"/>
          <p:cNvCxnSpPr>
            <a:cxnSpLocks/>
            <a:stCxn id="8" idx="4"/>
            <a:endCxn id="47" idx="2"/>
          </p:cNvCxnSpPr>
          <p:nvPr/>
        </p:nvCxnSpPr>
        <p:spPr>
          <a:xfrm>
            <a:off x="3765196" y="3289344"/>
            <a:ext cx="1030203" cy="97449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cxnSpLocks/>
            <a:stCxn id="34" idx="6"/>
            <a:endCxn id="32" idx="2"/>
          </p:cNvCxnSpPr>
          <p:nvPr/>
        </p:nvCxnSpPr>
        <p:spPr>
          <a:xfrm>
            <a:off x="5976842" y="2621281"/>
            <a:ext cx="59567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cxnSpLocks/>
            <a:stCxn id="37" idx="6"/>
            <a:endCxn id="50" idx="2"/>
          </p:cNvCxnSpPr>
          <p:nvPr/>
        </p:nvCxnSpPr>
        <p:spPr>
          <a:xfrm>
            <a:off x="5976842" y="3386120"/>
            <a:ext cx="756346" cy="602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74574" y="2319625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&lt;&lt;include&gt;&gt;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28695" y="3079751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&lt;&lt;include&gt;&gt;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67157" y="3723339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&lt;&lt;include&gt;&gt;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45616" y="197279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System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8482971" y="3649925"/>
            <a:ext cx="445956" cy="1216899"/>
            <a:chOff x="215994" y="2750163"/>
            <a:chExt cx="445956" cy="1216899"/>
          </a:xfrm>
        </p:grpSpPr>
        <p:grpSp>
          <p:nvGrpSpPr>
            <p:cNvPr id="117" name="그룹 116"/>
            <p:cNvGrpSpPr/>
            <p:nvPr/>
          </p:nvGrpSpPr>
          <p:grpSpPr>
            <a:xfrm>
              <a:off x="270164" y="2750163"/>
              <a:ext cx="341782" cy="864096"/>
              <a:chOff x="1205882" y="1993404"/>
              <a:chExt cx="414286" cy="1008112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1233005" y="1993404"/>
                <a:ext cx="360040" cy="3385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>
                <a:cxnSpLocks/>
                <a:stCxn id="119" idx="4"/>
              </p:cNvCxnSpPr>
              <p:nvPr/>
            </p:nvCxnSpPr>
            <p:spPr>
              <a:xfrm>
                <a:off x="1413025" y="2331958"/>
                <a:ext cx="0" cy="38152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cxnSpLocks/>
              </p:cNvCxnSpPr>
              <p:nvPr/>
            </p:nvCxnSpPr>
            <p:spPr>
              <a:xfrm flipH="1">
                <a:off x="1205882" y="2487462"/>
                <a:ext cx="4142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>
                <a:cxnSpLocks/>
              </p:cNvCxnSpPr>
              <p:nvPr/>
            </p:nvCxnSpPr>
            <p:spPr>
              <a:xfrm flipH="1" flipV="1">
                <a:off x="1413026" y="2713484"/>
                <a:ext cx="172228" cy="2880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>
                <a:cxnSpLocks/>
              </p:cNvCxnSpPr>
              <p:nvPr/>
            </p:nvCxnSpPr>
            <p:spPr>
              <a:xfrm flipV="1">
                <a:off x="1241318" y="2714176"/>
                <a:ext cx="172229" cy="2790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215994" y="3705452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APP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9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783755" y="4085343"/>
            <a:ext cx="1579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4-1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 Taking a photo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54578" y="2257302"/>
            <a:ext cx="128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3. Select Edit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다이어그램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763687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3275855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4788023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6300190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7807762" y="1849388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763687" y="3844408"/>
            <a:ext cx="60440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20075" y="193561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1. Start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0936" y="220536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2. Display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45987" y="263759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4-1. Select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87938" y="308455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4-2.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Load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44204" y="3588176"/>
            <a:ext cx="150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4-5. Select save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3647" y="2663707"/>
            <a:ext cx="6768753" cy="129766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15509" y="328357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4-3. Edit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3512" y="2660605"/>
            <a:ext cx="170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Opt1.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앨범에서 편집하기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42582" y="434748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4-2. Display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7655" y="506588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4-6. Select Save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03647" y="4032337"/>
            <a:ext cx="6768753" cy="14284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044803" y="478664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4-4. Edit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4111" y="4039915"/>
            <a:ext cx="2045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Opt2.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사진찍어서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편집하기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44033" y="4646918"/>
            <a:ext cx="128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4-3. Edit select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46812" y="337712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4-4. Display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1753665" y="5350225"/>
            <a:ext cx="60440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34497" y="488662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4-5. Display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192221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04389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6557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EDIT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28724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CAMERA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236296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ALBUM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4807" y="985292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사진편집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[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시퀀스 다이어그램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]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234249" y="1918871"/>
            <a:ext cx="103256" cy="379859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699702" y="1927146"/>
            <a:ext cx="103256" cy="635282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763687" y="2239924"/>
            <a:ext cx="15121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763687" y="1972648"/>
            <a:ext cx="151216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402330" y="2660144"/>
            <a:ext cx="1567497" cy="268578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400075" y="4028426"/>
            <a:ext cx="1708942" cy="268578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737750" y="2493876"/>
            <a:ext cx="103256" cy="1221207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63687" y="2520452"/>
            <a:ext cx="30243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4788024" y="3092341"/>
            <a:ext cx="3019738" cy="5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4758438" y="3266574"/>
            <a:ext cx="103256" cy="313541"/>
          </a:xfrm>
          <a:prstGeom prst="rect">
            <a:avLst/>
          </a:prstGeom>
          <a:solidFill>
            <a:srgbClr val="C0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4795786" y="3300599"/>
            <a:ext cx="220618" cy="225934"/>
            <a:chOff x="4355976" y="3505572"/>
            <a:chExt cx="216024" cy="288032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4355976" y="3505572"/>
              <a:ext cx="21602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572000" y="3505572"/>
              <a:ext cx="0" cy="28803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H="1">
              <a:off x="4355976" y="3793604"/>
              <a:ext cx="21602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/>
          <p:cNvSpPr/>
          <p:nvPr/>
        </p:nvSpPr>
        <p:spPr>
          <a:xfrm>
            <a:off x="7752510" y="2776311"/>
            <a:ext cx="103256" cy="380269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788023" y="2872871"/>
            <a:ext cx="3019739" cy="110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1710958" y="3554129"/>
            <a:ext cx="103256" cy="380269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1763687" y="3626628"/>
            <a:ext cx="30243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4731992" y="4020676"/>
            <a:ext cx="103256" cy="1144787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254515" y="4074254"/>
            <a:ext cx="103256" cy="326691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4788023" y="4103208"/>
            <a:ext cx="1512167" cy="55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763687" y="4644030"/>
            <a:ext cx="30243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4761528" y="4764238"/>
            <a:ext cx="103256" cy="313541"/>
          </a:xfrm>
          <a:prstGeom prst="rect">
            <a:avLst/>
          </a:prstGeom>
          <a:solidFill>
            <a:srgbClr val="C0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4825209" y="4795646"/>
            <a:ext cx="220618" cy="225934"/>
            <a:chOff x="4355976" y="3505572"/>
            <a:chExt cx="216024" cy="288032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4355976" y="3505572"/>
              <a:ext cx="21602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572000" y="3505572"/>
              <a:ext cx="0" cy="28803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H="1">
              <a:off x="4355976" y="3793604"/>
              <a:ext cx="21602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/>
          <p:cNvSpPr/>
          <p:nvPr/>
        </p:nvSpPr>
        <p:spPr>
          <a:xfrm>
            <a:off x="1716596" y="4336058"/>
            <a:ext cx="103256" cy="380269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763687" y="4380879"/>
            <a:ext cx="453650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16463" y="5058732"/>
            <a:ext cx="103256" cy="322755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1753665" y="5132445"/>
            <a:ext cx="30243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다이어그램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512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1636" y="2569468"/>
            <a:ext cx="6232456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74018" y="3073524"/>
            <a:ext cx="1268616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퍼스널컬러</a:t>
            </a:r>
            <a:b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Click</a:t>
            </a:r>
            <a:endParaRPr lang="ko-KR" altLang="en-US" sz="120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17845" y="3073524"/>
            <a:ext cx="1013467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선택지작성</a:t>
            </a:r>
          </a:p>
        </p:txBody>
      </p:sp>
      <p:cxnSp>
        <p:nvCxnSpPr>
          <p:cNvPr id="7" name="직선 연결선 6"/>
          <p:cNvCxnSpPr>
            <a:cxnSpLocks/>
            <a:endCxn id="5" idx="2"/>
          </p:cNvCxnSpPr>
          <p:nvPr/>
        </p:nvCxnSpPr>
        <p:spPr>
          <a:xfrm>
            <a:off x="1029791" y="3361556"/>
            <a:ext cx="7442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9485" y="2997009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&lt;&lt;include&gt;&gt;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8384" y="3073524"/>
            <a:ext cx="809751" cy="5760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사진 추가</a:t>
            </a:r>
          </a:p>
        </p:txBody>
      </p:sp>
      <p:sp>
        <p:nvSpPr>
          <p:cNvPr id="34" name="타원 33"/>
          <p:cNvSpPr/>
          <p:nvPr/>
        </p:nvSpPr>
        <p:spPr>
          <a:xfrm>
            <a:off x="6246454" y="3029182"/>
            <a:ext cx="1368152" cy="65257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결과 </a:t>
            </a:r>
            <a:r>
              <a:rPr lang="en-US" altLang="ko-KR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추천 스타일링 출력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4807" y="985292"/>
            <a:ext cx="369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[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유스케이스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다이어그램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5536" y="2804919"/>
            <a:ext cx="526106" cy="1216899"/>
            <a:chOff x="191055" y="2750163"/>
            <a:chExt cx="526106" cy="1216899"/>
          </a:xfrm>
        </p:grpSpPr>
        <p:grpSp>
          <p:nvGrpSpPr>
            <p:cNvPr id="21" name="그룹 20"/>
            <p:cNvGrpSpPr/>
            <p:nvPr/>
          </p:nvGrpSpPr>
          <p:grpSpPr>
            <a:xfrm>
              <a:off x="270164" y="2750163"/>
              <a:ext cx="341782" cy="864096"/>
              <a:chOff x="1205882" y="1993404"/>
              <a:chExt cx="414286" cy="1008112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1233005" y="1993404"/>
                <a:ext cx="360040" cy="3385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>
                <a:cxnSpLocks/>
                <a:stCxn id="25" idx="4"/>
              </p:cNvCxnSpPr>
              <p:nvPr/>
            </p:nvCxnSpPr>
            <p:spPr>
              <a:xfrm>
                <a:off x="1413025" y="2331958"/>
                <a:ext cx="0" cy="38152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cxnSpLocks/>
              </p:cNvCxnSpPr>
              <p:nvPr/>
            </p:nvCxnSpPr>
            <p:spPr>
              <a:xfrm flipH="1">
                <a:off x="1205882" y="2487462"/>
                <a:ext cx="4142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cxnSpLocks/>
              </p:cNvCxnSpPr>
              <p:nvPr/>
            </p:nvCxnSpPr>
            <p:spPr>
              <a:xfrm flipH="1" flipV="1">
                <a:off x="1413026" y="2713484"/>
                <a:ext cx="172228" cy="2880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cxnSpLocks/>
              </p:cNvCxnSpPr>
              <p:nvPr/>
            </p:nvCxnSpPr>
            <p:spPr>
              <a:xfrm flipV="1">
                <a:off x="1241318" y="2714176"/>
                <a:ext cx="172229" cy="2790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91055" y="370545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USER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cxnSp>
        <p:nvCxnSpPr>
          <p:cNvPr id="36" name="직선 화살표 연결선 35"/>
          <p:cNvCxnSpPr>
            <a:cxnSpLocks/>
            <a:stCxn id="5" idx="6"/>
            <a:endCxn id="8" idx="2"/>
          </p:cNvCxnSpPr>
          <p:nvPr/>
        </p:nvCxnSpPr>
        <p:spPr>
          <a:xfrm>
            <a:off x="3042634" y="3361556"/>
            <a:ext cx="47521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  <a:stCxn id="8" idx="6"/>
            <a:endCxn id="27" idx="2"/>
          </p:cNvCxnSpPr>
          <p:nvPr/>
        </p:nvCxnSpPr>
        <p:spPr>
          <a:xfrm>
            <a:off x="4531312" y="3361556"/>
            <a:ext cx="52707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70250" y="2997009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&lt;&lt;include&gt;&gt;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45" name="직선 화살표 연결선 44"/>
          <p:cNvCxnSpPr>
            <a:cxnSpLocks/>
            <a:stCxn id="27" idx="6"/>
            <a:endCxn id="34" idx="2"/>
          </p:cNvCxnSpPr>
          <p:nvPr/>
        </p:nvCxnSpPr>
        <p:spPr>
          <a:xfrm flipV="1">
            <a:off x="5868135" y="3355472"/>
            <a:ext cx="378319" cy="608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53157" y="2952888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&lt;&lt;include&gt;&gt;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343290" y="2804919"/>
            <a:ext cx="445956" cy="1216899"/>
            <a:chOff x="215994" y="2750163"/>
            <a:chExt cx="445956" cy="1216899"/>
          </a:xfrm>
        </p:grpSpPr>
        <p:grpSp>
          <p:nvGrpSpPr>
            <p:cNvPr id="55" name="그룹 54"/>
            <p:cNvGrpSpPr/>
            <p:nvPr/>
          </p:nvGrpSpPr>
          <p:grpSpPr>
            <a:xfrm>
              <a:off x="270164" y="2750163"/>
              <a:ext cx="341782" cy="864096"/>
              <a:chOff x="1205882" y="1993404"/>
              <a:chExt cx="414286" cy="1008112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233005" y="1993404"/>
                <a:ext cx="360040" cy="33855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>
                <a:cxnSpLocks/>
                <a:stCxn id="57" idx="4"/>
              </p:cNvCxnSpPr>
              <p:nvPr/>
            </p:nvCxnSpPr>
            <p:spPr>
              <a:xfrm>
                <a:off x="1413025" y="2331958"/>
                <a:ext cx="0" cy="38152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cxnSpLocks/>
              </p:cNvCxnSpPr>
              <p:nvPr/>
            </p:nvCxnSpPr>
            <p:spPr>
              <a:xfrm flipH="1">
                <a:off x="1205882" y="2487462"/>
                <a:ext cx="4142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cxnSpLocks/>
              </p:cNvCxnSpPr>
              <p:nvPr/>
            </p:nvCxnSpPr>
            <p:spPr>
              <a:xfrm flipH="1" flipV="1">
                <a:off x="1413026" y="2713484"/>
                <a:ext cx="172228" cy="2880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/>
              </p:cNvCxnSpPr>
              <p:nvPr/>
            </p:nvCxnSpPr>
            <p:spPr>
              <a:xfrm flipV="1">
                <a:off x="1241318" y="2714176"/>
                <a:ext cx="172229" cy="2790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215994" y="3705452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APP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cxnSp>
        <p:nvCxnSpPr>
          <p:cNvPr id="62" name="직선 연결선 61"/>
          <p:cNvCxnSpPr>
            <a:cxnSpLocks/>
          </p:cNvCxnSpPr>
          <p:nvPr/>
        </p:nvCxnSpPr>
        <p:spPr>
          <a:xfrm>
            <a:off x="7599063" y="3347851"/>
            <a:ext cx="7442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59569" y="25839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System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899523" y="3670872"/>
            <a:ext cx="151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5. Survey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73751" y="2683258"/>
            <a:ext cx="192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3. Select Personal Color 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다이어그램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637776" y="1705372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3726007" y="1705372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5814237" y="1705372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7902465" y="1705372"/>
            <a:ext cx="0" cy="3816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1637776" y="4812749"/>
            <a:ext cx="626468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05928" y="204148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1. Start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98061" y="24364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2. Display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54808" y="403401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6. Match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81792" y="481274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7. Display Result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7069" y="342409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4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 Display Survey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92221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37899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03981" y="1489348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PERSONAL</a:t>
            </a:r>
            <a:br>
              <a:rPr lang="en-US" altLang="ko-KR" sz="11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en-US" altLang="ko-KR" sz="11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COLOR</a:t>
            </a:r>
            <a:endParaRPr lang="ko-KR" altLang="en-US" sz="11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04255" y="1467055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rgbClr val="E35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endParaRPr lang="ko-KR" altLang="en-US" sz="1400" dirty="0">
              <a:ln w="0"/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807" y="985292"/>
            <a:ext cx="3331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[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시퀀스 다이어그램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77324" y="2046239"/>
            <a:ext cx="103256" cy="935301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637776" y="2436485"/>
            <a:ext cx="20882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74376" y="2030994"/>
            <a:ext cx="103256" cy="442656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37776" y="2076445"/>
            <a:ext cx="20882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771435" y="2879746"/>
            <a:ext cx="103256" cy="589898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37776" y="2940541"/>
            <a:ext cx="41764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577324" y="3397072"/>
            <a:ext cx="103256" cy="57748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637776" y="3443814"/>
            <a:ext cx="417646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771435" y="3838063"/>
            <a:ext cx="103256" cy="509387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637776" y="3934942"/>
            <a:ext cx="417646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858604" y="4267199"/>
            <a:ext cx="103256" cy="567625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814237" y="4303361"/>
            <a:ext cx="208822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8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다이어그램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807" y="985292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[ </a:t>
            </a:r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알고리즘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26" name="Picture 2" descr="face head woman, fema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61356"/>
            <a:ext cx="952006" cy="11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5451" y="2725097"/>
            <a:ext cx="23247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얼굴인식</a:t>
            </a:r>
            <a:endParaRPr lang="en-US" altLang="ko-KR" sz="1300" b="1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HARR CASCADE ALGORITHM</a:t>
            </a:r>
            <a:endParaRPr lang="ko-KR" altLang="en-US" sz="13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987824" y="2101125"/>
            <a:ext cx="612068" cy="18031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://plainicon.com/dboard/userprod/2923_45c22/prod_thumb/plainicon.com-60988-256px-f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56" y="1489348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8279" y="2805850"/>
            <a:ext cx="22338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FACE/HAIR SEGMENTATION</a:t>
            </a:r>
            <a:endParaRPr lang="ko-KR" altLang="en-US" sz="13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3505572"/>
            <a:ext cx="1917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홍채인식</a:t>
            </a:r>
            <a:endParaRPr lang="en-US" altLang="ko-KR" sz="1300" b="1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DAUGMAN ALGORITHM</a:t>
            </a:r>
            <a:endParaRPr lang="ko-KR" altLang="en-US" sz="13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1030" name="Picture 6" descr="Eye outline vector icon | Free Medical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76" y="2281436"/>
            <a:ext cx="1446040" cy="144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SPOID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https://camo.githubusercontent.com/598d972de07997ee519a3ceb65f75bddd31d24d5/687474703a2f2f6f70656e636c69706172742e6f72672f696d6167652f38303070782f7376675f746f5f706e672f3139303936312f636f6c6f725f7069636b65722e706e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24874"/>
            <a:ext cx="1118269" cy="111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57278" y="4801716"/>
            <a:ext cx="2842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피부 </a:t>
            </a:r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모발 </a:t>
            </a:r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홍채에서 컬러 추출</a:t>
            </a:r>
            <a:endParaRPr lang="en-US" altLang="ko-KR" sz="1300" b="1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CMY MODEL</a:t>
            </a:r>
            <a:endParaRPr lang="ko-KR" altLang="en-US" sz="13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1036" name="Picture 12" descr="http://www.free-icons-download.net/images/column-statistics-icon-6953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16" y="3441654"/>
            <a:ext cx="129614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51712" y="4729708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Y</a:t>
            </a:r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와 </a:t>
            </a:r>
            <a:r>
              <a:rPr lang="en-US" altLang="ko-KR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B</a:t>
            </a:r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값을 이용한</a:t>
            </a:r>
            <a:endParaRPr lang="en-US" altLang="ko-KR" sz="1300" b="1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3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통계에 의한 톤 분류</a:t>
            </a:r>
            <a:endParaRPr lang="ko-KR" altLang="en-US" sz="13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45" name="오른쪽 화살표 44"/>
          <p:cNvSpPr/>
          <p:nvPr/>
        </p:nvSpPr>
        <p:spPr>
          <a:xfrm flipH="1">
            <a:off x="2977601" y="4200499"/>
            <a:ext cx="576064" cy="18031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형 화살표 17"/>
          <p:cNvSpPr/>
          <p:nvPr/>
        </p:nvSpPr>
        <p:spPr>
          <a:xfrm rot="1623298">
            <a:off x="6076768" y="1863406"/>
            <a:ext cx="734881" cy="690101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원형 화살표 54"/>
          <p:cNvSpPr/>
          <p:nvPr/>
        </p:nvSpPr>
        <p:spPr>
          <a:xfrm rot="9846334">
            <a:off x="6092610" y="3881042"/>
            <a:ext cx="734881" cy="690101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모듈 상세 설계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– 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2906" y="913284"/>
            <a:ext cx="5336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android.permission.WRITE_EXTERNAL_STORAGE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외부저장소 접근 권한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2906" y="1960761"/>
            <a:ext cx="32046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android.permission.CAMERA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: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카메라 접근 권한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2906" y="3039016"/>
            <a:ext cx="56378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checkCallingOrSelfPermission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(String permission)</a:t>
            </a:r>
          </a:p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: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권한 상태 확인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7584" y="1821743"/>
            <a:ext cx="7560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27584" y="2899998"/>
            <a:ext cx="7560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 10"/>
          <p:cNvSpPr/>
          <p:nvPr/>
        </p:nvSpPr>
        <p:spPr>
          <a:xfrm>
            <a:off x="1022342" y="2084742"/>
            <a:ext cx="237290" cy="216024"/>
          </a:xfrm>
          <a:prstGeom prst="rightArrow">
            <a:avLst/>
          </a:prstGeom>
          <a:solidFill>
            <a:srgbClr val="C05350"/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1022342" y="1029057"/>
            <a:ext cx="237290" cy="216024"/>
          </a:xfrm>
          <a:prstGeom prst="rightArrow">
            <a:avLst/>
          </a:prstGeom>
          <a:solidFill>
            <a:schemeClr val="accent2"/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1022342" y="3140427"/>
            <a:ext cx="237290" cy="216024"/>
          </a:xfrm>
          <a:prstGeom prst="rightArrow">
            <a:avLst/>
          </a:prstGeom>
          <a:solidFill>
            <a:srgbClr val="C05350"/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23317" y="4656398"/>
            <a:ext cx="67430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public class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FaceDetector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width,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height,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maxFaces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: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얼굴 인식 알고리즘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022342" y="4196113"/>
            <a:ext cx="237290" cy="216024"/>
          </a:xfrm>
          <a:prstGeom prst="rightArrow">
            <a:avLst/>
          </a:prstGeom>
          <a:solidFill>
            <a:srgbClr val="C05350"/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827584" y="3978253"/>
            <a:ext cx="7560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23317" y="4140319"/>
            <a:ext cx="529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OPEN CV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총체적인 영상처리 관련 알고리즘 라이브러리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3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1216" y="24305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지적 사항 및 대응 방안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1999788"/>
            <a:ext cx="404743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Server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기능 추가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결과의 평가기준 모호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시나리오를 구체적으로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앱만으로 동작되는가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카메라연동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서버와의 연동 추가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세부기능에 대한 범위 명확히 할 것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2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2"/>
    </mc:Choice>
    <mc:Fallback xmlns="">
      <p:transition spd="slow" advTm="5407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개발환경 및 개발방법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9"/>
          <a:stretch/>
        </p:blipFill>
        <p:spPr>
          <a:xfrm>
            <a:off x="2231740" y="885428"/>
            <a:ext cx="468052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607908" y="1878141"/>
            <a:ext cx="16711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Open CV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732240" y="1879289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Higher than 4.4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android 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3649588"/>
            <a:ext cx="312322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Face Detection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Haar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Cascade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Iris Detection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Daugman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Algorithm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6554" y="4081636"/>
            <a:ext cx="32161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Color Extraction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Use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YCbCr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Color Model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7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5"/>
    </mc:Choice>
    <mc:Fallback xmlns="">
      <p:transition spd="slow" advTm="1875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데모 환경 설계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1334735"/>
            <a:ext cx="223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Personal Color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43" b="98827" l="638" r="98405">
                        <a14:foregroundMark x1="18660" y1="20436" x2="18660" y2="20436"/>
                        <a14:foregroundMark x1="30941" y1="19765" x2="30941" y2="19765"/>
                        <a14:foregroundMark x1="40829" y1="10888" x2="40829" y2="10888"/>
                        <a14:foregroundMark x1="49601" y1="16415" x2="49601" y2="16415"/>
                        <a14:foregroundMark x1="62679" y1="12060" x2="62679" y2="12060"/>
                        <a14:foregroundMark x1="67943" y1="20436" x2="67943" y2="20436"/>
                        <a14:foregroundMark x1="83094" y1="20101" x2="83094" y2="20101"/>
                        <a14:foregroundMark x1="82616" y1="36348" x2="82616" y2="36348"/>
                        <a14:foregroundMark x1="91388" y1="47069" x2="91388" y2="47069"/>
                        <a14:foregroundMark x1="85008" y1="59296" x2="85008" y2="59296"/>
                        <a14:foregroundMark x1="84689" y1="75879" x2="84689" y2="75879"/>
                        <a14:foregroundMark x1="72089" y1="77219" x2="72089" y2="77219"/>
                        <a14:foregroundMark x1="66348" y1="92797" x2="66348" y2="92797"/>
                        <a14:foregroundMark x1="53429" y1="86265" x2="53429" y2="86265"/>
                        <a14:foregroundMark x1="40829" y1="94137" x2="40829" y2="94137"/>
                        <a14:foregroundMark x1="31260" y1="83920" x2="31260" y2="83920"/>
                        <a14:foregroundMark x1="19936" y1="82580" x2="19936" y2="82580"/>
                        <a14:foregroundMark x1="13876" y1="66667" x2="13876" y2="66667"/>
                        <a14:foregroundMark x1="8772" y1="53936" x2="8772" y2="53936"/>
                        <a14:foregroundMark x1="16427" y1="36013" x2="16427" y2="36013"/>
                        <a14:foregroundMark x1="40829" y1="16080" x2="40829" y2="16080"/>
                        <a14:foregroundMark x1="61404" y1="81910" x2="61404" y2="81910"/>
                        <a14:foregroundMark x1="75598" y1="28141" x2="75598" y2="28141"/>
                        <a14:foregroundMark x1="80064" y1="36683" x2="80064" y2="366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1488" y="1554969"/>
            <a:ext cx="1330173" cy="1266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8" b="98747" l="0" r="100000">
                        <a14:foregroundMark x1="38800" y1="38622" x2="38800" y2="38622"/>
                        <a14:foregroundMark x1="85000" y1="12317" x2="85000" y2="12317"/>
                        <a14:foregroundMark x1="84000" y1="19207" x2="84000" y2="19207"/>
                        <a14:foregroundMark x1="85800" y1="26514" x2="85800" y2="265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52" y="2785492"/>
            <a:ext cx="2268624" cy="2173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7904" y="3843445"/>
            <a:ext cx="503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사진 편집하는 쪽은 언제 어디서든 할 수 있음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</a:t>
            </a:r>
            <a:b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퍼스널컬러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측정 또한 언제 어디서나 할 수 있으나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</a:t>
            </a:r>
            <a:b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자연광에서 찍은 사진이 한 장 필요하다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1957400"/>
            <a:ext cx="223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Photo Edit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32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업무분담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26170"/>
              </p:ext>
            </p:extLst>
          </p:nvPr>
        </p:nvGraphicFramePr>
        <p:xfrm>
          <a:off x="1115616" y="1633364"/>
          <a:ext cx="6912769" cy="3024336"/>
        </p:xfrm>
        <a:graphic>
          <a:graphicData uri="http://schemas.openxmlformats.org/drawingml/2006/table">
            <a:tbl>
              <a:tblPr/>
              <a:tblGrid>
                <a:gridCol w="1913908">
                  <a:extLst>
                    <a:ext uri="{9D8B030D-6E8A-4147-A177-3AD203B41FA5}">
                      <a16:colId xmlns:a16="http://schemas.microsoft.com/office/drawing/2014/main" val="222245449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3691191402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1774275278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3897797182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오한나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전소영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이혜인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92581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수집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기존 사례 및 참고자료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퍼스널 컬러에 대한 전반적인 이론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포토샵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어플에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들어가는 알고리즘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005159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 및 구현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사진 편집에 들어가는 스마트 영상처리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입력 영상 판별 및 처리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얼굴 인식 알고리즘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6183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테스트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유지보수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9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"/>
    </mc:Choice>
    <mc:Fallback xmlns="">
      <p:transition spd="slow" advTm="372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졸업연구 수행일정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51800"/>
              </p:ext>
            </p:extLst>
          </p:nvPr>
        </p:nvGraphicFramePr>
        <p:xfrm>
          <a:off x="539553" y="937779"/>
          <a:ext cx="8064895" cy="4482434"/>
        </p:xfrm>
        <a:graphic>
          <a:graphicData uri="http://schemas.openxmlformats.org/drawingml/2006/table">
            <a:tbl>
              <a:tblPr/>
              <a:tblGrid>
                <a:gridCol w="1782566">
                  <a:extLst>
                    <a:ext uri="{9D8B030D-6E8A-4147-A177-3AD203B41FA5}">
                      <a16:colId xmlns:a16="http://schemas.microsoft.com/office/drawing/2014/main" val="3969968091"/>
                    </a:ext>
                  </a:extLst>
                </a:gridCol>
                <a:gridCol w="1931114">
                  <a:extLst>
                    <a:ext uri="{9D8B030D-6E8A-4147-A177-3AD203B41FA5}">
                      <a16:colId xmlns:a16="http://schemas.microsoft.com/office/drawing/2014/main" val="3711168253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273807587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1291165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953655470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25266236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5351675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827713158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3871111969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56749255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201581589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124189006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207697208"/>
                    </a:ext>
                  </a:extLst>
                </a:gridCol>
              </a:tblGrid>
              <a:tr h="32319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추천사항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88728"/>
                  </a:ext>
                </a:extLst>
              </a:tr>
              <a:tr h="313066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▶요구사항 정의 및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247387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▶요구사항 명세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978297"/>
                  </a:ext>
                </a:extLst>
              </a:tr>
              <a:tr h="313066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▶시스템설계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91679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▶상세설계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087060"/>
                  </a:ext>
                </a:extLst>
              </a:tr>
              <a:tr h="31306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▶코딩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52856"/>
                  </a:ext>
                </a:extLst>
              </a:tr>
              <a:tr h="313066"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시험 및 데모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유니트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시험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639551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▶시스템 통합시험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82487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완전성 보강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22114"/>
                  </a:ext>
                </a:extLst>
              </a:tr>
              <a:tr h="323197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중간보고서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39116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98449"/>
                  </a:ext>
                </a:extLst>
              </a:tr>
              <a:tr h="31306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▶산업기술대전 참가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577521"/>
                  </a:ext>
                </a:extLst>
              </a:tr>
              <a:tr h="392314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졸업작품 최종 보고서 작업 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패키징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최종보고서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07858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▶CD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패키징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6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"/>
    </mc:Choice>
    <mc:Fallback xmlns="">
      <p:transition spd="slow" advTm="183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필요기술 및 참고문헌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1238"/>
            <a:ext cx="75608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안드로이드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프로그래밍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그림으로 쉽게 설명하는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Android Studio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프로그램의 핵심 개념과 전반적인 기능에 대한 이해 및 학습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C++ API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OpenCV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프로그래밍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기본 클래스를 이용한 그래픽 영상파일 입출력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공간영역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필터링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영상특징 검출 등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Haar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Cascade Algorithms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개발에 대한 전반적인 코드 학습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특허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 컬러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매칭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시스템 및 방법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얼굴이미지에서 컬러 데이터를 추출하고 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여름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가을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겨울 고유의 색과 접목하여 최적의 퍼스널컬러를 매칭하는 시스템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5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"/>
    </mc:Choice>
    <mc:Fallback xmlns="">
      <p:transition spd="slow" advTm="157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425452"/>
            <a:ext cx="273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522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"/>
    </mc:Choice>
    <mc:Fallback xmlns="">
      <p:transition spd="slow" advTm="3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1216" y="24305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지적 사항 및 대응 방안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4511874" y="769268"/>
            <a:ext cx="0" cy="494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12" y="1216207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Server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기능 추가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 에 추가 완료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937" y="2440343"/>
            <a:ext cx="428194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결과의 평가기준 모호</a:t>
            </a:r>
            <a:b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en-US" altLang="ko-KR" sz="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▶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NEUTRAL TONE 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너무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쿨하거나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웜한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컬러가 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아니라면 일반적으로 모든 색이 잘 어울림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</a:t>
            </a:r>
          </a:p>
          <a:p>
            <a:r>
              <a:rPr lang="en-US" altLang="ko-KR" sz="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▶ 설문조사 시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다수의 유저들이 자신이 원하는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이미지를 답변에 대입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→ 주관적 판단에 의해 정확성이 떨어질 수 있음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▶ 비싼 값을 주고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샵을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이용하여 톤을 측정하더라도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유저 개개인과 어울리지 않는 소수의 색도 존재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→ 무조건 진단에 의존하기보다는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참고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’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해야한다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</a:t>
            </a:r>
          </a:p>
          <a:p>
            <a:r>
              <a:rPr lang="en-US" altLang="ko-KR" sz="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▶ 이미 잘 알려진 유명 연예인들의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피부톤을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테스트하여 정확도 확인 가능</a:t>
            </a:r>
            <a:endParaRPr lang="en-US" altLang="ko-KR" sz="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8194" y="1201316"/>
            <a:ext cx="26597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시나리오를 구체적으로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구체적으로 수정완료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9881" y="2110105"/>
            <a:ext cx="40302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4.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앱만으로 동작되는가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</a:p>
          <a:p>
            <a:r>
              <a:rPr lang="en-US" altLang="ko-KR" sz="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앱만으로도 동작이 된다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b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다른 어플이 그러하듯</a:t>
            </a:r>
            <a:b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우리 어플 또한 추가적인 기기가 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필요없다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8194" y="3426966"/>
            <a:ext cx="40062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5.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카메라연동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서버와의 연동 추가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시스템구성도와 수행시나리오에 추가 완료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8194" y="4417078"/>
            <a:ext cx="38266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6.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세부기능에 대한 범위 명확히 할 것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수행시나리오에 명확하게 수정 완료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3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2"/>
    </mc:Choice>
    <mc:Fallback xmlns="">
      <p:transition spd="slow" advTm="540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1216" y="2430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종합설계개요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58338" y="1345332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복합적 사진 편집을 한번에 할 수 있는 </a:t>
            </a:r>
            <a:r>
              <a:rPr lang="en-US" altLang="ko-KR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Beauty All-In-One </a:t>
            </a:r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앱의 부재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8338" y="2137420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톤 측정 가격의 부담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아래쪽 2"/>
          <p:cNvSpPr/>
          <p:nvPr/>
        </p:nvSpPr>
        <p:spPr>
          <a:xfrm>
            <a:off x="4355976" y="2929508"/>
            <a:ext cx="720080" cy="720080"/>
          </a:xfrm>
          <a:prstGeom prst="downArrow">
            <a:avLst/>
          </a:prstGeom>
          <a:noFill/>
          <a:ln>
            <a:solidFill>
              <a:srgbClr val="E8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58338" y="3793604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사진 촬영 후</a:t>
            </a:r>
            <a:r>
              <a:rPr lang="en-US" altLang="ko-KR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한번에 사진 편집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8338" y="4549688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유저의 </a:t>
            </a:r>
            <a:r>
              <a:rPr lang="ko-KR" altLang="en-US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퍼스널컬러를</a:t>
            </a:r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파악하여 그에 따른 색조 화장품 및 스타일링 추천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2"/>
    </mc:Choice>
    <mc:Fallback xmlns="">
      <p:transition spd="slow" advTm="540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132229" y="1037041"/>
            <a:ext cx="1261029" cy="1226817"/>
            <a:chOff x="1019587" y="2306233"/>
            <a:chExt cx="1628895" cy="1567244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81081" y="2895514"/>
              <a:ext cx="1087215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카메라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418368" y="1045506"/>
            <a:ext cx="1250365" cy="1218352"/>
            <a:chOff x="1019587" y="2306233"/>
            <a:chExt cx="1628895" cy="1567244"/>
          </a:xfrm>
        </p:grpSpPr>
        <p:sp>
          <p:nvSpPr>
            <p:cNvPr id="74" name="타원 73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176392" y="2780495"/>
              <a:ext cx="1289476" cy="7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Personal</a:t>
              </a:r>
              <a:b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Color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763400" y="1037041"/>
            <a:ext cx="1249150" cy="1191292"/>
            <a:chOff x="1019587" y="2306233"/>
            <a:chExt cx="1628895" cy="1567244"/>
          </a:xfrm>
        </p:grpSpPr>
        <p:sp>
          <p:nvSpPr>
            <p:cNvPr id="114" name="타원 113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27725" y="2876766"/>
              <a:ext cx="1437059" cy="44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사진 편집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61620" y="985474"/>
            <a:ext cx="1327689" cy="1309033"/>
            <a:chOff x="2043713" y="1489847"/>
            <a:chExt cx="1327689" cy="1309033"/>
          </a:xfrm>
        </p:grpSpPr>
        <p:sp>
          <p:nvSpPr>
            <p:cNvPr id="100" name="TextBox 99"/>
            <p:cNvSpPr txBox="1"/>
            <p:nvPr/>
          </p:nvSpPr>
          <p:spPr>
            <a:xfrm>
              <a:off x="2416442" y="199415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Main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043713" y="1489847"/>
              <a:ext cx="1327689" cy="1309033"/>
              <a:chOff x="1115840" y="3348667"/>
              <a:chExt cx="1529764" cy="1453049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288241" y="3430090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166919" y="3352141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230953" y="3348667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198413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198412" y="339028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286928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286928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135692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24207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224207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115840" y="3442979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22" name="그룹 121"/>
          <p:cNvGrpSpPr/>
          <p:nvPr/>
        </p:nvGrpSpPr>
        <p:grpSpPr>
          <a:xfrm>
            <a:off x="2465198" y="2653455"/>
            <a:ext cx="1327689" cy="1309033"/>
            <a:chOff x="2043713" y="1489847"/>
            <a:chExt cx="1327689" cy="1309033"/>
          </a:xfrm>
        </p:grpSpPr>
        <p:sp>
          <p:nvSpPr>
            <p:cNvPr id="123" name="TextBox 122"/>
            <p:cNvSpPr txBox="1"/>
            <p:nvPr/>
          </p:nvSpPr>
          <p:spPr>
            <a:xfrm>
              <a:off x="2443694" y="1994153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SNS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2043713" y="1489847"/>
              <a:ext cx="1327689" cy="1309033"/>
              <a:chOff x="1115840" y="3348667"/>
              <a:chExt cx="1529764" cy="1453049"/>
            </a:xfrm>
          </p:grpSpPr>
          <p:sp>
            <p:nvSpPr>
              <p:cNvPr id="125" name="타원 124"/>
              <p:cNvSpPr/>
              <p:nvPr/>
            </p:nvSpPr>
            <p:spPr>
              <a:xfrm>
                <a:off x="1288241" y="3430090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166919" y="3352141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230953" y="3348667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198413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198412" y="339028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86928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86928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135692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224207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224207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15840" y="3442979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2461620" y="4290925"/>
            <a:ext cx="1327689" cy="1309033"/>
            <a:chOff x="2043713" y="1489847"/>
            <a:chExt cx="1327689" cy="1309033"/>
          </a:xfrm>
        </p:grpSpPr>
        <p:sp>
          <p:nvSpPr>
            <p:cNvPr id="144" name="TextBox 143"/>
            <p:cNvSpPr txBox="1"/>
            <p:nvPr/>
          </p:nvSpPr>
          <p:spPr>
            <a:xfrm>
              <a:off x="2272450" y="1866049"/>
              <a:ext cx="941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Login /</a:t>
              </a:r>
              <a:br>
                <a:rPr lang="en-US" altLang="ko-KR" sz="16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회원가입</a:t>
              </a: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2043713" y="1489847"/>
              <a:ext cx="1327689" cy="1309033"/>
              <a:chOff x="1115840" y="3348667"/>
              <a:chExt cx="1529764" cy="1453049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1288241" y="3430090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166919" y="3352141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230953" y="3348667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198413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198412" y="339028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86928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286928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135692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1224207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1224207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1115840" y="3442979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57" name="그룹 156"/>
          <p:cNvGrpSpPr/>
          <p:nvPr/>
        </p:nvGrpSpPr>
        <p:grpSpPr>
          <a:xfrm>
            <a:off x="4077163" y="2687565"/>
            <a:ext cx="1316095" cy="1233009"/>
            <a:chOff x="1019587" y="2306233"/>
            <a:chExt cx="1628895" cy="1567244"/>
          </a:xfrm>
        </p:grpSpPr>
        <p:sp>
          <p:nvSpPr>
            <p:cNvPr id="158" name="타원 157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302442" y="2736361"/>
              <a:ext cx="1087215" cy="72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Time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Line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090523" y="4385525"/>
            <a:ext cx="1236643" cy="1202478"/>
            <a:chOff x="1019587" y="2306233"/>
            <a:chExt cx="1628895" cy="1567244"/>
          </a:xfrm>
        </p:grpSpPr>
        <p:sp>
          <p:nvSpPr>
            <p:cNvPr id="169" name="타원 16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83542" y="2913931"/>
              <a:ext cx="1087215" cy="44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내 계정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 rot="16200000">
            <a:off x="447373" y="2888804"/>
            <a:ext cx="3286078" cy="855341"/>
            <a:chOff x="2944518" y="2607197"/>
            <a:chExt cx="3286078" cy="855341"/>
          </a:xfrm>
        </p:grpSpPr>
        <p:cxnSp>
          <p:nvCxnSpPr>
            <p:cNvPr id="139" name="직선 연결선 138"/>
            <p:cNvCxnSpPr/>
            <p:nvPr/>
          </p:nvCxnSpPr>
          <p:spPr>
            <a:xfrm flipV="1">
              <a:off x="6230596" y="2955445"/>
              <a:ext cx="0" cy="507093"/>
            </a:xfrm>
            <a:prstGeom prst="line">
              <a:avLst/>
            </a:prstGeom>
            <a:ln w="28575">
              <a:gradFill>
                <a:gsLst>
                  <a:gs pos="0">
                    <a:srgbClr val="EF629F"/>
                  </a:gs>
                  <a:gs pos="100000">
                    <a:srgbClr val="EF629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2952785" y="2951221"/>
              <a:ext cx="0" cy="507093"/>
            </a:xfrm>
            <a:prstGeom prst="line">
              <a:avLst/>
            </a:prstGeom>
            <a:ln w="28575">
              <a:gradFill>
                <a:gsLst>
                  <a:gs pos="0">
                    <a:srgbClr val="EF629F"/>
                  </a:gs>
                  <a:gs pos="100000">
                    <a:srgbClr val="F27AAD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cxnSpLocks/>
              <a:stCxn id="135" idx="2"/>
            </p:cNvCxnSpPr>
            <p:nvPr/>
          </p:nvCxnSpPr>
          <p:spPr>
            <a:xfrm rot="5400000" flipH="1" flipV="1">
              <a:off x="4180544" y="3008425"/>
              <a:ext cx="802458" cy="1"/>
            </a:xfrm>
            <a:prstGeom prst="line">
              <a:avLst/>
            </a:prstGeom>
            <a:ln w="28575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cxnSpLocks/>
            </p:cNvCxnSpPr>
            <p:nvPr/>
          </p:nvCxnSpPr>
          <p:spPr>
            <a:xfrm rot="5400000" flipV="1">
              <a:off x="4572648" y="1330088"/>
              <a:ext cx="8009" cy="3264269"/>
            </a:xfrm>
            <a:prstGeom prst="line">
              <a:avLst/>
            </a:prstGeom>
            <a:ln w="28575">
              <a:gradFill>
                <a:gsLst>
                  <a:gs pos="0">
                    <a:srgbClr val="EF629F"/>
                  </a:gs>
                  <a:gs pos="53000">
                    <a:schemeClr val="accent6">
                      <a:lumMod val="40000"/>
                      <a:lumOff val="60000"/>
                    </a:schemeClr>
                  </a:gs>
                  <a:gs pos="100000">
                    <a:srgbClr val="EF629F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79512" y="2531630"/>
            <a:ext cx="1659240" cy="1580891"/>
            <a:chOff x="336888" y="1029245"/>
            <a:chExt cx="1853416" cy="1756247"/>
          </a:xfrm>
        </p:grpSpPr>
        <p:sp>
          <p:nvSpPr>
            <p:cNvPr id="48" name="타원 47"/>
            <p:cNvSpPr/>
            <p:nvPr/>
          </p:nvSpPr>
          <p:spPr>
            <a:xfrm>
              <a:off x="434293" y="1201316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84075" y="1070170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84511" y="1135743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02091" y="1029245"/>
              <a:ext cx="1584176" cy="158417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83131" y="1135743"/>
              <a:ext cx="1584176" cy="158417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39552" y="1135743"/>
              <a:ext cx="1584176" cy="158417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228" y="1070170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6888" y="1621742"/>
              <a:ext cx="1853416" cy="718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Application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실행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9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직선 연결선 149"/>
          <p:cNvCxnSpPr/>
          <p:nvPr/>
        </p:nvCxnSpPr>
        <p:spPr>
          <a:xfrm flipV="1">
            <a:off x="6453242" y="2971453"/>
            <a:ext cx="0" cy="507093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EF629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570404" y="2974428"/>
            <a:ext cx="0" cy="507093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27A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cxnSpLocks/>
          </p:cNvCxnSpPr>
          <p:nvPr/>
        </p:nvCxnSpPr>
        <p:spPr>
          <a:xfrm flipV="1">
            <a:off x="4572000" y="2586345"/>
            <a:ext cx="0" cy="392889"/>
          </a:xfrm>
          <a:prstGeom prst="line">
            <a:avLst/>
          </a:prstGeom>
          <a:ln w="28575"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5000">
                  <a:srgbClr val="FCD0AC"/>
                </a:gs>
                <a:gs pos="77000">
                  <a:srgbClr val="FDE0C8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840294" y="1273324"/>
            <a:ext cx="1453206" cy="1402641"/>
            <a:chOff x="1019587" y="2306234"/>
            <a:chExt cx="1628895" cy="1567243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4"/>
              <a:ext cx="1440161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1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81081" y="2895514"/>
              <a:ext cx="1087215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카메라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98878" y="392927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일반촬영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8779" y="3828649"/>
            <a:ext cx="83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Beauty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Mode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838743" y="3444734"/>
            <a:ext cx="1327689" cy="1309033"/>
            <a:chOff x="1115840" y="3348667"/>
            <a:chExt cx="1529764" cy="1453049"/>
          </a:xfrm>
        </p:grpSpPr>
        <p:sp>
          <p:nvSpPr>
            <p:cNvPr id="123" name="타원 122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8412" y="3380707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877562" y="3444031"/>
            <a:ext cx="1327689" cy="1309033"/>
            <a:chOff x="1115840" y="3348667"/>
            <a:chExt cx="1529764" cy="1453049"/>
          </a:xfrm>
        </p:grpSpPr>
        <p:sp>
          <p:nvSpPr>
            <p:cNvPr id="135" name="타원 134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198412" y="339028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07350" y="4925987"/>
            <a:ext cx="15841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55776" y="2971298"/>
            <a:ext cx="3888432" cy="7936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53000">
                  <a:schemeClr val="accent6">
                    <a:lumMod val="40000"/>
                    <a:lumOff val="60000"/>
                  </a:schemeClr>
                </a:gs>
                <a:gs pos="100000">
                  <a:srgbClr val="EF629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>
            <a:off x="3160358" y="4082466"/>
            <a:ext cx="1001504" cy="0"/>
          </a:xfrm>
          <a:prstGeom prst="line">
            <a:avLst/>
          </a:prstGeom>
          <a:ln w="28575">
            <a:gradFill flip="none" rotWithShape="1"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72357" y="3929271"/>
            <a:ext cx="887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Camera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49" name="직선 연결선 48"/>
          <p:cNvCxnSpPr>
            <a:cxnSpLocks/>
            <a:stCxn id="48" idx="3"/>
          </p:cNvCxnSpPr>
          <p:nvPr/>
        </p:nvCxnSpPr>
        <p:spPr>
          <a:xfrm>
            <a:off x="5060312" y="4083160"/>
            <a:ext cx="780806" cy="693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441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>
            <a:cxnSpLocks/>
          </p:cNvCxnSpPr>
          <p:nvPr/>
        </p:nvCxnSpPr>
        <p:spPr>
          <a:xfrm flipV="1">
            <a:off x="4522578" y="2275796"/>
            <a:ext cx="0" cy="426465"/>
          </a:xfrm>
          <a:prstGeom prst="line">
            <a:avLst/>
          </a:prstGeom>
          <a:ln w="28575">
            <a:gradFill>
              <a:gsLst>
                <a:gs pos="55000">
                  <a:srgbClr val="FCD0AC"/>
                </a:gs>
                <a:gs pos="77000">
                  <a:srgbClr val="FDE0C8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779912" y="954386"/>
            <a:ext cx="1453206" cy="1402642"/>
            <a:chOff x="1019587" y="2306233"/>
            <a:chExt cx="1628895" cy="1567244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3"/>
              <a:ext cx="1440161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41126" y="2875053"/>
              <a:ext cx="1164068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사진편집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478185" y="2914792"/>
            <a:ext cx="1327689" cy="1309033"/>
            <a:chOff x="1115840" y="3348667"/>
            <a:chExt cx="1529764" cy="1453049"/>
          </a:xfrm>
        </p:grpSpPr>
        <p:sp>
          <p:nvSpPr>
            <p:cNvPr id="101" name="타원 100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741536" y="3427694"/>
            <a:ext cx="839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Beauty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3832" y="4370815"/>
            <a:ext cx="1872208" cy="4924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원클릭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뷰티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 flipV="1">
            <a:off x="2636173" y="2696765"/>
            <a:ext cx="0" cy="218120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27A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cxnSpLocks/>
          </p:cNvCxnSpPr>
          <p:nvPr/>
        </p:nvCxnSpPr>
        <p:spPr>
          <a:xfrm>
            <a:off x="2627784" y="2696671"/>
            <a:ext cx="3600400" cy="5590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53000">
                  <a:schemeClr val="accent6">
                    <a:lumMod val="40000"/>
                    <a:lumOff val="60000"/>
                  </a:schemeClr>
                </a:gs>
                <a:gs pos="100000">
                  <a:srgbClr val="EF629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126640" y="3378189"/>
            <a:ext cx="1016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Calibrate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1947019" y="2911662"/>
            <a:ext cx="1327689" cy="1309033"/>
            <a:chOff x="1115840" y="3348667"/>
            <a:chExt cx="1529764" cy="1453049"/>
          </a:xfrm>
        </p:grpSpPr>
        <p:sp>
          <p:nvSpPr>
            <p:cNvPr id="116" name="타원 115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693997" y="4334309"/>
            <a:ext cx="1872208" cy="12618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Image Processing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눈 확대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갸름하게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미백효과</a:t>
            </a:r>
            <a:b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잡티제거</a:t>
            </a:r>
          </a:p>
        </p:txBody>
      </p:sp>
      <p:cxnSp>
        <p:nvCxnSpPr>
          <p:cNvPr id="154" name="직선 연결선 153"/>
          <p:cNvCxnSpPr>
            <a:cxnSpLocks/>
          </p:cNvCxnSpPr>
          <p:nvPr/>
        </p:nvCxnSpPr>
        <p:spPr>
          <a:xfrm flipV="1">
            <a:off x="6214899" y="2693542"/>
            <a:ext cx="0" cy="218120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27A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437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66495" y="2425729"/>
            <a:ext cx="1453206" cy="1402642"/>
            <a:chOff x="1019587" y="2306233"/>
            <a:chExt cx="1628895" cy="1567244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3"/>
              <a:ext cx="1440161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27261" y="2773233"/>
              <a:ext cx="1218622" cy="72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Personal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Color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604074" y="2415657"/>
            <a:ext cx="1327689" cy="1309033"/>
            <a:chOff x="1115840" y="3348667"/>
            <a:chExt cx="1529764" cy="1453049"/>
          </a:xfrm>
        </p:grpSpPr>
        <p:sp>
          <p:nvSpPr>
            <p:cNvPr id="101" name="타원 100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727261" y="2915183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피부톤체크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4502" y="21967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사진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2095725" y="1699894"/>
            <a:ext cx="1327689" cy="1309033"/>
            <a:chOff x="1115840" y="3348667"/>
            <a:chExt cx="1529764" cy="1453049"/>
          </a:xfrm>
        </p:grpSpPr>
        <p:sp>
          <p:nvSpPr>
            <p:cNvPr id="75" name="타원 74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394528" y="3693531"/>
            <a:ext cx="76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선택지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2099256" y="3210226"/>
            <a:ext cx="1327689" cy="1309033"/>
            <a:chOff x="1115840" y="3348667"/>
            <a:chExt cx="1529764" cy="1453049"/>
          </a:xfrm>
        </p:grpSpPr>
        <p:sp>
          <p:nvSpPr>
            <p:cNvPr id="116" name="타원 115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9" name="직선 연결선 68"/>
          <p:cNvCxnSpPr>
            <a:cxnSpLocks/>
          </p:cNvCxnSpPr>
          <p:nvPr/>
        </p:nvCxnSpPr>
        <p:spPr>
          <a:xfrm flipV="1">
            <a:off x="1912059" y="2188365"/>
            <a:ext cx="0" cy="1835331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F66CC"/>
                </a:gs>
                <a:gs pos="54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cxnSpLocks/>
          </p:cNvCxnSpPr>
          <p:nvPr/>
        </p:nvCxnSpPr>
        <p:spPr>
          <a:xfrm flipV="1">
            <a:off x="1719356" y="3121647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chemeClr val="accent6">
                    <a:lumMod val="50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cxnSpLocks/>
          </p:cNvCxnSpPr>
          <p:nvPr/>
        </p:nvCxnSpPr>
        <p:spPr>
          <a:xfrm flipV="1">
            <a:off x="1920901" y="2196754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cxnSpLocks/>
          </p:cNvCxnSpPr>
          <p:nvPr/>
        </p:nvCxnSpPr>
        <p:spPr>
          <a:xfrm flipV="1">
            <a:off x="1905317" y="4015643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cxnSpLocks/>
          </p:cNvCxnSpPr>
          <p:nvPr/>
        </p:nvCxnSpPr>
        <p:spPr>
          <a:xfrm flipV="1">
            <a:off x="4401589" y="2188365"/>
            <a:ext cx="0" cy="1835331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F66CC"/>
                </a:gs>
                <a:gs pos="54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</p:cNvCxnSpPr>
          <p:nvPr/>
        </p:nvCxnSpPr>
        <p:spPr>
          <a:xfrm flipV="1">
            <a:off x="3423505" y="2196754"/>
            <a:ext cx="986473" cy="2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cxnSpLocks/>
          </p:cNvCxnSpPr>
          <p:nvPr/>
        </p:nvCxnSpPr>
        <p:spPr>
          <a:xfrm flipV="1">
            <a:off x="4411371" y="3107210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cxnSpLocks/>
          </p:cNvCxnSpPr>
          <p:nvPr/>
        </p:nvCxnSpPr>
        <p:spPr>
          <a:xfrm flipV="1">
            <a:off x="3423505" y="4015641"/>
            <a:ext cx="986473" cy="2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2239" y="1687065"/>
            <a:ext cx="1020323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Iris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color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skin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color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hair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color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113" name="직선 연결선 112"/>
          <p:cNvCxnSpPr>
            <a:cxnSpLocks/>
          </p:cNvCxnSpPr>
          <p:nvPr/>
        </p:nvCxnSpPr>
        <p:spPr>
          <a:xfrm flipV="1">
            <a:off x="5940780" y="3092849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6142500" y="2417656"/>
            <a:ext cx="1327689" cy="1309033"/>
            <a:chOff x="1115840" y="3348667"/>
            <a:chExt cx="1529764" cy="1453049"/>
          </a:xfrm>
        </p:grpSpPr>
        <p:sp>
          <p:nvSpPr>
            <p:cNvPr id="123" name="타원 122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255934" y="2843682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설명</a:t>
            </a:r>
          </a:p>
        </p:txBody>
      </p:sp>
      <p:cxnSp>
        <p:nvCxnSpPr>
          <p:cNvPr id="135" name="직선 연결선 134"/>
          <p:cNvCxnSpPr>
            <a:cxnSpLocks/>
          </p:cNvCxnSpPr>
          <p:nvPr/>
        </p:nvCxnSpPr>
        <p:spPr>
          <a:xfrm flipV="1">
            <a:off x="7479206" y="3094848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7684604" y="2405877"/>
            <a:ext cx="1327689" cy="1309033"/>
            <a:chOff x="1115840" y="3348667"/>
            <a:chExt cx="1529764" cy="1453049"/>
          </a:xfrm>
        </p:grpSpPr>
        <p:sp>
          <p:nvSpPr>
            <p:cNvPr id="140" name="타원 139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808579" y="2788850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스타일링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화장품 추천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6824" y="4070128"/>
            <a:ext cx="15206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Database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Server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94" name="직선 연결선 93"/>
          <p:cNvCxnSpPr>
            <a:cxnSpLocks/>
          </p:cNvCxnSpPr>
          <p:nvPr/>
        </p:nvCxnSpPr>
        <p:spPr>
          <a:xfrm>
            <a:off x="5287156" y="3714097"/>
            <a:ext cx="0" cy="345818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50812" y="1102831"/>
            <a:ext cx="887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Camera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97" name="직선 연결선 96"/>
          <p:cNvCxnSpPr>
            <a:cxnSpLocks/>
          </p:cNvCxnSpPr>
          <p:nvPr/>
        </p:nvCxnSpPr>
        <p:spPr>
          <a:xfrm>
            <a:off x="2800072" y="1409915"/>
            <a:ext cx="0" cy="345818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72845" y="288142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C4306"/>
                </a:solidFill>
                <a:latin typeface="-윤고딕320" pitchFamily="18" charset="-127"/>
                <a:ea typeface="-윤고딕320" pitchFamily="18" charset="-127"/>
              </a:rPr>
              <a:t>&amp;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C4306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99" name="직선 연결선 98"/>
          <p:cNvCxnSpPr>
            <a:cxnSpLocks/>
          </p:cNvCxnSpPr>
          <p:nvPr/>
        </p:nvCxnSpPr>
        <p:spPr>
          <a:xfrm flipV="1">
            <a:off x="6057468" y="4224016"/>
            <a:ext cx="2352397" cy="3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cxnSpLocks/>
          </p:cNvCxnSpPr>
          <p:nvPr/>
        </p:nvCxnSpPr>
        <p:spPr>
          <a:xfrm>
            <a:off x="8409865" y="3706977"/>
            <a:ext cx="0" cy="525428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cxnSpLocks/>
          </p:cNvCxnSpPr>
          <p:nvPr/>
        </p:nvCxnSpPr>
        <p:spPr>
          <a:xfrm>
            <a:off x="6876256" y="3706521"/>
            <a:ext cx="0" cy="517495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81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smtClean="0">
            <a:ln>
              <a:solidFill>
                <a:schemeClr val="accent1">
                  <a:alpha val="0"/>
                </a:schemeClr>
              </a:solidFill>
            </a:ln>
            <a:latin typeface="-윤고딕320" pitchFamily="18" charset="-127"/>
            <a:ea typeface="-윤고딕32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1512</Words>
  <Application>Microsoft Office PowerPoint</Application>
  <PresentationFormat>화면 슬라이드 쇼(16:10)</PresentationFormat>
  <Paragraphs>502</Paragraphs>
  <Slides>35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Arial</vt:lpstr>
      <vt:lpstr>-윤고딕310</vt:lpstr>
      <vt:lpstr>-윤고딕360</vt:lpstr>
      <vt:lpstr>나눔명조</vt:lpstr>
      <vt:lpstr>맑은 고딕</vt:lpstr>
      <vt:lpstr>조선일보명조</vt:lpstr>
      <vt:lpstr>-윤고딕330</vt:lpstr>
      <vt:lpstr>-윤고딕320</vt:lpstr>
      <vt:lpstr>-윤고딕340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Ace</dc:creator>
  <cp:lastModifiedBy>hanna</cp:lastModifiedBy>
  <cp:revision>335</cp:revision>
  <dcterms:created xsi:type="dcterms:W3CDTF">2016-06-10T14:56:59Z</dcterms:created>
  <dcterms:modified xsi:type="dcterms:W3CDTF">2017-03-08T12:08:22Z</dcterms:modified>
  <cp:contentStatus/>
</cp:coreProperties>
</file>